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7056438"/>
  <p:notesSz cx="6858000" cy="9144000"/>
  <p:embeddedFontLst>
    <p:embeddedFont>
      <p:font typeface="Candara" panose="020E0502030303020204" pitchFamily="34" charset="0"/>
      <p:regular r:id="rId23"/>
      <p:bold r:id="rId24"/>
      <p:italic r:id="rId25"/>
      <p:boldItalic r:id="rId26"/>
    </p:embeddedFont>
    <p:embeddedFont>
      <p:font typeface="Corbel" panose="020B0503020204020204" pitchFamily="34" charset="0"/>
      <p:regular r:id="rId27"/>
      <p:bold r:id="rId28"/>
      <p:italic r:id="rId29"/>
      <p:boldItalic r:id="rId30"/>
    </p:embeddedFont>
    <p:embeddedFont>
      <p:font typeface="Play" panose="020B060402020202020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2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gZc0jS1nPRANof6VVx6fyftvsT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6D95CB-03B7-928C-FBAA-0453C0E94EAE}" v="344" dt="2025-05-23T14:51:43.8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498" y="696"/>
      </p:cViewPr>
      <p:guideLst>
        <p:guide orient="horz" pos="222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63588" y="1143000"/>
            <a:ext cx="53308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3588" y="1143000"/>
            <a:ext cx="53308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3588" y="1143000"/>
            <a:ext cx="53308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3588" y="1143000"/>
            <a:ext cx="53308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42" name="Google Shape;34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3588" y="1143000"/>
            <a:ext cx="53308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3588" y="1143000"/>
            <a:ext cx="53308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3588" y="1143000"/>
            <a:ext cx="53308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94" name="Google Shape;39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3588" y="1143000"/>
            <a:ext cx="53308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3588" y="1143000"/>
            <a:ext cx="53308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3588" y="1143000"/>
            <a:ext cx="53308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45" name="Google Shape;44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3588" y="1143000"/>
            <a:ext cx="53308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3588" y="1143000"/>
            <a:ext cx="53308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3588" y="1143000"/>
            <a:ext cx="53308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3588" y="1143000"/>
            <a:ext cx="53308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3588" y="1143000"/>
            <a:ext cx="53308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3588" y="1143000"/>
            <a:ext cx="53308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3588" y="1143000"/>
            <a:ext cx="53308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3588" y="1143000"/>
            <a:ext cx="53308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3588" y="1143000"/>
            <a:ext cx="53308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3" name="Google Shape;28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3588" y="1143000"/>
            <a:ext cx="53308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ctrTitle"/>
          </p:nvPr>
        </p:nvSpPr>
        <p:spPr>
          <a:xfrm>
            <a:off x="1524000" y="1154839"/>
            <a:ext cx="9144000" cy="2456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subTitle" idx="1"/>
          </p:nvPr>
        </p:nvSpPr>
        <p:spPr>
          <a:xfrm>
            <a:off x="1524000" y="3706264"/>
            <a:ext cx="9144000" cy="1703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838200" y="6540273"/>
            <a:ext cx="2743200" cy="37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4038600" y="6540273"/>
            <a:ext cx="4114800" cy="37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8610600" y="6540273"/>
            <a:ext cx="2743200" cy="37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>
          <a:xfrm>
            <a:off x="838200" y="375690"/>
            <a:ext cx="10515600" cy="1363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 rot="5400000">
            <a:off x="3857378" y="-1140728"/>
            <a:ext cx="4477245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dt" idx="10"/>
          </p:nvPr>
        </p:nvSpPr>
        <p:spPr>
          <a:xfrm>
            <a:off x="838200" y="6540273"/>
            <a:ext cx="2743200" cy="37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ftr" idx="11"/>
          </p:nvPr>
        </p:nvSpPr>
        <p:spPr>
          <a:xfrm>
            <a:off x="4038600" y="6540273"/>
            <a:ext cx="4114800" cy="37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>
          <a:xfrm>
            <a:off x="8610600" y="6540273"/>
            <a:ext cx="2743200" cy="37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 rot="5400000">
            <a:off x="7049348" y="2051243"/>
            <a:ext cx="5980005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 rot="5400000">
            <a:off x="1715347" y="-501457"/>
            <a:ext cx="5980005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dt" idx="10"/>
          </p:nvPr>
        </p:nvSpPr>
        <p:spPr>
          <a:xfrm>
            <a:off x="838200" y="6540273"/>
            <a:ext cx="2743200" cy="37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ftr" idx="11"/>
          </p:nvPr>
        </p:nvSpPr>
        <p:spPr>
          <a:xfrm>
            <a:off x="4038600" y="6540273"/>
            <a:ext cx="4114800" cy="37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sldNum" idx="12"/>
          </p:nvPr>
        </p:nvSpPr>
        <p:spPr>
          <a:xfrm>
            <a:off x="8610600" y="6540273"/>
            <a:ext cx="2743200" cy="37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>
            <a:off x="838200" y="375690"/>
            <a:ext cx="10515600" cy="1363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1"/>
          </p:nvPr>
        </p:nvSpPr>
        <p:spPr>
          <a:xfrm>
            <a:off x="838200" y="1878450"/>
            <a:ext cx="10515600" cy="447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dt" idx="10"/>
          </p:nvPr>
        </p:nvSpPr>
        <p:spPr>
          <a:xfrm>
            <a:off x="838200" y="6540273"/>
            <a:ext cx="2743200" cy="37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ftr" idx="11"/>
          </p:nvPr>
        </p:nvSpPr>
        <p:spPr>
          <a:xfrm>
            <a:off x="4038600" y="6540273"/>
            <a:ext cx="4114800" cy="37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8610600" y="6540273"/>
            <a:ext cx="2743200" cy="37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title"/>
          </p:nvPr>
        </p:nvSpPr>
        <p:spPr>
          <a:xfrm>
            <a:off x="831850" y="1759210"/>
            <a:ext cx="10515600" cy="2935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1"/>
          </p:nvPr>
        </p:nvSpPr>
        <p:spPr>
          <a:xfrm>
            <a:off x="831850" y="4722261"/>
            <a:ext cx="10515600" cy="1543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dt" idx="10"/>
          </p:nvPr>
        </p:nvSpPr>
        <p:spPr>
          <a:xfrm>
            <a:off x="838200" y="6540273"/>
            <a:ext cx="2743200" cy="37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ftr" idx="11"/>
          </p:nvPr>
        </p:nvSpPr>
        <p:spPr>
          <a:xfrm>
            <a:off x="4038600" y="6540273"/>
            <a:ext cx="4114800" cy="37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sldNum" idx="12"/>
          </p:nvPr>
        </p:nvSpPr>
        <p:spPr>
          <a:xfrm>
            <a:off x="8610600" y="6540273"/>
            <a:ext cx="2743200" cy="37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>
            <a:spLocks noGrp="1"/>
          </p:cNvSpPr>
          <p:nvPr>
            <p:ph type="title"/>
          </p:nvPr>
        </p:nvSpPr>
        <p:spPr>
          <a:xfrm>
            <a:off x="838200" y="375690"/>
            <a:ext cx="10515600" cy="1363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body" idx="1"/>
          </p:nvPr>
        </p:nvSpPr>
        <p:spPr>
          <a:xfrm>
            <a:off x="838200" y="1878450"/>
            <a:ext cx="5181600" cy="447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2"/>
          </p:nvPr>
        </p:nvSpPr>
        <p:spPr>
          <a:xfrm>
            <a:off x="6172200" y="1878450"/>
            <a:ext cx="5181600" cy="447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dt" idx="10"/>
          </p:nvPr>
        </p:nvSpPr>
        <p:spPr>
          <a:xfrm>
            <a:off x="838200" y="6540273"/>
            <a:ext cx="2743200" cy="37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ftr" idx="11"/>
          </p:nvPr>
        </p:nvSpPr>
        <p:spPr>
          <a:xfrm>
            <a:off x="4038600" y="6540273"/>
            <a:ext cx="4114800" cy="37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8610600" y="6540273"/>
            <a:ext cx="2743200" cy="37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839788" y="375690"/>
            <a:ext cx="10515600" cy="1363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839789" y="1729808"/>
            <a:ext cx="5157787" cy="847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2"/>
          </p:nvPr>
        </p:nvSpPr>
        <p:spPr>
          <a:xfrm>
            <a:off x="839789" y="2577560"/>
            <a:ext cx="5157787" cy="3791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3"/>
          </p:nvPr>
        </p:nvSpPr>
        <p:spPr>
          <a:xfrm>
            <a:off x="6172200" y="1729808"/>
            <a:ext cx="5183188" cy="847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4"/>
          </p:nvPr>
        </p:nvSpPr>
        <p:spPr>
          <a:xfrm>
            <a:off x="6172200" y="2577560"/>
            <a:ext cx="5183188" cy="3791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dt" idx="10"/>
          </p:nvPr>
        </p:nvSpPr>
        <p:spPr>
          <a:xfrm>
            <a:off x="838200" y="6540273"/>
            <a:ext cx="2743200" cy="37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ftr" idx="11"/>
          </p:nvPr>
        </p:nvSpPr>
        <p:spPr>
          <a:xfrm>
            <a:off x="4038600" y="6540273"/>
            <a:ext cx="4114800" cy="37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8610600" y="6540273"/>
            <a:ext cx="2743200" cy="37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>
            <a:spLocks noGrp="1"/>
          </p:cNvSpPr>
          <p:nvPr>
            <p:ph type="title"/>
          </p:nvPr>
        </p:nvSpPr>
        <p:spPr>
          <a:xfrm>
            <a:off x="838200" y="375690"/>
            <a:ext cx="10515600" cy="1363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540273"/>
            <a:ext cx="2743200" cy="37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540273"/>
            <a:ext cx="4114800" cy="37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540273"/>
            <a:ext cx="2743200" cy="37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dt" idx="10"/>
          </p:nvPr>
        </p:nvSpPr>
        <p:spPr>
          <a:xfrm>
            <a:off x="838200" y="6540273"/>
            <a:ext cx="2743200" cy="37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ftr" idx="11"/>
          </p:nvPr>
        </p:nvSpPr>
        <p:spPr>
          <a:xfrm>
            <a:off x="4038600" y="6540273"/>
            <a:ext cx="4114800" cy="37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>
          <a:xfrm>
            <a:off x="8610600" y="6540273"/>
            <a:ext cx="2743200" cy="37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839789" y="470429"/>
            <a:ext cx="3932237" cy="1646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5183188" y="1015997"/>
            <a:ext cx="6172200" cy="5014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2"/>
          </p:nvPr>
        </p:nvSpPr>
        <p:spPr>
          <a:xfrm>
            <a:off x="839789" y="2116932"/>
            <a:ext cx="3932237" cy="3921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dt" idx="10"/>
          </p:nvPr>
        </p:nvSpPr>
        <p:spPr>
          <a:xfrm>
            <a:off x="838200" y="6540273"/>
            <a:ext cx="2743200" cy="37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ftr" idx="11"/>
          </p:nvPr>
        </p:nvSpPr>
        <p:spPr>
          <a:xfrm>
            <a:off x="4038600" y="6540273"/>
            <a:ext cx="4114800" cy="37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sldNum" idx="12"/>
          </p:nvPr>
        </p:nvSpPr>
        <p:spPr>
          <a:xfrm>
            <a:off x="8610600" y="6540273"/>
            <a:ext cx="2743200" cy="37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839789" y="470429"/>
            <a:ext cx="3932237" cy="1646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>
            <a:spLocks noGrp="1"/>
          </p:cNvSpPr>
          <p:nvPr>
            <p:ph type="pic" idx="2"/>
          </p:nvPr>
        </p:nvSpPr>
        <p:spPr>
          <a:xfrm>
            <a:off x="5183188" y="1015997"/>
            <a:ext cx="6172200" cy="501464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9"/>
          <p:cNvSpPr txBox="1">
            <a:spLocks noGrp="1"/>
          </p:cNvSpPr>
          <p:nvPr>
            <p:ph type="body" idx="1"/>
          </p:nvPr>
        </p:nvSpPr>
        <p:spPr>
          <a:xfrm>
            <a:off x="839789" y="2116932"/>
            <a:ext cx="3932237" cy="3921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dt" idx="10"/>
          </p:nvPr>
        </p:nvSpPr>
        <p:spPr>
          <a:xfrm>
            <a:off x="838200" y="6540273"/>
            <a:ext cx="2743200" cy="37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>
          <a:xfrm>
            <a:off x="4038600" y="6540273"/>
            <a:ext cx="4114800" cy="37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8610600" y="6540273"/>
            <a:ext cx="2743200" cy="37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75690"/>
            <a:ext cx="10515600" cy="1363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78450"/>
            <a:ext cx="10515600" cy="447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540273"/>
            <a:ext cx="2743200" cy="37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540273"/>
            <a:ext cx="4114800" cy="37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540273"/>
            <a:ext cx="2743200" cy="37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5207000" y="5157788"/>
            <a:ext cx="5334000" cy="1778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4075" tIns="47025" rIns="94075" bIns="47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6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2788674" y="2016482"/>
            <a:ext cx="9011821" cy="3341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l">
              <a:lnSpc>
                <a:spcPct val="80000"/>
              </a:lnSpc>
              <a:spcBef>
                <a:spcPts val="0"/>
              </a:spcBef>
              <a:buClr>
                <a:srgbClr val="003E69"/>
              </a:buClr>
              <a:buSzPts val="2000"/>
            </a:pPr>
            <a:r>
              <a:rPr lang="es-CO" sz="5400" b="1" dirty="0">
                <a:solidFill>
                  <a:srgbClr val="FF6699"/>
                </a:solidFill>
                <a:latin typeface="Corbel"/>
                <a:sym typeface="Corbel"/>
              </a:rPr>
              <a:t>PROPUESTA DE FORMACIÓN</a:t>
            </a:r>
            <a:r>
              <a:rPr lang="es-CO" sz="5400" b="1" dirty="0">
                <a:solidFill>
                  <a:srgbClr val="FF6699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lang="en-US" sz="5400">
              <a:solidFill>
                <a:srgbClr val="FF6699"/>
              </a:solidFill>
            </a:endParaRPr>
          </a:p>
          <a:p>
            <a:pPr marL="0" indent="0" algn="l">
              <a:lnSpc>
                <a:spcPct val="80000"/>
              </a:lnSpc>
              <a:spcBef>
                <a:spcPts val="0"/>
              </a:spcBef>
              <a:buClr>
                <a:srgbClr val="003E69"/>
              </a:buClr>
              <a:buSzPts val="2000"/>
            </a:pPr>
            <a:r>
              <a:rPr lang="es-CO" sz="5400" b="1" dirty="0">
                <a:solidFill>
                  <a:srgbClr val="FF6699"/>
                </a:solidFill>
                <a:latin typeface="Corbel"/>
                <a:ea typeface="Corbel"/>
                <a:cs typeface="Corbel"/>
                <a:sym typeface="Corbel"/>
              </a:rPr>
              <a:t>PROFESIONAL INTEGRAL </a:t>
            </a:r>
            <a:r>
              <a:rPr lang="es-CO" sz="5400" b="1" dirty="0">
                <a:solidFill>
                  <a:srgbClr val="FF6699"/>
                </a:solidFill>
                <a:latin typeface="Corbel"/>
              </a:rPr>
              <a:t>INSTITUCIONAL PARA PREGRADO</a:t>
            </a:r>
            <a:endParaRPr lang="es-CO" sz="5400" dirty="0">
              <a:solidFill>
                <a:srgbClr val="FF6699"/>
              </a:solidFill>
            </a:endParaRPr>
          </a:p>
        </p:txBody>
      </p:sp>
      <p:grpSp>
        <p:nvGrpSpPr>
          <p:cNvPr id="91" name="Google Shape;91;p1"/>
          <p:cNvGrpSpPr/>
          <p:nvPr/>
        </p:nvGrpSpPr>
        <p:grpSpPr>
          <a:xfrm>
            <a:off x="335360" y="287859"/>
            <a:ext cx="4608512" cy="1230927"/>
            <a:chOff x="119336" y="215851"/>
            <a:chExt cx="2695933" cy="720080"/>
          </a:xfrm>
        </p:grpSpPr>
        <p:sp>
          <p:nvSpPr>
            <p:cNvPr id="92" name="Google Shape;92;p1"/>
            <p:cNvSpPr/>
            <p:nvPr/>
          </p:nvSpPr>
          <p:spPr>
            <a:xfrm>
              <a:off x="119336" y="215851"/>
              <a:ext cx="2695933" cy="7200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3" name="Google Shape;93;p1" descr="Un letrero de color negro&#10;&#10;Descripción generada automáticamente con confianza baja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06416" y="368476"/>
              <a:ext cx="2321771" cy="4391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oogle Shape;330;p10"/>
          <p:cNvGrpSpPr/>
          <p:nvPr/>
        </p:nvGrpSpPr>
        <p:grpSpPr>
          <a:xfrm>
            <a:off x="119336" y="215851"/>
            <a:ext cx="2695933" cy="720080"/>
            <a:chOff x="119336" y="215851"/>
            <a:chExt cx="2695933" cy="720080"/>
          </a:xfrm>
        </p:grpSpPr>
        <p:sp>
          <p:nvSpPr>
            <p:cNvPr id="331" name="Google Shape;331;p10"/>
            <p:cNvSpPr/>
            <p:nvPr/>
          </p:nvSpPr>
          <p:spPr>
            <a:xfrm>
              <a:off x="119336" y="215851"/>
              <a:ext cx="2695933" cy="7200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32" name="Google Shape;332;p10" descr="Un letrero de color negro&#10;&#10;Descripción generada automáticamente con confianza baja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06416" y="368476"/>
              <a:ext cx="2321771" cy="43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3" name="Google Shape;333;p10"/>
          <p:cNvSpPr txBox="1"/>
          <p:nvPr/>
        </p:nvSpPr>
        <p:spPr>
          <a:xfrm>
            <a:off x="844470" y="1983450"/>
            <a:ext cx="5682275" cy="3859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CO" sz="18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Hum. I: Humanidades, memoria y política – 2C</a:t>
            </a:r>
            <a:endParaRPr sz="18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CO" sz="18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Hum. I:  Mediaciones en la construcción de mundo – 2C</a:t>
            </a:r>
            <a:endParaRPr sz="18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CO" sz="18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Hum. I:  Narrativas de lo humano – 2C</a:t>
            </a:r>
            <a:endParaRPr sz="18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CO" sz="18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Hum. I (virtual): Desafíos humanos en un mundo tecnológico – 2C</a:t>
            </a:r>
            <a:endParaRPr/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CO" sz="18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Hum II: Mediaciones expresivas de memoria y la política – 2C</a:t>
            </a:r>
            <a:endParaRPr/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CO" sz="18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Hum II - Arte, cuerpo y poshumanismo – 2C</a:t>
            </a:r>
            <a:endParaRPr/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CO" sz="18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Hum II: Dispositivos de la cultura y prácticas contemporáneas – 2C</a:t>
            </a:r>
            <a:endParaRPr/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CO" sz="18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Hum II (virtual): Interacciones, dispositivos y prácticas contemporáneas – 2C</a:t>
            </a:r>
            <a:endParaRPr/>
          </a:p>
        </p:txBody>
      </p:sp>
      <p:sp>
        <p:nvSpPr>
          <p:cNvPr id="334" name="Google Shape;334;p10"/>
          <p:cNvSpPr txBox="1"/>
          <p:nvPr/>
        </p:nvSpPr>
        <p:spPr>
          <a:xfrm>
            <a:off x="3042976" y="410723"/>
            <a:ext cx="7005638" cy="800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lnSpc>
                <a:spcPct val="90000"/>
              </a:lnSpc>
              <a:buClr>
                <a:srgbClr val="0070C0"/>
              </a:buClr>
              <a:buSzPts val="2400"/>
            </a:pPr>
            <a:r>
              <a:rPr lang="es-CO" sz="2400" b="1" dirty="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OFERTA ACADÉMICA INSTITUCIONAL PARA FORMACIÓN HUMANA EN PREGRADO</a:t>
            </a:r>
            <a:endParaRPr dirty="0"/>
          </a:p>
        </p:txBody>
      </p:sp>
      <p:sp>
        <p:nvSpPr>
          <p:cNvPr id="335" name="Google Shape;335;p10"/>
          <p:cNvSpPr txBox="1"/>
          <p:nvPr/>
        </p:nvSpPr>
        <p:spPr>
          <a:xfrm>
            <a:off x="6813716" y="1980302"/>
            <a:ext cx="5048698" cy="2320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CO" sz="18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Arte y tecnología – 2C</a:t>
            </a:r>
            <a:endParaRPr/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CO" sz="18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Crónica, memoria y conflicto armado – 2C </a:t>
            </a:r>
            <a:endParaRPr/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CO" sz="18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Antropología y ciudad – 2C</a:t>
            </a:r>
            <a:endParaRPr/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CO" sz="18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Narrativas contemporáneas – 2C</a:t>
            </a:r>
            <a:endParaRPr/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CO" sz="18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Comunicación, política y posverdad – 2C</a:t>
            </a:r>
            <a:endParaRPr/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CO" sz="18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Feminismo y género  – 2C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6" name="Google Shape;336;p10"/>
          <p:cNvSpPr txBox="1"/>
          <p:nvPr/>
        </p:nvSpPr>
        <p:spPr>
          <a:xfrm>
            <a:off x="844470" y="1479394"/>
            <a:ext cx="5473499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300" b="1">
                <a:solidFill>
                  <a:srgbClr val="DA6774"/>
                </a:solidFill>
                <a:latin typeface="Corbel"/>
                <a:ea typeface="Corbel"/>
                <a:cs typeface="Corbel"/>
                <a:sym typeface="Corbel"/>
              </a:rPr>
              <a:t>Departamento de Humanidades</a:t>
            </a:r>
            <a:endParaRPr sz="2300">
              <a:solidFill>
                <a:srgbClr val="DA67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0"/>
          <p:cNvSpPr/>
          <p:nvPr/>
        </p:nvSpPr>
        <p:spPr>
          <a:xfrm>
            <a:off x="648687" y="1315065"/>
            <a:ext cx="10919921" cy="4772841"/>
          </a:xfrm>
          <a:prstGeom prst="rect">
            <a:avLst/>
          </a:prstGeom>
          <a:noFill/>
          <a:ln w="952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0"/>
          <p:cNvSpPr txBox="1"/>
          <p:nvPr/>
        </p:nvSpPr>
        <p:spPr>
          <a:xfrm>
            <a:off x="7121192" y="4297806"/>
            <a:ext cx="6295868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300" b="1">
                <a:solidFill>
                  <a:srgbClr val="DA6774"/>
                </a:solidFill>
                <a:latin typeface="Corbel"/>
                <a:ea typeface="Corbel"/>
                <a:cs typeface="Corbel"/>
                <a:sym typeface="Corbel"/>
              </a:rPr>
              <a:t>Facultad de Educación</a:t>
            </a:r>
            <a:endParaRPr sz="2300">
              <a:solidFill>
                <a:srgbClr val="DA67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0"/>
          <p:cNvSpPr txBox="1"/>
          <p:nvPr/>
        </p:nvSpPr>
        <p:spPr>
          <a:xfrm>
            <a:off x="6806881" y="4673759"/>
            <a:ext cx="5048698" cy="1089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CO" sz="1800" b="0" i="0" u="none" strike="noStrike" cap="none" dirty="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Gamificación “Motivación desde el juego” – 1C</a:t>
            </a:r>
            <a:endParaRPr dirty="0"/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CO" sz="1800" b="0" i="0" u="none" strike="noStrike" cap="none" dirty="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Educación Sexual Integral – 2C</a:t>
            </a:r>
            <a:endParaRPr dirty="0"/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CO" sz="1800" b="0" i="0" u="none" strike="noStrike" cap="none" dirty="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Lecturas del Mundo – 2C</a:t>
            </a:r>
            <a:endParaRPr dirty="0"/>
          </a:p>
        </p:txBody>
      </p:sp>
      <p:sp>
        <p:nvSpPr>
          <p:cNvPr id="12" name="Google Shape;339;p10">
            <a:extLst>
              <a:ext uri="{FF2B5EF4-FFF2-40B4-BE49-F238E27FC236}">
                <a16:creationId xmlns:a16="http://schemas.microsoft.com/office/drawing/2014/main" id="{872A6B17-298F-4830-B526-5E7B4CABB27C}"/>
              </a:ext>
            </a:extLst>
          </p:cNvPr>
          <p:cNvSpPr txBox="1"/>
          <p:nvPr/>
        </p:nvSpPr>
        <p:spPr>
          <a:xfrm>
            <a:off x="648687" y="6191487"/>
            <a:ext cx="5048698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lang="es-C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* C: Créditos académicos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1"/>
          <p:cNvSpPr/>
          <p:nvPr/>
        </p:nvSpPr>
        <p:spPr>
          <a:xfrm>
            <a:off x="411472" y="215851"/>
            <a:ext cx="4820280" cy="11521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1"/>
          <p:cNvSpPr/>
          <p:nvPr/>
        </p:nvSpPr>
        <p:spPr>
          <a:xfrm>
            <a:off x="4655840" y="-1"/>
            <a:ext cx="7536160" cy="7081415"/>
          </a:xfrm>
          <a:prstGeom prst="rect">
            <a:avLst/>
          </a:prstGeom>
          <a:solidFill>
            <a:srgbClr val="5ECBF4">
              <a:alpha val="5960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1"/>
          <p:cNvSpPr/>
          <p:nvPr/>
        </p:nvSpPr>
        <p:spPr>
          <a:xfrm>
            <a:off x="5611382" y="0"/>
            <a:ext cx="2849532" cy="7056437"/>
          </a:xfrm>
          <a:prstGeom prst="rect">
            <a:avLst/>
          </a:prstGeom>
          <a:solidFill>
            <a:srgbClr val="FFDF2B">
              <a:alpha val="8431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1"/>
          <p:cNvSpPr/>
          <p:nvPr/>
        </p:nvSpPr>
        <p:spPr>
          <a:xfrm>
            <a:off x="7267566" y="-24977"/>
            <a:ext cx="3991372" cy="7056437"/>
          </a:xfrm>
          <a:prstGeom prst="rect">
            <a:avLst/>
          </a:prstGeom>
          <a:solidFill>
            <a:srgbClr val="FF8599">
              <a:alpha val="4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1"/>
          <p:cNvSpPr/>
          <p:nvPr/>
        </p:nvSpPr>
        <p:spPr>
          <a:xfrm>
            <a:off x="3503712" y="-5286"/>
            <a:ext cx="2849533" cy="7061724"/>
          </a:xfrm>
          <a:prstGeom prst="rect">
            <a:avLst/>
          </a:prstGeom>
          <a:solidFill>
            <a:srgbClr val="23D1D8">
              <a:alpha val="3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0" name="Google Shape;350;p11" descr="Imagen que contiene interior, persona, tabla, computador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 t="2973" b="2614"/>
          <a:stretch/>
        </p:blipFill>
        <p:spPr>
          <a:xfrm>
            <a:off x="5611382" y="670128"/>
            <a:ext cx="5647556" cy="6458491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11"/>
          <p:cNvSpPr txBox="1"/>
          <p:nvPr/>
        </p:nvSpPr>
        <p:spPr>
          <a:xfrm>
            <a:off x="1702470" y="1615368"/>
            <a:ext cx="6862282" cy="230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5500"/>
              <a:buFont typeface="Arial"/>
              <a:buNone/>
            </a:pPr>
            <a:r>
              <a:rPr lang="es-CO" sz="5500" b="1" dirty="0">
                <a:solidFill>
                  <a:srgbClr val="FF6699"/>
                </a:solidFill>
                <a:sym typeface="Arial"/>
              </a:rPr>
              <a:t>FORMACIÓN EN</a:t>
            </a:r>
            <a:endParaRPr dirty="0">
              <a:solidFill>
                <a:srgbClr val="FF6699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5500"/>
              <a:buFont typeface="Arial"/>
              <a:buNone/>
            </a:pPr>
            <a:r>
              <a:rPr lang="es-CO" sz="5500" b="1" dirty="0">
                <a:solidFill>
                  <a:srgbClr val="FF6699"/>
                </a:solidFill>
                <a:sym typeface="Arial"/>
              </a:rPr>
              <a:t>PENSAMIENTO CRÍTICO</a:t>
            </a:r>
            <a:endParaRPr dirty="0">
              <a:solidFill>
                <a:srgbClr val="FF6699"/>
              </a:solidFill>
            </a:endParaRPr>
          </a:p>
        </p:txBody>
      </p:sp>
      <p:pic>
        <p:nvPicPr>
          <p:cNvPr id="352" name="Google Shape;352;p11" descr="Un letrero de color negro&#10;&#10;Descripción generada automáticamente con confianza baj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4964" y="463240"/>
            <a:ext cx="3475182" cy="657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2"/>
          <p:cNvSpPr/>
          <p:nvPr/>
        </p:nvSpPr>
        <p:spPr>
          <a:xfrm>
            <a:off x="1145828" y="1678029"/>
            <a:ext cx="4606581" cy="1477377"/>
          </a:xfrm>
          <a:prstGeom prst="rect">
            <a:avLst/>
          </a:prstGeom>
          <a:solidFill>
            <a:srgbClr val="D86CCC">
              <a:alpha val="4117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12"/>
          <p:cNvSpPr/>
          <p:nvPr/>
        </p:nvSpPr>
        <p:spPr>
          <a:xfrm>
            <a:off x="1145828" y="4458951"/>
            <a:ext cx="4606581" cy="1517540"/>
          </a:xfrm>
          <a:prstGeom prst="rect">
            <a:avLst/>
          </a:prstGeom>
          <a:solidFill>
            <a:srgbClr val="FFC000">
              <a:alpha val="4078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12"/>
          <p:cNvSpPr txBox="1"/>
          <p:nvPr/>
        </p:nvSpPr>
        <p:spPr>
          <a:xfrm>
            <a:off x="1487488" y="4648841"/>
            <a:ext cx="4104456" cy="106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Busca, procesa y produce información proveniente de diversas fuentes o de diversos modelos de realidad.</a:t>
            </a:r>
            <a:endParaRPr sz="14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2"/>
          <p:cNvSpPr txBox="1">
            <a:spLocks noGrp="1"/>
          </p:cNvSpPr>
          <p:nvPr>
            <p:ph type="title"/>
          </p:nvPr>
        </p:nvSpPr>
        <p:spPr>
          <a:xfrm>
            <a:off x="3147850" y="485760"/>
            <a:ext cx="7043738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orbel"/>
              <a:buNone/>
            </a:pPr>
            <a:r>
              <a:rPr lang="es-CO" sz="2400" b="1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INDICADORES DE DESEMPEÑO</a:t>
            </a:r>
            <a:br>
              <a:rPr lang="es-CO" sz="2400" b="1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s-CO" sz="2400" b="1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PARA PENSAMIENTO CRÍTICO</a:t>
            </a:r>
            <a:endParaRPr/>
          </a:p>
        </p:txBody>
      </p:sp>
      <p:sp>
        <p:nvSpPr>
          <p:cNvPr id="361" name="Google Shape;361;p12"/>
          <p:cNvSpPr/>
          <p:nvPr/>
        </p:nvSpPr>
        <p:spPr>
          <a:xfrm>
            <a:off x="10704513" y="5832475"/>
            <a:ext cx="215900" cy="14446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2"/>
          <p:cNvSpPr/>
          <p:nvPr/>
        </p:nvSpPr>
        <p:spPr>
          <a:xfrm rot="-3624344">
            <a:off x="3601526" y="2761893"/>
            <a:ext cx="602722" cy="1319011"/>
          </a:xfrm>
          <a:custGeom>
            <a:avLst/>
            <a:gdLst/>
            <a:ahLst/>
            <a:cxnLst/>
            <a:rect l="l" t="t" r="r" b="b"/>
            <a:pathLst>
              <a:path w="189" h="662" extrusionOk="0">
                <a:moveTo>
                  <a:pt x="67" y="49"/>
                </a:moveTo>
                <a:cubicBezTo>
                  <a:pt x="74" y="42"/>
                  <a:pt x="82" y="36"/>
                  <a:pt x="87" y="32"/>
                </a:cubicBezTo>
                <a:cubicBezTo>
                  <a:pt x="87" y="31"/>
                  <a:pt x="87" y="31"/>
                  <a:pt x="87" y="31"/>
                </a:cubicBezTo>
                <a:cubicBezTo>
                  <a:pt x="77" y="45"/>
                  <a:pt x="70" y="57"/>
                  <a:pt x="63" y="70"/>
                </a:cubicBezTo>
                <a:cubicBezTo>
                  <a:pt x="56" y="84"/>
                  <a:pt x="50" y="100"/>
                  <a:pt x="45" y="120"/>
                </a:cubicBezTo>
                <a:cubicBezTo>
                  <a:pt x="44" y="127"/>
                  <a:pt x="41" y="138"/>
                  <a:pt x="36" y="162"/>
                </a:cubicBezTo>
                <a:cubicBezTo>
                  <a:pt x="30" y="191"/>
                  <a:pt x="24" y="241"/>
                  <a:pt x="23" y="284"/>
                </a:cubicBezTo>
                <a:cubicBezTo>
                  <a:pt x="23" y="328"/>
                  <a:pt x="28" y="363"/>
                  <a:pt x="28" y="363"/>
                </a:cubicBezTo>
                <a:cubicBezTo>
                  <a:pt x="28" y="363"/>
                  <a:pt x="28" y="365"/>
                  <a:pt x="28" y="368"/>
                </a:cubicBezTo>
                <a:cubicBezTo>
                  <a:pt x="29" y="372"/>
                  <a:pt x="29" y="376"/>
                  <a:pt x="30" y="382"/>
                </a:cubicBezTo>
                <a:cubicBezTo>
                  <a:pt x="31" y="389"/>
                  <a:pt x="32" y="396"/>
                  <a:pt x="34" y="404"/>
                </a:cubicBezTo>
                <a:cubicBezTo>
                  <a:pt x="35" y="412"/>
                  <a:pt x="37" y="421"/>
                  <a:pt x="39" y="430"/>
                </a:cubicBezTo>
                <a:cubicBezTo>
                  <a:pt x="42" y="439"/>
                  <a:pt x="45" y="449"/>
                  <a:pt x="47" y="459"/>
                </a:cubicBezTo>
                <a:cubicBezTo>
                  <a:pt x="51" y="468"/>
                  <a:pt x="54" y="478"/>
                  <a:pt x="57" y="488"/>
                </a:cubicBezTo>
                <a:cubicBezTo>
                  <a:pt x="61" y="498"/>
                  <a:pt x="65" y="507"/>
                  <a:pt x="69" y="516"/>
                </a:cubicBezTo>
                <a:cubicBezTo>
                  <a:pt x="73" y="525"/>
                  <a:pt x="77" y="533"/>
                  <a:pt x="81" y="540"/>
                </a:cubicBezTo>
                <a:cubicBezTo>
                  <a:pt x="96" y="569"/>
                  <a:pt x="108" y="585"/>
                  <a:pt x="113" y="594"/>
                </a:cubicBezTo>
                <a:cubicBezTo>
                  <a:pt x="120" y="603"/>
                  <a:pt x="126" y="610"/>
                  <a:pt x="131" y="617"/>
                </a:cubicBezTo>
                <a:cubicBezTo>
                  <a:pt x="137" y="623"/>
                  <a:pt x="143" y="629"/>
                  <a:pt x="149" y="634"/>
                </a:cubicBezTo>
                <a:cubicBezTo>
                  <a:pt x="152" y="636"/>
                  <a:pt x="155" y="639"/>
                  <a:pt x="158" y="641"/>
                </a:cubicBezTo>
                <a:cubicBezTo>
                  <a:pt x="161" y="644"/>
                  <a:pt x="165" y="646"/>
                  <a:pt x="168" y="648"/>
                </a:cubicBezTo>
                <a:cubicBezTo>
                  <a:pt x="174" y="653"/>
                  <a:pt x="181" y="657"/>
                  <a:pt x="189" y="662"/>
                </a:cubicBezTo>
                <a:cubicBezTo>
                  <a:pt x="184" y="654"/>
                  <a:pt x="180" y="647"/>
                  <a:pt x="176" y="640"/>
                </a:cubicBezTo>
                <a:cubicBezTo>
                  <a:pt x="174" y="637"/>
                  <a:pt x="172" y="634"/>
                  <a:pt x="170" y="631"/>
                </a:cubicBezTo>
                <a:cubicBezTo>
                  <a:pt x="168" y="627"/>
                  <a:pt x="166" y="624"/>
                  <a:pt x="164" y="621"/>
                </a:cubicBezTo>
                <a:cubicBezTo>
                  <a:pt x="160" y="614"/>
                  <a:pt x="155" y="608"/>
                  <a:pt x="151" y="601"/>
                </a:cubicBezTo>
                <a:cubicBezTo>
                  <a:pt x="146" y="594"/>
                  <a:pt x="141" y="587"/>
                  <a:pt x="135" y="579"/>
                </a:cubicBezTo>
                <a:cubicBezTo>
                  <a:pt x="130" y="570"/>
                  <a:pt x="119" y="555"/>
                  <a:pt x="105" y="528"/>
                </a:cubicBezTo>
                <a:cubicBezTo>
                  <a:pt x="90" y="500"/>
                  <a:pt x="74" y="459"/>
                  <a:pt x="66" y="423"/>
                </a:cubicBezTo>
                <a:cubicBezTo>
                  <a:pt x="64" y="415"/>
                  <a:pt x="62" y="406"/>
                  <a:pt x="60" y="399"/>
                </a:cubicBezTo>
                <a:cubicBezTo>
                  <a:pt x="59" y="391"/>
                  <a:pt x="58" y="384"/>
                  <a:pt x="57" y="378"/>
                </a:cubicBezTo>
                <a:cubicBezTo>
                  <a:pt x="56" y="373"/>
                  <a:pt x="55" y="368"/>
                  <a:pt x="55" y="365"/>
                </a:cubicBezTo>
                <a:cubicBezTo>
                  <a:pt x="54" y="362"/>
                  <a:pt x="54" y="360"/>
                  <a:pt x="54" y="360"/>
                </a:cubicBezTo>
                <a:cubicBezTo>
                  <a:pt x="54" y="360"/>
                  <a:pt x="50" y="326"/>
                  <a:pt x="50" y="285"/>
                </a:cubicBezTo>
                <a:cubicBezTo>
                  <a:pt x="51" y="243"/>
                  <a:pt x="57" y="195"/>
                  <a:pt x="63" y="167"/>
                </a:cubicBezTo>
                <a:cubicBezTo>
                  <a:pt x="67" y="144"/>
                  <a:pt x="70" y="133"/>
                  <a:pt x="71" y="126"/>
                </a:cubicBezTo>
                <a:cubicBezTo>
                  <a:pt x="76" y="107"/>
                  <a:pt x="79" y="91"/>
                  <a:pt x="82" y="76"/>
                </a:cubicBezTo>
                <a:cubicBezTo>
                  <a:pt x="84" y="62"/>
                  <a:pt x="86" y="48"/>
                  <a:pt x="88" y="32"/>
                </a:cubicBezTo>
                <a:cubicBezTo>
                  <a:pt x="89" y="35"/>
                  <a:pt x="92" y="43"/>
                  <a:pt x="93" y="49"/>
                </a:cubicBezTo>
                <a:cubicBezTo>
                  <a:pt x="98" y="68"/>
                  <a:pt x="102" y="91"/>
                  <a:pt x="104" y="98"/>
                </a:cubicBezTo>
                <a:cubicBezTo>
                  <a:pt x="107" y="112"/>
                  <a:pt x="112" y="119"/>
                  <a:pt x="123" y="129"/>
                </a:cubicBezTo>
                <a:cubicBezTo>
                  <a:pt x="129" y="116"/>
                  <a:pt x="133" y="107"/>
                  <a:pt x="130" y="93"/>
                </a:cubicBezTo>
                <a:cubicBezTo>
                  <a:pt x="129" y="86"/>
                  <a:pt x="125" y="63"/>
                  <a:pt x="119" y="42"/>
                </a:cubicBezTo>
                <a:cubicBezTo>
                  <a:pt x="118" y="37"/>
                  <a:pt x="117" y="32"/>
                  <a:pt x="115" y="27"/>
                </a:cubicBezTo>
                <a:cubicBezTo>
                  <a:pt x="115" y="26"/>
                  <a:pt x="114" y="24"/>
                  <a:pt x="114" y="23"/>
                </a:cubicBezTo>
                <a:cubicBezTo>
                  <a:pt x="113" y="21"/>
                  <a:pt x="113" y="20"/>
                  <a:pt x="112" y="18"/>
                </a:cubicBezTo>
                <a:cubicBezTo>
                  <a:pt x="111" y="16"/>
                  <a:pt x="110" y="14"/>
                  <a:pt x="110" y="13"/>
                </a:cubicBezTo>
                <a:cubicBezTo>
                  <a:pt x="109" y="11"/>
                  <a:pt x="108" y="9"/>
                  <a:pt x="107" y="8"/>
                </a:cubicBezTo>
                <a:cubicBezTo>
                  <a:pt x="105" y="5"/>
                  <a:pt x="103" y="3"/>
                  <a:pt x="101" y="2"/>
                </a:cubicBezTo>
                <a:cubicBezTo>
                  <a:pt x="100" y="2"/>
                  <a:pt x="100" y="2"/>
                  <a:pt x="100" y="2"/>
                </a:cubicBezTo>
                <a:cubicBezTo>
                  <a:pt x="100" y="1"/>
                  <a:pt x="100" y="1"/>
                  <a:pt x="100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8" y="1"/>
                  <a:pt x="98" y="1"/>
                  <a:pt x="97" y="1"/>
                </a:cubicBezTo>
                <a:cubicBezTo>
                  <a:pt x="96" y="0"/>
                  <a:pt x="95" y="0"/>
                  <a:pt x="95" y="0"/>
                </a:cubicBezTo>
                <a:cubicBezTo>
                  <a:pt x="91" y="0"/>
                  <a:pt x="89" y="0"/>
                  <a:pt x="89" y="0"/>
                </a:cubicBezTo>
                <a:cubicBezTo>
                  <a:pt x="89" y="0"/>
                  <a:pt x="89" y="0"/>
                  <a:pt x="88" y="1"/>
                </a:cubicBezTo>
                <a:cubicBezTo>
                  <a:pt x="87" y="1"/>
                  <a:pt x="85" y="1"/>
                  <a:pt x="83" y="2"/>
                </a:cubicBezTo>
                <a:cubicBezTo>
                  <a:pt x="82" y="3"/>
                  <a:pt x="79" y="4"/>
                  <a:pt x="77" y="6"/>
                </a:cubicBezTo>
                <a:cubicBezTo>
                  <a:pt x="74" y="7"/>
                  <a:pt x="71" y="10"/>
                  <a:pt x="70" y="10"/>
                </a:cubicBezTo>
                <a:cubicBezTo>
                  <a:pt x="64" y="15"/>
                  <a:pt x="56" y="23"/>
                  <a:pt x="48" y="30"/>
                </a:cubicBezTo>
                <a:cubicBezTo>
                  <a:pt x="33" y="45"/>
                  <a:pt x="17" y="62"/>
                  <a:pt x="12" y="68"/>
                </a:cubicBezTo>
                <a:cubicBezTo>
                  <a:pt x="3" y="79"/>
                  <a:pt x="1" y="88"/>
                  <a:pt x="0" y="103"/>
                </a:cubicBezTo>
                <a:cubicBezTo>
                  <a:pt x="14" y="99"/>
                  <a:pt x="23" y="96"/>
                  <a:pt x="32" y="86"/>
                </a:cubicBezTo>
                <a:cubicBezTo>
                  <a:pt x="37" y="81"/>
                  <a:pt x="53" y="64"/>
                  <a:pt x="67" y="49"/>
                </a:cubicBezTo>
                <a:close/>
                <a:moveTo>
                  <a:pt x="88" y="30"/>
                </a:moveTo>
                <a:cubicBezTo>
                  <a:pt x="88" y="30"/>
                  <a:pt x="88" y="30"/>
                  <a:pt x="88" y="30"/>
                </a:cubicBezTo>
                <a:cubicBezTo>
                  <a:pt x="88" y="30"/>
                  <a:pt x="88" y="30"/>
                  <a:pt x="88" y="30"/>
                </a:cubicBezTo>
                <a:close/>
              </a:path>
            </a:pathLst>
          </a:custGeom>
          <a:solidFill>
            <a:srgbClr val="78206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2"/>
          <p:cNvSpPr/>
          <p:nvPr/>
        </p:nvSpPr>
        <p:spPr>
          <a:xfrm rot="2992272" flipH="1">
            <a:off x="7681102" y="2888436"/>
            <a:ext cx="563213" cy="1197889"/>
          </a:xfrm>
          <a:custGeom>
            <a:avLst/>
            <a:gdLst/>
            <a:ahLst/>
            <a:cxnLst/>
            <a:rect l="l" t="t" r="r" b="b"/>
            <a:pathLst>
              <a:path w="189" h="662" extrusionOk="0">
                <a:moveTo>
                  <a:pt x="67" y="49"/>
                </a:moveTo>
                <a:cubicBezTo>
                  <a:pt x="74" y="42"/>
                  <a:pt x="82" y="36"/>
                  <a:pt x="87" y="32"/>
                </a:cubicBezTo>
                <a:cubicBezTo>
                  <a:pt x="87" y="31"/>
                  <a:pt x="87" y="31"/>
                  <a:pt x="87" y="31"/>
                </a:cubicBezTo>
                <a:cubicBezTo>
                  <a:pt x="77" y="45"/>
                  <a:pt x="70" y="57"/>
                  <a:pt x="63" y="70"/>
                </a:cubicBezTo>
                <a:cubicBezTo>
                  <a:pt x="56" y="84"/>
                  <a:pt x="50" y="100"/>
                  <a:pt x="45" y="120"/>
                </a:cubicBezTo>
                <a:cubicBezTo>
                  <a:pt x="44" y="127"/>
                  <a:pt x="41" y="138"/>
                  <a:pt x="36" y="162"/>
                </a:cubicBezTo>
                <a:cubicBezTo>
                  <a:pt x="30" y="191"/>
                  <a:pt x="24" y="241"/>
                  <a:pt x="23" y="284"/>
                </a:cubicBezTo>
                <a:cubicBezTo>
                  <a:pt x="23" y="328"/>
                  <a:pt x="28" y="363"/>
                  <a:pt x="28" y="363"/>
                </a:cubicBezTo>
                <a:cubicBezTo>
                  <a:pt x="28" y="363"/>
                  <a:pt x="28" y="365"/>
                  <a:pt x="28" y="368"/>
                </a:cubicBezTo>
                <a:cubicBezTo>
                  <a:pt x="29" y="372"/>
                  <a:pt x="29" y="376"/>
                  <a:pt x="30" y="382"/>
                </a:cubicBezTo>
                <a:cubicBezTo>
                  <a:pt x="31" y="389"/>
                  <a:pt x="32" y="396"/>
                  <a:pt x="34" y="404"/>
                </a:cubicBezTo>
                <a:cubicBezTo>
                  <a:pt x="35" y="412"/>
                  <a:pt x="37" y="421"/>
                  <a:pt x="39" y="430"/>
                </a:cubicBezTo>
                <a:cubicBezTo>
                  <a:pt x="42" y="439"/>
                  <a:pt x="45" y="449"/>
                  <a:pt x="47" y="459"/>
                </a:cubicBezTo>
                <a:cubicBezTo>
                  <a:pt x="51" y="468"/>
                  <a:pt x="54" y="478"/>
                  <a:pt x="57" y="488"/>
                </a:cubicBezTo>
                <a:cubicBezTo>
                  <a:pt x="61" y="498"/>
                  <a:pt x="65" y="507"/>
                  <a:pt x="69" y="516"/>
                </a:cubicBezTo>
                <a:cubicBezTo>
                  <a:pt x="73" y="525"/>
                  <a:pt x="77" y="533"/>
                  <a:pt x="81" y="540"/>
                </a:cubicBezTo>
                <a:cubicBezTo>
                  <a:pt x="96" y="569"/>
                  <a:pt x="108" y="585"/>
                  <a:pt x="113" y="594"/>
                </a:cubicBezTo>
                <a:cubicBezTo>
                  <a:pt x="120" y="603"/>
                  <a:pt x="126" y="610"/>
                  <a:pt x="131" y="617"/>
                </a:cubicBezTo>
                <a:cubicBezTo>
                  <a:pt x="137" y="623"/>
                  <a:pt x="143" y="629"/>
                  <a:pt x="149" y="634"/>
                </a:cubicBezTo>
                <a:cubicBezTo>
                  <a:pt x="152" y="636"/>
                  <a:pt x="155" y="639"/>
                  <a:pt x="158" y="641"/>
                </a:cubicBezTo>
                <a:cubicBezTo>
                  <a:pt x="161" y="644"/>
                  <a:pt x="165" y="646"/>
                  <a:pt x="168" y="648"/>
                </a:cubicBezTo>
                <a:cubicBezTo>
                  <a:pt x="174" y="653"/>
                  <a:pt x="181" y="657"/>
                  <a:pt x="189" y="662"/>
                </a:cubicBezTo>
                <a:cubicBezTo>
                  <a:pt x="184" y="654"/>
                  <a:pt x="180" y="647"/>
                  <a:pt x="176" y="640"/>
                </a:cubicBezTo>
                <a:cubicBezTo>
                  <a:pt x="174" y="637"/>
                  <a:pt x="172" y="634"/>
                  <a:pt x="170" y="631"/>
                </a:cubicBezTo>
                <a:cubicBezTo>
                  <a:pt x="168" y="627"/>
                  <a:pt x="166" y="624"/>
                  <a:pt x="164" y="621"/>
                </a:cubicBezTo>
                <a:cubicBezTo>
                  <a:pt x="160" y="614"/>
                  <a:pt x="155" y="608"/>
                  <a:pt x="151" y="601"/>
                </a:cubicBezTo>
                <a:cubicBezTo>
                  <a:pt x="146" y="594"/>
                  <a:pt x="141" y="587"/>
                  <a:pt x="135" y="579"/>
                </a:cubicBezTo>
                <a:cubicBezTo>
                  <a:pt x="130" y="570"/>
                  <a:pt x="119" y="555"/>
                  <a:pt x="105" y="528"/>
                </a:cubicBezTo>
                <a:cubicBezTo>
                  <a:pt x="90" y="500"/>
                  <a:pt x="74" y="459"/>
                  <a:pt x="66" y="423"/>
                </a:cubicBezTo>
                <a:cubicBezTo>
                  <a:pt x="64" y="415"/>
                  <a:pt x="62" y="406"/>
                  <a:pt x="60" y="399"/>
                </a:cubicBezTo>
                <a:cubicBezTo>
                  <a:pt x="59" y="391"/>
                  <a:pt x="58" y="384"/>
                  <a:pt x="57" y="378"/>
                </a:cubicBezTo>
                <a:cubicBezTo>
                  <a:pt x="56" y="373"/>
                  <a:pt x="55" y="368"/>
                  <a:pt x="55" y="365"/>
                </a:cubicBezTo>
                <a:cubicBezTo>
                  <a:pt x="54" y="362"/>
                  <a:pt x="54" y="360"/>
                  <a:pt x="54" y="360"/>
                </a:cubicBezTo>
                <a:cubicBezTo>
                  <a:pt x="54" y="360"/>
                  <a:pt x="50" y="326"/>
                  <a:pt x="50" y="285"/>
                </a:cubicBezTo>
                <a:cubicBezTo>
                  <a:pt x="51" y="243"/>
                  <a:pt x="57" y="195"/>
                  <a:pt x="63" y="167"/>
                </a:cubicBezTo>
                <a:cubicBezTo>
                  <a:pt x="67" y="144"/>
                  <a:pt x="70" y="133"/>
                  <a:pt x="71" y="126"/>
                </a:cubicBezTo>
                <a:cubicBezTo>
                  <a:pt x="76" y="107"/>
                  <a:pt x="79" y="91"/>
                  <a:pt x="82" y="76"/>
                </a:cubicBezTo>
                <a:cubicBezTo>
                  <a:pt x="84" y="62"/>
                  <a:pt x="86" y="48"/>
                  <a:pt x="88" y="32"/>
                </a:cubicBezTo>
                <a:cubicBezTo>
                  <a:pt x="89" y="35"/>
                  <a:pt x="92" y="43"/>
                  <a:pt x="93" y="49"/>
                </a:cubicBezTo>
                <a:cubicBezTo>
                  <a:pt x="98" y="68"/>
                  <a:pt x="102" y="91"/>
                  <a:pt x="104" y="98"/>
                </a:cubicBezTo>
                <a:cubicBezTo>
                  <a:pt x="107" y="112"/>
                  <a:pt x="112" y="119"/>
                  <a:pt x="123" y="129"/>
                </a:cubicBezTo>
                <a:cubicBezTo>
                  <a:pt x="129" y="116"/>
                  <a:pt x="133" y="107"/>
                  <a:pt x="130" y="93"/>
                </a:cubicBezTo>
                <a:cubicBezTo>
                  <a:pt x="129" y="86"/>
                  <a:pt x="125" y="63"/>
                  <a:pt x="119" y="42"/>
                </a:cubicBezTo>
                <a:cubicBezTo>
                  <a:pt x="118" y="37"/>
                  <a:pt x="117" y="32"/>
                  <a:pt x="115" y="27"/>
                </a:cubicBezTo>
                <a:cubicBezTo>
                  <a:pt x="115" y="26"/>
                  <a:pt x="114" y="24"/>
                  <a:pt x="114" y="23"/>
                </a:cubicBezTo>
                <a:cubicBezTo>
                  <a:pt x="113" y="21"/>
                  <a:pt x="113" y="20"/>
                  <a:pt x="112" y="18"/>
                </a:cubicBezTo>
                <a:cubicBezTo>
                  <a:pt x="111" y="16"/>
                  <a:pt x="110" y="14"/>
                  <a:pt x="110" y="13"/>
                </a:cubicBezTo>
                <a:cubicBezTo>
                  <a:pt x="109" y="11"/>
                  <a:pt x="108" y="9"/>
                  <a:pt x="107" y="8"/>
                </a:cubicBezTo>
                <a:cubicBezTo>
                  <a:pt x="105" y="5"/>
                  <a:pt x="103" y="3"/>
                  <a:pt x="101" y="2"/>
                </a:cubicBezTo>
                <a:cubicBezTo>
                  <a:pt x="100" y="2"/>
                  <a:pt x="100" y="2"/>
                  <a:pt x="100" y="2"/>
                </a:cubicBezTo>
                <a:cubicBezTo>
                  <a:pt x="100" y="1"/>
                  <a:pt x="100" y="1"/>
                  <a:pt x="100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8" y="1"/>
                  <a:pt x="98" y="1"/>
                  <a:pt x="97" y="1"/>
                </a:cubicBezTo>
                <a:cubicBezTo>
                  <a:pt x="96" y="0"/>
                  <a:pt x="95" y="0"/>
                  <a:pt x="95" y="0"/>
                </a:cubicBezTo>
                <a:cubicBezTo>
                  <a:pt x="91" y="0"/>
                  <a:pt x="89" y="0"/>
                  <a:pt x="89" y="0"/>
                </a:cubicBezTo>
                <a:cubicBezTo>
                  <a:pt x="89" y="0"/>
                  <a:pt x="89" y="0"/>
                  <a:pt x="88" y="1"/>
                </a:cubicBezTo>
                <a:cubicBezTo>
                  <a:pt x="87" y="1"/>
                  <a:pt x="85" y="1"/>
                  <a:pt x="83" y="2"/>
                </a:cubicBezTo>
                <a:cubicBezTo>
                  <a:pt x="82" y="3"/>
                  <a:pt x="79" y="4"/>
                  <a:pt x="77" y="6"/>
                </a:cubicBezTo>
                <a:cubicBezTo>
                  <a:pt x="74" y="7"/>
                  <a:pt x="71" y="10"/>
                  <a:pt x="70" y="10"/>
                </a:cubicBezTo>
                <a:cubicBezTo>
                  <a:pt x="64" y="15"/>
                  <a:pt x="56" y="23"/>
                  <a:pt x="48" y="30"/>
                </a:cubicBezTo>
                <a:cubicBezTo>
                  <a:pt x="33" y="45"/>
                  <a:pt x="17" y="62"/>
                  <a:pt x="12" y="68"/>
                </a:cubicBezTo>
                <a:cubicBezTo>
                  <a:pt x="3" y="79"/>
                  <a:pt x="1" y="88"/>
                  <a:pt x="0" y="103"/>
                </a:cubicBezTo>
                <a:cubicBezTo>
                  <a:pt x="14" y="99"/>
                  <a:pt x="23" y="96"/>
                  <a:pt x="32" y="86"/>
                </a:cubicBezTo>
                <a:cubicBezTo>
                  <a:pt x="37" y="81"/>
                  <a:pt x="53" y="64"/>
                  <a:pt x="67" y="49"/>
                </a:cubicBezTo>
                <a:close/>
                <a:moveTo>
                  <a:pt x="88" y="30"/>
                </a:moveTo>
                <a:cubicBezTo>
                  <a:pt x="88" y="30"/>
                  <a:pt x="88" y="30"/>
                  <a:pt x="88" y="30"/>
                </a:cubicBezTo>
                <a:cubicBezTo>
                  <a:pt x="88" y="30"/>
                  <a:pt x="88" y="30"/>
                  <a:pt x="88" y="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2"/>
          <p:cNvSpPr/>
          <p:nvPr/>
        </p:nvSpPr>
        <p:spPr>
          <a:xfrm rot="-7362000" flipH="1">
            <a:off x="3543333" y="3425974"/>
            <a:ext cx="670170" cy="1306081"/>
          </a:xfrm>
          <a:custGeom>
            <a:avLst/>
            <a:gdLst/>
            <a:ahLst/>
            <a:cxnLst/>
            <a:rect l="l" t="t" r="r" b="b"/>
            <a:pathLst>
              <a:path w="189" h="662" extrusionOk="0">
                <a:moveTo>
                  <a:pt x="67" y="49"/>
                </a:moveTo>
                <a:cubicBezTo>
                  <a:pt x="74" y="42"/>
                  <a:pt x="82" y="36"/>
                  <a:pt x="87" y="32"/>
                </a:cubicBezTo>
                <a:cubicBezTo>
                  <a:pt x="87" y="31"/>
                  <a:pt x="87" y="31"/>
                  <a:pt x="87" y="31"/>
                </a:cubicBezTo>
                <a:cubicBezTo>
                  <a:pt x="77" y="45"/>
                  <a:pt x="70" y="57"/>
                  <a:pt x="63" y="70"/>
                </a:cubicBezTo>
                <a:cubicBezTo>
                  <a:pt x="56" y="84"/>
                  <a:pt x="50" y="100"/>
                  <a:pt x="45" y="120"/>
                </a:cubicBezTo>
                <a:cubicBezTo>
                  <a:pt x="44" y="127"/>
                  <a:pt x="41" y="138"/>
                  <a:pt x="36" y="162"/>
                </a:cubicBezTo>
                <a:cubicBezTo>
                  <a:pt x="30" y="191"/>
                  <a:pt x="24" y="241"/>
                  <a:pt x="23" y="284"/>
                </a:cubicBezTo>
                <a:cubicBezTo>
                  <a:pt x="23" y="328"/>
                  <a:pt x="28" y="363"/>
                  <a:pt x="28" y="363"/>
                </a:cubicBezTo>
                <a:cubicBezTo>
                  <a:pt x="28" y="363"/>
                  <a:pt x="28" y="365"/>
                  <a:pt x="28" y="368"/>
                </a:cubicBezTo>
                <a:cubicBezTo>
                  <a:pt x="29" y="372"/>
                  <a:pt x="29" y="376"/>
                  <a:pt x="30" y="382"/>
                </a:cubicBezTo>
                <a:cubicBezTo>
                  <a:pt x="31" y="389"/>
                  <a:pt x="32" y="396"/>
                  <a:pt x="34" y="404"/>
                </a:cubicBezTo>
                <a:cubicBezTo>
                  <a:pt x="35" y="412"/>
                  <a:pt x="37" y="421"/>
                  <a:pt x="39" y="430"/>
                </a:cubicBezTo>
                <a:cubicBezTo>
                  <a:pt x="42" y="439"/>
                  <a:pt x="45" y="449"/>
                  <a:pt x="47" y="459"/>
                </a:cubicBezTo>
                <a:cubicBezTo>
                  <a:pt x="51" y="468"/>
                  <a:pt x="54" y="478"/>
                  <a:pt x="57" y="488"/>
                </a:cubicBezTo>
                <a:cubicBezTo>
                  <a:pt x="61" y="498"/>
                  <a:pt x="65" y="507"/>
                  <a:pt x="69" y="516"/>
                </a:cubicBezTo>
                <a:cubicBezTo>
                  <a:pt x="73" y="525"/>
                  <a:pt x="77" y="533"/>
                  <a:pt x="81" y="540"/>
                </a:cubicBezTo>
                <a:cubicBezTo>
                  <a:pt x="96" y="569"/>
                  <a:pt x="108" y="585"/>
                  <a:pt x="113" y="594"/>
                </a:cubicBezTo>
                <a:cubicBezTo>
                  <a:pt x="120" y="603"/>
                  <a:pt x="126" y="610"/>
                  <a:pt x="131" y="617"/>
                </a:cubicBezTo>
                <a:cubicBezTo>
                  <a:pt x="137" y="623"/>
                  <a:pt x="143" y="629"/>
                  <a:pt x="149" y="634"/>
                </a:cubicBezTo>
                <a:cubicBezTo>
                  <a:pt x="152" y="636"/>
                  <a:pt x="155" y="639"/>
                  <a:pt x="158" y="641"/>
                </a:cubicBezTo>
                <a:cubicBezTo>
                  <a:pt x="161" y="644"/>
                  <a:pt x="165" y="646"/>
                  <a:pt x="168" y="648"/>
                </a:cubicBezTo>
                <a:cubicBezTo>
                  <a:pt x="174" y="653"/>
                  <a:pt x="181" y="657"/>
                  <a:pt x="189" y="662"/>
                </a:cubicBezTo>
                <a:cubicBezTo>
                  <a:pt x="184" y="654"/>
                  <a:pt x="180" y="647"/>
                  <a:pt x="176" y="640"/>
                </a:cubicBezTo>
                <a:cubicBezTo>
                  <a:pt x="174" y="637"/>
                  <a:pt x="172" y="634"/>
                  <a:pt x="170" y="631"/>
                </a:cubicBezTo>
                <a:cubicBezTo>
                  <a:pt x="168" y="627"/>
                  <a:pt x="166" y="624"/>
                  <a:pt x="164" y="621"/>
                </a:cubicBezTo>
                <a:cubicBezTo>
                  <a:pt x="160" y="614"/>
                  <a:pt x="155" y="608"/>
                  <a:pt x="151" y="601"/>
                </a:cubicBezTo>
                <a:cubicBezTo>
                  <a:pt x="146" y="594"/>
                  <a:pt x="141" y="587"/>
                  <a:pt x="135" y="579"/>
                </a:cubicBezTo>
                <a:cubicBezTo>
                  <a:pt x="130" y="570"/>
                  <a:pt x="119" y="555"/>
                  <a:pt x="105" y="528"/>
                </a:cubicBezTo>
                <a:cubicBezTo>
                  <a:pt x="90" y="500"/>
                  <a:pt x="74" y="459"/>
                  <a:pt x="66" y="423"/>
                </a:cubicBezTo>
                <a:cubicBezTo>
                  <a:pt x="64" y="415"/>
                  <a:pt x="62" y="406"/>
                  <a:pt x="60" y="399"/>
                </a:cubicBezTo>
                <a:cubicBezTo>
                  <a:pt x="59" y="391"/>
                  <a:pt x="58" y="384"/>
                  <a:pt x="57" y="378"/>
                </a:cubicBezTo>
                <a:cubicBezTo>
                  <a:pt x="56" y="373"/>
                  <a:pt x="55" y="368"/>
                  <a:pt x="55" y="365"/>
                </a:cubicBezTo>
                <a:cubicBezTo>
                  <a:pt x="54" y="362"/>
                  <a:pt x="54" y="360"/>
                  <a:pt x="54" y="360"/>
                </a:cubicBezTo>
                <a:cubicBezTo>
                  <a:pt x="54" y="360"/>
                  <a:pt x="50" y="326"/>
                  <a:pt x="50" y="285"/>
                </a:cubicBezTo>
                <a:cubicBezTo>
                  <a:pt x="51" y="243"/>
                  <a:pt x="57" y="195"/>
                  <a:pt x="63" y="167"/>
                </a:cubicBezTo>
                <a:cubicBezTo>
                  <a:pt x="67" y="144"/>
                  <a:pt x="70" y="133"/>
                  <a:pt x="71" y="126"/>
                </a:cubicBezTo>
                <a:cubicBezTo>
                  <a:pt x="76" y="107"/>
                  <a:pt x="79" y="91"/>
                  <a:pt x="82" y="76"/>
                </a:cubicBezTo>
                <a:cubicBezTo>
                  <a:pt x="84" y="62"/>
                  <a:pt x="86" y="48"/>
                  <a:pt x="88" y="32"/>
                </a:cubicBezTo>
                <a:cubicBezTo>
                  <a:pt x="89" y="35"/>
                  <a:pt x="92" y="43"/>
                  <a:pt x="93" y="49"/>
                </a:cubicBezTo>
                <a:cubicBezTo>
                  <a:pt x="98" y="68"/>
                  <a:pt x="102" y="91"/>
                  <a:pt x="104" y="98"/>
                </a:cubicBezTo>
                <a:cubicBezTo>
                  <a:pt x="107" y="112"/>
                  <a:pt x="112" y="119"/>
                  <a:pt x="123" y="129"/>
                </a:cubicBezTo>
                <a:cubicBezTo>
                  <a:pt x="129" y="116"/>
                  <a:pt x="133" y="107"/>
                  <a:pt x="130" y="93"/>
                </a:cubicBezTo>
                <a:cubicBezTo>
                  <a:pt x="129" y="86"/>
                  <a:pt x="125" y="63"/>
                  <a:pt x="119" y="42"/>
                </a:cubicBezTo>
                <a:cubicBezTo>
                  <a:pt x="118" y="37"/>
                  <a:pt x="117" y="32"/>
                  <a:pt x="115" y="27"/>
                </a:cubicBezTo>
                <a:cubicBezTo>
                  <a:pt x="115" y="26"/>
                  <a:pt x="114" y="24"/>
                  <a:pt x="114" y="23"/>
                </a:cubicBezTo>
                <a:cubicBezTo>
                  <a:pt x="113" y="21"/>
                  <a:pt x="113" y="20"/>
                  <a:pt x="112" y="18"/>
                </a:cubicBezTo>
                <a:cubicBezTo>
                  <a:pt x="111" y="16"/>
                  <a:pt x="110" y="14"/>
                  <a:pt x="110" y="13"/>
                </a:cubicBezTo>
                <a:cubicBezTo>
                  <a:pt x="109" y="11"/>
                  <a:pt x="108" y="9"/>
                  <a:pt x="107" y="8"/>
                </a:cubicBezTo>
                <a:cubicBezTo>
                  <a:pt x="105" y="5"/>
                  <a:pt x="103" y="3"/>
                  <a:pt x="101" y="2"/>
                </a:cubicBezTo>
                <a:cubicBezTo>
                  <a:pt x="100" y="2"/>
                  <a:pt x="100" y="2"/>
                  <a:pt x="100" y="2"/>
                </a:cubicBezTo>
                <a:cubicBezTo>
                  <a:pt x="100" y="1"/>
                  <a:pt x="100" y="1"/>
                  <a:pt x="100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8" y="1"/>
                  <a:pt x="98" y="1"/>
                  <a:pt x="97" y="1"/>
                </a:cubicBezTo>
                <a:cubicBezTo>
                  <a:pt x="96" y="0"/>
                  <a:pt x="95" y="0"/>
                  <a:pt x="95" y="0"/>
                </a:cubicBezTo>
                <a:cubicBezTo>
                  <a:pt x="91" y="0"/>
                  <a:pt x="89" y="0"/>
                  <a:pt x="89" y="0"/>
                </a:cubicBezTo>
                <a:cubicBezTo>
                  <a:pt x="89" y="0"/>
                  <a:pt x="89" y="0"/>
                  <a:pt x="88" y="1"/>
                </a:cubicBezTo>
                <a:cubicBezTo>
                  <a:pt x="87" y="1"/>
                  <a:pt x="85" y="1"/>
                  <a:pt x="83" y="2"/>
                </a:cubicBezTo>
                <a:cubicBezTo>
                  <a:pt x="82" y="3"/>
                  <a:pt x="79" y="4"/>
                  <a:pt x="77" y="6"/>
                </a:cubicBezTo>
                <a:cubicBezTo>
                  <a:pt x="74" y="7"/>
                  <a:pt x="71" y="10"/>
                  <a:pt x="70" y="10"/>
                </a:cubicBezTo>
                <a:cubicBezTo>
                  <a:pt x="64" y="15"/>
                  <a:pt x="56" y="23"/>
                  <a:pt x="48" y="30"/>
                </a:cubicBezTo>
                <a:cubicBezTo>
                  <a:pt x="33" y="45"/>
                  <a:pt x="17" y="62"/>
                  <a:pt x="12" y="68"/>
                </a:cubicBezTo>
                <a:cubicBezTo>
                  <a:pt x="3" y="79"/>
                  <a:pt x="1" y="88"/>
                  <a:pt x="0" y="103"/>
                </a:cubicBezTo>
                <a:cubicBezTo>
                  <a:pt x="14" y="99"/>
                  <a:pt x="23" y="96"/>
                  <a:pt x="32" y="86"/>
                </a:cubicBezTo>
                <a:cubicBezTo>
                  <a:pt x="37" y="81"/>
                  <a:pt x="53" y="64"/>
                  <a:pt x="67" y="49"/>
                </a:cubicBezTo>
                <a:close/>
                <a:moveTo>
                  <a:pt x="88" y="30"/>
                </a:moveTo>
                <a:cubicBezTo>
                  <a:pt x="88" y="30"/>
                  <a:pt x="88" y="30"/>
                  <a:pt x="88" y="30"/>
                </a:cubicBezTo>
                <a:cubicBezTo>
                  <a:pt x="88" y="30"/>
                  <a:pt x="88" y="30"/>
                  <a:pt x="88" y="30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2"/>
          <p:cNvSpPr/>
          <p:nvPr/>
        </p:nvSpPr>
        <p:spPr>
          <a:xfrm rot="7072785">
            <a:off x="7732460" y="3545747"/>
            <a:ext cx="518845" cy="1233684"/>
          </a:xfrm>
          <a:custGeom>
            <a:avLst/>
            <a:gdLst/>
            <a:ahLst/>
            <a:cxnLst/>
            <a:rect l="l" t="t" r="r" b="b"/>
            <a:pathLst>
              <a:path w="189" h="662" extrusionOk="0">
                <a:moveTo>
                  <a:pt x="67" y="49"/>
                </a:moveTo>
                <a:cubicBezTo>
                  <a:pt x="74" y="42"/>
                  <a:pt x="82" y="36"/>
                  <a:pt x="87" y="32"/>
                </a:cubicBezTo>
                <a:cubicBezTo>
                  <a:pt x="87" y="31"/>
                  <a:pt x="87" y="31"/>
                  <a:pt x="87" y="31"/>
                </a:cubicBezTo>
                <a:cubicBezTo>
                  <a:pt x="77" y="45"/>
                  <a:pt x="70" y="57"/>
                  <a:pt x="63" y="70"/>
                </a:cubicBezTo>
                <a:cubicBezTo>
                  <a:pt x="56" y="84"/>
                  <a:pt x="50" y="100"/>
                  <a:pt x="45" y="120"/>
                </a:cubicBezTo>
                <a:cubicBezTo>
                  <a:pt x="44" y="127"/>
                  <a:pt x="41" y="138"/>
                  <a:pt x="36" y="162"/>
                </a:cubicBezTo>
                <a:cubicBezTo>
                  <a:pt x="30" y="191"/>
                  <a:pt x="24" y="241"/>
                  <a:pt x="23" y="284"/>
                </a:cubicBezTo>
                <a:cubicBezTo>
                  <a:pt x="23" y="328"/>
                  <a:pt x="28" y="363"/>
                  <a:pt x="28" y="363"/>
                </a:cubicBezTo>
                <a:cubicBezTo>
                  <a:pt x="28" y="363"/>
                  <a:pt x="28" y="365"/>
                  <a:pt x="28" y="368"/>
                </a:cubicBezTo>
                <a:cubicBezTo>
                  <a:pt x="29" y="372"/>
                  <a:pt x="29" y="376"/>
                  <a:pt x="30" y="382"/>
                </a:cubicBezTo>
                <a:cubicBezTo>
                  <a:pt x="31" y="389"/>
                  <a:pt x="32" y="396"/>
                  <a:pt x="34" y="404"/>
                </a:cubicBezTo>
                <a:cubicBezTo>
                  <a:pt x="35" y="412"/>
                  <a:pt x="37" y="421"/>
                  <a:pt x="39" y="430"/>
                </a:cubicBezTo>
                <a:cubicBezTo>
                  <a:pt x="42" y="439"/>
                  <a:pt x="45" y="449"/>
                  <a:pt x="47" y="459"/>
                </a:cubicBezTo>
                <a:cubicBezTo>
                  <a:pt x="51" y="468"/>
                  <a:pt x="54" y="478"/>
                  <a:pt x="57" y="488"/>
                </a:cubicBezTo>
                <a:cubicBezTo>
                  <a:pt x="61" y="498"/>
                  <a:pt x="65" y="507"/>
                  <a:pt x="69" y="516"/>
                </a:cubicBezTo>
                <a:cubicBezTo>
                  <a:pt x="73" y="525"/>
                  <a:pt x="77" y="533"/>
                  <a:pt x="81" y="540"/>
                </a:cubicBezTo>
                <a:cubicBezTo>
                  <a:pt x="96" y="569"/>
                  <a:pt x="108" y="585"/>
                  <a:pt x="113" y="594"/>
                </a:cubicBezTo>
                <a:cubicBezTo>
                  <a:pt x="120" y="603"/>
                  <a:pt x="126" y="610"/>
                  <a:pt x="131" y="617"/>
                </a:cubicBezTo>
                <a:cubicBezTo>
                  <a:pt x="137" y="623"/>
                  <a:pt x="143" y="629"/>
                  <a:pt x="149" y="634"/>
                </a:cubicBezTo>
                <a:cubicBezTo>
                  <a:pt x="152" y="636"/>
                  <a:pt x="155" y="639"/>
                  <a:pt x="158" y="641"/>
                </a:cubicBezTo>
                <a:cubicBezTo>
                  <a:pt x="161" y="644"/>
                  <a:pt x="165" y="646"/>
                  <a:pt x="168" y="648"/>
                </a:cubicBezTo>
                <a:cubicBezTo>
                  <a:pt x="174" y="653"/>
                  <a:pt x="181" y="657"/>
                  <a:pt x="189" y="662"/>
                </a:cubicBezTo>
                <a:cubicBezTo>
                  <a:pt x="184" y="654"/>
                  <a:pt x="180" y="647"/>
                  <a:pt x="176" y="640"/>
                </a:cubicBezTo>
                <a:cubicBezTo>
                  <a:pt x="174" y="637"/>
                  <a:pt x="172" y="634"/>
                  <a:pt x="170" y="631"/>
                </a:cubicBezTo>
                <a:cubicBezTo>
                  <a:pt x="168" y="627"/>
                  <a:pt x="166" y="624"/>
                  <a:pt x="164" y="621"/>
                </a:cubicBezTo>
                <a:cubicBezTo>
                  <a:pt x="160" y="614"/>
                  <a:pt x="155" y="608"/>
                  <a:pt x="151" y="601"/>
                </a:cubicBezTo>
                <a:cubicBezTo>
                  <a:pt x="146" y="594"/>
                  <a:pt x="141" y="587"/>
                  <a:pt x="135" y="579"/>
                </a:cubicBezTo>
                <a:cubicBezTo>
                  <a:pt x="130" y="570"/>
                  <a:pt x="119" y="555"/>
                  <a:pt x="105" y="528"/>
                </a:cubicBezTo>
                <a:cubicBezTo>
                  <a:pt x="90" y="500"/>
                  <a:pt x="74" y="459"/>
                  <a:pt x="66" y="423"/>
                </a:cubicBezTo>
                <a:cubicBezTo>
                  <a:pt x="64" y="415"/>
                  <a:pt x="62" y="406"/>
                  <a:pt x="60" y="399"/>
                </a:cubicBezTo>
                <a:cubicBezTo>
                  <a:pt x="59" y="391"/>
                  <a:pt x="58" y="384"/>
                  <a:pt x="57" y="378"/>
                </a:cubicBezTo>
                <a:cubicBezTo>
                  <a:pt x="56" y="373"/>
                  <a:pt x="55" y="368"/>
                  <a:pt x="55" y="365"/>
                </a:cubicBezTo>
                <a:cubicBezTo>
                  <a:pt x="54" y="362"/>
                  <a:pt x="54" y="360"/>
                  <a:pt x="54" y="360"/>
                </a:cubicBezTo>
                <a:cubicBezTo>
                  <a:pt x="54" y="360"/>
                  <a:pt x="50" y="326"/>
                  <a:pt x="50" y="285"/>
                </a:cubicBezTo>
                <a:cubicBezTo>
                  <a:pt x="51" y="243"/>
                  <a:pt x="57" y="195"/>
                  <a:pt x="63" y="167"/>
                </a:cubicBezTo>
                <a:cubicBezTo>
                  <a:pt x="67" y="144"/>
                  <a:pt x="70" y="133"/>
                  <a:pt x="71" y="126"/>
                </a:cubicBezTo>
                <a:cubicBezTo>
                  <a:pt x="76" y="107"/>
                  <a:pt x="79" y="91"/>
                  <a:pt x="82" y="76"/>
                </a:cubicBezTo>
                <a:cubicBezTo>
                  <a:pt x="84" y="62"/>
                  <a:pt x="86" y="48"/>
                  <a:pt x="88" y="32"/>
                </a:cubicBezTo>
                <a:cubicBezTo>
                  <a:pt x="89" y="35"/>
                  <a:pt x="92" y="43"/>
                  <a:pt x="93" y="49"/>
                </a:cubicBezTo>
                <a:cubicBezTo>
                  <a:pt x="98" y="68"/>
                  <a:pt x="102" y="91"/>
                  <a:pt x="104" y="98"/>
                </a:cubicBezTo>
                <a:cubicBezTo>
                  <a:pt x="107" y="112"/>
                  <a:pt x="112" y="119"/>
                  <a:pt x="123" y="129"/>
                </a:cubicBezTo>
                <a:cubicBezTo>
                  <a:pt x="129" y="116"/>
                  <a:pt x="133" y="107"/>
                  <a:pt x="130" y="93"/>
                </a:cubicBezTo>
                <a:cubicBezTo>
                  <a:pt x="129" y="86"/>
                  <a:pt x="125" y="63"/>
                  <a:pt x="119" y="42"/>
                </a:cubicBezTo>
                <a:cubicBezTo>
                  <a:pt x="118" y="37"/>
                  <a:pt x="117" y="32"/>
                  <a:pt x="115" y="27"/>
                </a:cubicBezTo>
                <a:cubicBezTo>
                  <a:pt x="115" y="26"/>
                  <a:pt x="114" y="24"/>
                  <a:pt x="114" y="23"/>
                </a:cubicBezTo>
                <a:cubicBezTo>
                  <a:pt x="113" y="21"/>
                  <a:pt x="113" y="20"/>
                  <a:pt x="112" y="18"/>
                </a:cubicBezTo>
                <a:cubicBezTo>
                  <a:pt x="111" y="16"/>
                  <a:pt x="110" y="14"/>
                  <a:pt x="110" y="13"/>
                </a:cubicBezTo>
                <a:cubicBezTo>
                  <a:pt x="109" y="11"/>
                  <a:pt x="108" y="9"/>
                  <a:pt x="107" y="8"/>
                </a:cubicBezTo>
                <a:cubicBezTo>
                  <a:pt x="105" y="5"/>
                  <a:pt x="103" y="3"/>
                  <a:pt x="101" y="2"/>
                </a:cubicBezTo>
                <a:cubicBezTo>
                  <a:pt x="100" y="2"/>
                  <a:pt x="100" y="2"/>
                  <a:pt x="100" y="2"/>
                </a:cubicBezTo>
                <a:cubicBezTo>
                  <a:pt x="100" y="1"/>
                  <a:pt x="100" y="1"/>
                  <a:pt x="100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8" y="1"/>
                  <a:pt x="98" y="1"/>
                  <a:pt x="97" y="1"/>
                </a:cubicBezTo>
                <a:cubicBezTo>
                  <a:pt x="96" y="0"/>
                  <a:pt x="95" y="0"/>
                  <a:pt x="95" y="0"/>
                </a:cubicBezTo>
                <a:cubicBezTo>
                  <a:pt x="91" y="0"/>
                  <a:pt x="89" y="0"/>
                  <a:pt x="89" y="0"/>
                </a:cubicBezTo>
                <a:cubicBezTo>
                  <a:pt x="89" y="0"/>
                  <a:pt x="89" y="0"/>
                  <a:pt x="88" y="1"/>
                </a:cubicBezTo>
                <a:cubicBezTo>
                  <a:pt x="87" y="1"/>
                  <a:pt x="85" y="1"/>
                  <a:pt x="83" y="2"/>
                </a:cubicBezTo>
                <a:cubicBezTo>
                  <a:pt x="82" y="3"/>
                  <a:pt x="79" y="4"/>
                  <a:pt x="77" y="6"/>
                </a:cubicBezTo>
                <a:cubicBezTo>
                  <a:pt x="74" y="7"/>
                  <a:pt x="71" y="10"/>
                  <a:pt x="70" y="10"/>
                </a:cubicBezTo>
                <a:cubicBezTo>
                  <a:pt x="64" y="15"/>
                  <a:pt x="56" y="23"/>
                  <a:pt x="48" y="30"/>
                </a:cubicBezTo>
                <a:cubicBezTo>
                  <a:pt x="33" y="45"/>
                  <a:pt x="17" y="62"/>
                  <a:pt x="12" y="68"/>
                </a:cubicBezTo>
                <a:cubicBezTo>
                  <a:pt x="3" y="79"/>
                  <a:pt x="1" y="88"/>
                  <a:pt x="0" y="103"/>
                </a:cubicBezTo>
                <a:cubicBezTo>
                  <a:pt x="14" y="99"/>
                  <a:pt x="23" y="96"/>
                  <a:pt x="32" y="86"/>
                </a:cubicBezTo>
                <a:cubicBezTo>
                  <a:pt x="37" y="81"/>
                  <a:pt x="53" y="64"/>
                  <a:pt x="67" y="49"/>
                </a:cubicBezTo>
                <a:close/>
                <a:moveTo>
                  <a:pt x="88" y="30"/>
                </a:moveTo>
                <a:cubicBezTo>
                  <a:pt x="88" y="30"/>
                  <a:pt x="88" y="30"/>
                  <a:pt x="88" y="30"/>
                </a:cubicBezTo>
                <a:cubicBezTo>
                  <a:pt x="88" y="30"/>
                  <a:pt x="88" y="30"/>
                  <a:pt x="88" y="30"/>
                </a:cubicBezTo>
                <a:close/>
              </a:path>
            </a:pathLst>
          </a:custGeom>
          <a:solidFill>
            <a:srgbClr val="53769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2"/>
          <p:cNvSpPr/>
          <p:nvPr/>
        </p:nvSpPr>
        <p:spPr>
          <a:xfrm>
            <a:off x="6691523" y="1678028"/>
            <a:ext cx="4606581" cy="1562159"/>
          </a:xfrm>
          <a:prstGeom prst="rect">
            <a:avLst/>
          </a:prstGeom>
          <a:solidFill>
            <a:srgbClr val="92D050">
              <a:alpha val="4117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12"/>
          <p:cNvSpPr txBox="1"/>
          <p:nvPr/>
        </p:nvSpPr>
        <p:spPr>
          <a:xfrm>
            <a:off x="7154224" y="1872035"/>
            <a:ext cx="3931282" cy="989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Procesa información oral, escrita, visual y audiovisual de manera coherente y pertinente.</a:t>
            </a:r>
            <a:endParaRPr sz="18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2"/>
          <p:cNvSpPr txBox="1"/>
          <p:nvPr/>
        </p:nvSpPr>
        <p:spPr>
          <a:xfrm>
            <a:off x="1408420" y="2006411"/>
            <a:ext cx="3830223" cy="73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Abstrae, analiza y sintetiza información de diferentes fuentes.</a:t>
            </a:r>
            <a:endParaRPr sz="14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2"/>
          <p:cNvSpPr/>
          <p:nvPr/>
        </p:nvSpPr>
        <p:spPr>
          <a:xfrm>
            <a:off x="6691523" y="4479202"/>
            <a:ext cx="4606581" cy="1390214"/>
          </a:xfrm>
          <a:prstGeom prst="rect">
            <a:avLst/>
          </a:prstGeom>
          <a:solidFill>
            <a:srgbClr val="537698">
              <a:alpha val="2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12"/>
          <p:cNvSpPr txBox="1"/>
          <p:nvPr/>
        </p:nvSpPr>
        <p:spPr>
          <a:xfrm>
            <a:off x="6868146" y="4771167"/>
            <a:ext cx="4052268" cy="73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Evalúa distintas ideas y razonamientos 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con respecto a estándares específicos.</a:t>
            </a:r>
            <a:endParaRPr sz="14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1" name="Google Shape;371;p12"/>
          <p:cNvGrpSpPr/>
          <p:nvPr/>
        </p:nvGrpSpPr>
        <p:grpSpPr>
          <a:xfrm>
            <a:off x="4625185" y="2292419"/>
            <a:ext cx="2704088" cy="2704088"/>
            <a:chOff x="4625185" y="2148403"/>
            <a:chExt cx="2704088" cy="2704088"/>
          </a:xfrm>
        </p:grpSpPr>
        <p:sp>
          <p:nvSpPr>
            <p:cNvPr id="372" name="Google Shape;372;p12"/>
            <p:cNvSpPr/>
            <p:nvPr/>
          </p:nvSpPr>
          <p:spPr>
            <a:xfrm>
              <a:off x="4625185" y="2148403"/>
              <a:ext cx="2704088" cy="2704088"/>
            </a:xfrm>
            <a:prstGeom prst="ellipse">
              <a:avLst/>
            </a:prstGeom>
            <a:solidFill>
              <a:srgbClr val="0B769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2"/>
            <p:cNvSpPr/>
            <p:nvPr/>
          </p:nvSpPr>
          <p:spPr>
            <a:xfrm>
              <a:off x="4937948" y="2466017"/>
              <a:ext cx="2054652" cy="2054652"/>
            </a:xfrm>
            <a:prstGeom prst="ellipse">
              <a:avLst/>
            </a:prstGeom>
            <a:solidFill>
              <a:srgbClr val="00D2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74" name="Google Shape;374;p12" descr="Icono&#10;&#10;Descripción generada automáticamente"/>
            <p:cNvPicPr preferRelativeResize="0"/>
            <p:nvPr/>
          </p:nvPicPr>
          <p:blipFill rotWithShape="1">
            <a:blip r:embed="rId4">
              <a:alphaModFix/>
            </a:blip>
            <a:srcRect l="6409" t="18338" r="6418"/>
            <a:stretch/>
          </p:blipFill>
          <p:spPr>
            <a:xfrm>
              <a:off x="5081964" y="2647767"/>
              <a:ext cx="1764327" cy="165277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5" name="Google Shape;375;p12"/>
          <p:cNvGrpSpPr/>
          <p:nvPr/>
        </p:nvGrpSpPr>
        <p:grpSpPr>
          <a:xfrm>
            <a:off x="119336" y="215851"/>
            <a:ext cx="2695933" cy="720080"/>
            <a:chOff x="119336" y="215851"/>
            <a:chExt cx="2695933" cy="720080"/>
          </a:xfrm>
        </p:grpSpPr>
        <p:sp>
          <p:nvSpPr>
            <p:cNvPr id="376" name="Google Shape;376;p12"/>
            <p:cNvSpPr/>
            <p:nvPr/>
          </p:nvSpPr>
          <p:spPr>
            <a:xfrm>
              <a:off x="119336" y="215851"/>
              <a:ext cx="2695933" cy="7200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77" name="Google Shape;377;p12" descr="Un letrero de color negro&#10;&#10;Descripción generada automáticamente con confianza baja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06416" y="368476"/>
              <a:ext cx="2321771" cy="4391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3"/>
          <p:cNvSpPr txBox="1"/>
          <p:nvPr/>
        </p:nvSpPr>
        <p:spPr>
          <a:xfrm>
            <a:off x="839416" y="2063777"/>
            <a:ext cx="5655199" cy="3443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s-CO" sz="1800" b="0" i="0" u="none" strike="noStrike" cap="none" dirty="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Expresión oral y escrita – 2C</a:t>
            </a:r>
            <a:endParaRPr sz="1800" b="0" i="0" u="none" strike="noStrike" cap="none" dirty="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s-CO" sz="1800" b="0" i="0" u="none" strike="noStrike" cap="none" dirty="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Comunicación oral y escrita – 2C</a:t>
            </a:r>
            <a:endParaRPr sz="1800" b="0" i="0" u="none" strike="noStrike" cap="none" dirty="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s-CO" sz="1800" b="0" i="0" u="none" strike="noStrike" cap="none" dirty="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Comunicación oral y escrita II	 – 2C</a:t>
            </a:r>
            <a:endParaRPr sz="1800" b="0" i="0" u="none" strike="noStrike" cap="none" dirty="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s-CO" sz="1800" b="0" i="0" u="none" strike="noStrike" cap="none" dirty="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Metodología de la investigación – 2C</a:t>
            </a:r>
            <a:endParaRPr sz="1800" b="0" i="0" u="none" strike="noStrike" cap="none" dirty="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s-CO" sz="1800" b="0" i="0" u="none" strike="noStrike" cap="none" dirty="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Taller de lectura y escritura académica – 1C</a:t>
            </a:r>
            <a:endParaRPr sz="1800" b="0" i="0" u="none" strike="noStrike" cap="none" dirty="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s-CO" sz="1800" b="0" i="0" u="none" strike="noStrike" cap="none" dirty="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Emprendimiento cultural – 1C</a:t>
            </a:r>
            <a:endParaRPr sz="1800" b="0" i="0" u="none" strike="noStrike" cap="none" dirty="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s-CO" sz="1800" b="0" i="0" u="none" strike="noStrike" cap="none" dirty="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Educación sentimental y erotismo – 2C</a:t>
            </a:r>
            <a:endParaRPr sz="1800" b="0" i="0" u="none" strike="noStrike" cap="none" dirty="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s-CO" sz="1800" b="0" i="0" u="none" strike="noStrike" cap="none" dirty="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Análisis de emergencias discursivas – 1C</a:t>
            </a:r>
            <a:endParaRPr sz="1800" b="0" i="0" u="none" strike="noStrike" cap="none" dirty="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s-CO" sz="1800" b="0" i="0" u="none" strike="noStrike" cap="none" dirty="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Comunicación y cultura digital – 1C</a:t>
            </a:r>
            <a:endParaRPr sz="1800" b="0" i="0" u="none" strike="noStrike" cap="none" dirty="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s-CO" sz="1800" b="0" i="0" u="none" strike="noStrike" cap="none" dirty="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Didácticas de la ficción breve	 – 1C</a:t>
            </a:r>
            <a:endParaRPr sz="1800" b="0" i="0" u="none" strike="noStrike" cap="none" dirty="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s-CO" sz="1800" b="0" i="0" u="none" strike="noStrike" cap="none" dirty="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Narrativas excéntricas: de lo amerindio a lo </a:t>
            </a:r>
            <a:r>
              <a:rPr lang="es-CO" sz="1800" b="0" i="0" u="none" strike="noStrike" cap="none" dirty="0" err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queer</a:t>
            </a:r>
            <a:r>
              <a:rPr lang="es-CO" sz="1800" b="0" i="0" u="none" strike="noStrike" cap="none" dirty="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 – 1C</a:t>
            </a:r>
            <a:endParaRPr dirty="0"/>
          </a:p>
        </p:txBody>
      </p:sp>
      <p:sp>
        <p:nvSpPr>
          <p:cNvPr id="383" name="Google Shape;383;p13"/>
          <p:cNvSpPr txBox="1"/>
          <p:nvPr/>
        </p:nvSpPr>
        <p:spPr>
          <a:xfrm>
            <a:off x="3165506" y="571542"/>
            <a:ext cx="8148638" cy="714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>
              <a:lnSpc>
                <a:spcPct val="90000"/>
              </a:lnSpc>
              <a:buClr>
                <a:srgbClr val="0070C0"/>
              </a:buClr>
              <a:buSzPts val="2400"/>
            </a:pPr>
            <a:r>
              <a:rPr lang="es-CO" sz="2400" b="1" dirty="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OFERTA ACADÉMICA INSTITUCIONAL PARA FORMACIÓN EN PENSAMIENTO CRÍTICO EN PREGRADO</a:t>
            </a:r>
            <a:endParaRPr dirty="0"/>
          </a:p>
        </p:txBody>
      </p:sp>
      <p:sp>
        <p:nvSpPr>
          <p:cNvPr id="384" name="Google Shape;384;p13"/>
          <p:cNvSpPr txBox="1"/>
          <p:nvPr/>
        </p:nvSpPr>
        <p:spPr>
          <a:xfrm>
            <a:off x="6494615" y="2166659"/>
            <a:ext cx="5048698" cy="1905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s-CO" sz="18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La experiencia ética del lector a partir de los personajes literarios – 1C</a:t>
            </a:r>
            <a:endParaRPr/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s-CO" sz="18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El cuento breve: otras vías en la experiencia de acercamiento a la lectura y escritura – 2C</a:t>
            </a:r>
            <a:endParaRPr/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s-CO" sz="18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Aprendiendo a investigar. De la pregunta al anteproyecto – 2C</a:t>
            </a:r>
            <a:endParaRPr/>
          </a:p>
        </p:txBody>
      </p:sp>
      <p:sp>
        <p:nvSpPr>
          <p:cNvPr id="385" name="Google Shape;385;p13"/>
          <p:cNvSpPr txBox="1"/>
          <p:nvPr/>
        </p:nvSpPr>
        <p:spPr>
          <a:xfrm>
            <a:off x="839416" y="1484152"/>
            <a:ext cx="5318497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300" b="1">
                <a:solidFill>
                  <a:srgbClr val="DA6774"/>
                </a:solidFill>
                <a:latin typeface="Corbel"/>
                <a:ea typeface="Corbel"/>
                <a:cs typeface="Corbel"/>
                <a:sym typeface="Corbel"/>
              </a:rPr>
              <a:t>Departamento de Humanidades</a:t>
            </a:r>
            <a:endParaRPr sz="2300">
              <a:solidFill>
                <a:srgbClr val="DA67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13"/>
          <p:cNvSpPr/>
          <p:nvPr/>
        </p:nvSpPr>
        <p:spPr>
          <a:xfrm>
            <a:off x="648687" y="1285608"/>
            <a:ext cx="11205692" cy="4968551"/>
          </a:xfrm>
          <a:prstGeom prst="rect">
            <a:avLst/>
          </a:prstGeom>
          <a:noFill/>
          <a:ln w="952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13"/>
          <p:cNvSpPr txBox="1"/>
          <p:nvPr/>
        </p:nvSpPr>
        <p:spPr>
          <a:xfrm>
            <a:off x="6505677" y="4392315"/>
            <a:ext cx="6295868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300" b="1">
                <a:solidFill>
                  <a:srgbClr val="DA6774"/>
                </a:solidFill>
                <a:latin typeface="Corbel"/>
                <a:ea typeface="Corbel"/>
                <a:cs typeface="Corbel"/>
                <a:sym typeface="Corbel"/>
              </a:rPr>
              <a:t>Facultad de Educación</a:t>
            </a:r>
            <a:endParaRPr sz="2300">
              <a:solidFill>
                <a:srgbClr val="DA67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3"/>
          <p:cNvSpPr txBox="1"/>
          <p:nvPr/>
        </p:nvSpPr>
        <p:spPr>
          <a:xfrm>
            <a:off x="6527787" y="4757941"/>
            <a:ext cx="5048698" cy="131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</a:pPr>
            <a:r>
              <a:rPr lang="es-CO" sz="1800" b="0" i="0" dirty="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Formación para el abordaje pedagógico de la Xenofobia, el Racismo y la Discriminación Étnico-Racial en entornos escolares – 3C</a:t>
            </a:r>
            <a:endParaRPr sz="1800" dirty="0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</a:pPr>
            <a:r>
              <a:rPr lang="es-CO" sz="1800" b="0" i="0" dirty="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Pensamiento crítico y argumentación – 3C 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9" name="Google Shape;389;p13"/>
          <p:cNvGrpSpPr/>
          <p:nvPr/>
        </p:nvGrpSpPr>
        <p:grpSpPr>
          <a:xfrm>
            <a:off x="119336" y="215851"/>
            <a:ext cx="2695933" cy="720080"/>
            <a:chOff x="119336" y="215851"/>
            <a:chExt cx="2695933" cy="720080"/>
          </a:xfrm>
        </p:grpSpPr>
        <p:sp>
          <p:nvSpPr>
            <p:cNvPr id="390" name="Google Shape;390;p13"/>
            <p:cNvSpPr/>
            <p:nvPr/>
          </p:nvSpPr>
          <p:spPr>
            <a:xfrm>
              <a:off x="119336" y="215851"/>
              <a:ext cx="2695933" cy="7200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91" name="Google Shape;391;p13" descr="Un letrero de color negro&#10;&#10;Descripción generada automáticamente con confianza baja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06416" y="368476"/>
              <a:ext cx="2321771" cy="43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Google Shape;339;p10">
            <a:extLst>
              <a:ext uri="{FF2B5EF4-FFF2-40B4-BE49-F238E27FC236}">
                <a16:creationId xmlns:a16="http://schemas.microsoft.com/office/drawing/2014/main" id="{30045756-99F9-43DA-8124-29F4D896BE11}"/>
              </a:ext>
            </a:extLst>
          </p:cNvPr>
          <p:cNvSpPr txBox="1"/>
          <p:nvPr/>
        </p:nvSpPr>
        <p:spPr>
          <a:xfrm>
            <a:off x="648687" y="6227112"/>
            <a:ext cx="5048698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lang="es-C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* C: Créditos académicos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4"/>
          <p:cNvSpPr/>
          <p:nvPr/>
        </p:nvSpPr>
        <p:spPr>
          <a:xfrm>
            <a:off x="411472" y="215851"/>
            <a:ext cx="4820280" cy="11521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14"/>
          <p:cNvSpPr/>
          <p:nvPr/>
        </p:nvSpPr>
        <p:spPr>
          <a:xfrm>
            <a:off x="4655840" y="-1"/>
            <a:ext cx="7536160" cy="7081415"/>
          </a:xfrm>
          <a:prstGeom prst="rect">
            <a:avLst/>
          </a:prstGeom>
          <a:solidFill>
            <a:srgbClr val="5ECBF4">
              <a:alpha val="5960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4"/>
          <p:cNvSpPr/>
          <p:nvPr/>
        </p:nvSpPr>
        <p:spPr>
          <a:xfrm>
            <a:off x="5611382" y="0"/>
            <a:ext cx="2849532" cy="7056437"/>
          </a:xfrm>
          <a:prstGeom prst="rect">
            <a:avLst/>
          </a:prstGeom>
          <a:solidFill>
            <a:srgbClr val="FFDF2B">
              <a:alpha val="8431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4"/>
          <p:cNvSpPr/>
          <p:nvPr/>
        </p:nvSpPr>
        <p:spPr>
          <a:xfrm>
            <a:off x="7267566" y="-24977"/>
            <a:ext cx="3991372" cy="7056437"/>
          </a:xfrm>
          <a:prstGeom prst="rect">
            <a:avLst/>
          </a:prstGeom>
          <a:solidFill>
            <a:srgbClr val="FF8599">
              <a:alpha val="4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4"/>
          <p:cNvSpPr/>
          <p:nvPr/>
        </p:nvSpPr>
        <p:spPr>
          <a:xfrm>
            <a:off x="3503712" y="-5286"/>
            <a:ext cx="2849533" cy="7061724"/>
          </a:xfrm>
          <a:prstGeom prst="rect">
            <a:avLst/>
          </a:prstGeom>
          <a:solidFill>
            <a:srgbClr val="23D1D8">
              <a:alpha val="3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2" name="Google Shape;402;p14" descr="Un letrero de color negr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4964" y="463240"/>
            <a:ext cx="3475182" cy="657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4A17215-0838-4146-95E6-E09FB01D60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743" r="19589"/>
          <a:stretch/>
        </p:blipFill>
        <p:spPr>
          <a:xfrm>
            <a:off x="5017789" y="736178"/>
            <a:ext cx="6239385" cy="6332748"/>
          </a:xfrm>
          <a:prstGeom prst="rect">
            <a:avLst/>
          </a:prstGeom>
        </p:spPr>
      </p:pic>
      <p:sp>
        <p:nvSpPr>
          <p:cNvPr id="404" name="Google Shape;404;p14"/>
          <p:cNvSpPr txBox="1"/>
          <p:nvPr/>
        </p:nvSpPr>
        <p:spPr>
          <a:xfrm>
            <a:off x="1487488" y="1668498"/>
            <a:ext cx="8554839" cy="187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3D658"/>
              </a:buClr>
              <a:buSzPts val="5500"/>
              <a:buFont typeface="Arial"/>
              <a:buNone/>
            </a:pPr>
            <a:r>
              <a:rPr lang="es-CO" sz="5500" b="1" dirty="0">
                <a:solidFill>
                  <a:srgbClr val="FF6699"/>
                </a:solidFill>
                <a:sym typeface="Arial"/>
              </a:rPr>
              <a:t>CIUDADANÍA</a:t>
            </a:r>
            <a:endParaRPr dirty="0">
              <a:solidFill>
                <a:srgbClr val="FF6699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43D658"/>
              </a:buClr>
              <a:buSzPts val="5500"/>
              <a:buFont typeface="Arial"/>
              <a:buNone/>
            </a:pPr>
            <a:r>
              <a:rPr lang="es-CO" sz="5500" b="1" dirty="0">
                <a:solidFill>
                  <a:srgbClr val="FF6699"/>
                </a:solidFill>
                <a:sym typeface="Arial"/>
              </a:rPr>
              <a:t>Y DEMOCRACIA</a:t>
            </a:r>
            <a:endParaRPr dirty="0">
              <a:solidFill>
                <a:srgbClr val="FF669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" name="Google Shape;409;p15"/>
          <p:cNvGrpSpPr/>
          <p:nvPr/>
        </p:nvGrpSpPr>
        <p:grpSpPr>
          <a:xfrm>
            <a:off x="119336" y="215851"/>
            <a:ext cx="2695933" cy="720080"/>
            <a:chOff x="119336" y="215851"/>
            <a:chExt cx="2695933" cy="720080"/>
          </a:xfrm>
        </p:grpSpPr>
        <p:sp>
          <p:nvSpPr>
            <p:cNvPr id="410" name="Google Shape;410;p15"/>
            <p:cNvSpPr/>
            <p:nvPr/>
          </p:nvSpPr>
          <p:spPr>
            <a:xfrm>
              <a:off x="119336" y="215851"/>
              <a:ext cx="2695933" cy="7200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11" name="Google Shape;411;p15" descr="Un letrero de color negro&#10;&#10;Descripción generada automáticamente con confianza baja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06416" y="368476"/>
              <a:ext cx="2321771" cy="43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2" name="Google Shape;412;p15"/>
          <p:cNvSpPr/>
          <p:nvPr/>
        </p:nvSpPr>
        <p:spPr>
          <a:xfrm>
            <a:off x="6691523" y="4335186"/>
            <a:ext cx="5044133" cy="2073353"/>
          </a:xfrm>
          <a:prstGeom prst="rect">
            <a:avLst/>
          </a:prstGeom>
          <a:solidFill>
            <a:srgbClr val="38CDB1">
              <a:alpha val="2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5"/>
          <p:cNvSpPr txBox="1"/>
          <p:nvPr/>
        </p:nvSpPr>
        <p:spPr>
          <a:xfrm>
            <a:off x="6960096" y="4540265"/>
            <a:ext cx="4687757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Defiende sus posiciones y puntos de vista con argumentos éticos y políticos,  a partir del análisis de los diversos hechos o acontecimientos sociales, políticos, económicos, culturales, ambientales, entre otros.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14" name="Google Shape;414;p15"/>
          <p:cNvSpPr/>
          <p:nvPr/>
        </p:nvSpPr>
        <p:spPr>
          <a:xfrm>
            <a:off x="644316" y="1345214"/>
            <a:ext cx="5451684" cy="1562158"/>
          </a:xfrm>
          <a:prstGeom prst="rect">
            <a:avLst/>
          </a:prstGeom>
          <a:solidFill>
            <a:srgbClr val="2BB5F4">
              <a:alpha val="4078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5"/>
          <p:cNvSpPr/>
          <p:nvPr/>
        </p:nvSpPr>
        <p:spPr>
          <a:xfrm>
            <a:off x="547810" y="4314935"/>
            <a:ext cx="5548190" cy="2093604"/>
          </a:xfrm>
          <a:prstGeom prst="rect">
            <a:avLst/>
          </a:prstGeom>
          <a:solidFill>
            <a:srgbClr val="DA6774">
              <a:alpha val="4078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5"/>
          <p:cNvSpPr txBox="1"/>
          <p:nvPr/>
        </p:nvSpPr>
        <p:spPr>
          <a:xfrm>
            <a:off x="864985" y="4657553"/>
            <a:ext cx="4715544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sz="180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Articula los principios y valores constitucionales para la comprensión y el cumplimiento de los deberes y derechos humanos desde la Constitución Política y el reconocimiento del Estado social de derecho.</a:t>
            </a:r>
            <a:endParaRPr/>
          </a:p>
        </p:txBody>
      </p:sp>
      <p:sp>
        <p:nvSpPr>
          <p:cNvPr id="417" name="Google Shape;417;p15"/>
          <p:cNvSpPr txBox="1">
            <a:spLocks noGrp="1"/>
          </p:cNvSpPr>
          <p:nvPr>
            <p:ph type="title"/>
          </p:nvPr>
        </p:nvSpPr>
        <p:spPr>
          <a:xfrm>
            <a:off x="3003952" y="430399"/>
            <a:ext cx="7043738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orbel"/>
              <a:buNone/>
            </a:pPr>
            <a:r>
              <a:rPr lang="es-CO" sz="2400" b="1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INDICADORES DE DESEMPEÑO</a:t>
            </a:r>
            <a:br>
              <a:rPr lang="es-CO" sz="2400" b="1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s-CO" sz="2400" b="1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PARA CIUDADANÍA Y DEMOCRACIA</a:t>
            </a:r>
            <a:endParaRPr/>
          </a:p>
        </p:txBody>
      </p:sp>
      <p:sp>
        <p:nvSpPr>
          <p:cNvPr id="418" name="Google Shape;418;p15"/>
          <p:cNvSpPr/>
          <p:nvPr/>
        </p:nvSpPr>
        <p:spPr>
          <a:xfrm rot="-3272217">
            <a:off x="3806384" y="2391451"/>
            <a:ext cx="593497" cy="1203217"/>
          </a:xfrm>
          <a:custGeom>
            <a:avLst/>
            <a:gdLst/>
            <a:ahLst/>
            <a:cxnLst/>
            <a:rect l="l" t="t" r="r" b="b"/>
            <a:pathLst>
              <a:path w="189" h="662" extrusionOk="0">
                <a:moveTo>
                  <a:pt x="67" y="49"/>
                </a:moveTo>
                <a:cubicBezTo>
                  <a:pt x="74" y="42"/>
                  <a:pt x="82" y="36"/>
                  <a:pt x="87" y="32"/>
                </a:cubicBezTo>
                <a:cubicBezTo>
                  <a:pt x="87" y="31"/>
                  <a:pt x="87" y="31"/>
                  <a:pt x="87" y="31"/>
                </a:cubicBezTo>
                <a:cubicBezTo>
                  <a:pt x="77" y="45"/>
                  <a:pt x="70" y="57"/>
                  <a:pt x="63" y="70"/>
                </a:cubicBezTo>
                <a:cubicBezTo>
                  <a:pt x="56" y="84"/>
                  <a:pt x="50" y="100"/>
                  <a:pt x="45" y="120"/>
                </a:cubicBezTo>
                <a:cubicBezTo>
                  <a:pt x="44" y="127"/>
                  <a:pt x="41" y="138"/>
                  <a:pt x="36" y="162"/>
                </a:cubicBezTo>
                <a:cubicBezTo>
                  <a:pt x="30" y="191"/>
                  <a:pt x="24" y="241"/>
                  <a:pt x="23" y="284"/>
                </a:cubicBezTo>
                <a:cubicBezTo>
                  <a:pt x="23" y="328"/>
                  <a:pt x="28" y="363"/>
                  <a:pt x="28" y="363"/>
                </a:cubicBezTo>
                <a:cubicBezTo>
                  <a:pt x="28" y="363"/>
                  <a:pt x="28" y="365"/>
                  <a:pt x="28" y="368"/>
                </a:cubicBezTo>
                <a:cubicBezTo>
                  <a:pt x="29" y="372"/>
                  <a:pt x="29" y="376"/>
                  <a:pt x="30" y="382"/>
                </a:cubicBezTo>
                <a:cubicBezTo>
                  <a:pt x="31" y="389"/>
                  <a:pt x="32" y="396"/>
                  <a:pt x="34" y="404"/>
                </a:cubicBezTo>
                <a:cubicBezTo>
                  <a:pt x="35" y="412"/>
                  <a:pt x="37" y="421"/>
                  <a:pt x="39" y="430"/>
                </a:cubicBezTo>
                <a:cubicBezTo>
                  <a:pt x="42" y="439"/>
                  <a:pt x="45" y="449"/>
                  <a:pt x="47" y="459"/>
                </a:cubicBezTo>
                <a:cubicBezTo>
                  <a:pt x="51" y="468"/>
                  <a:pt x="54" y="478"/>
                  <a:pt x="57" y="488"/>
                </a:cubicBezTo>
                <a:cubicBezTo>
                  <a:pt x="61" y="498"/>
                  <a:pt x="65" y="507"/>
                  <a:pt x="69" y="516"/>
                </a:cubicBezTo>
                <a:cubicBezTo>
                  <a:pt x="73" y="525"/>
                  <a:pt x="77" y="533"/>
                  <a:pt x="81" y="540"/>
                </a:cubicBezTo>
                <a:cubicBezTo>
                  <a:pt x="96" y="569"/>
                  <a:pt x="108" y="585"/>
                  <a:pt x="113" y="594"/>
                </a:cubicBezTo>
                <a:cubicBezTo>
                  <a:pt x="120" y="603"/>
                  <a:pt x="126" y="610"/>
                  <a:pt x="131" y="617"/>
                </a:cubicBezTo>
                <a:cubicBezTo>
                  <a:pt x="137" y="623"/>
                  <a:pt x="143" y="629"/>
                  <a:pt x="149" y="634"/>
                </a:cubicBezTo>
                <a:cubicBezTo>
                  <a:pt x="152" y="636"/>
                  <a:pt x="155" y="639"/>
                  <a:pt x="158" y="641"/>
                </a:cubicBezTo>
                <a:cubicBezTo>
                  <a:pt x="161" y="644"/>
                  <a:pt x="165" y="646"/>
                  <a:pt x="168" y="648"/>
                </a:cubicBezTo>
                <a:cubicBezTo>
                  <a:pt x="174" y="653"/>
                  <a:pt x="181" y="657"/>
                  <a:pt x="189" y="662"/>
                </a:cubicBezTo>
                <a:cubicBezTo>
                  <a:pt x="184" y="654"/>
                  <a:pt x="180" y="647"/>
                  <a:pt x="176" y="640"/>
                </a:cubicBezTo>
                <a:cubicBezTo>
                  <a:pt x="174" y="637"/>
                  <a:pt x="172" y="634"/>
                  <a:pt x="170" y="631"/>
                </a:cubicBezTo>
                <a:cubicBezTo>
                  <a:pt x="168" y="627"/>
                  <a:pt x="166" y="624"/>
                  <a:pt x="164" y="621"/>
                </a:cubicBezTo>
                <a:cubicBezTo>
                  <a:pt x="160" y="614"/>
                  <a:pt x="155" y="608"/>
                  <a:pt x="151" y="601"/>
                </a:cubicBezTo>
                <a:cubicBezTo>
                  <a:pt x="146" y="594"/>
                  <a:pt x="141" y="587"/>
                  <a:pt x="135" y="579"/>
                </a:cubicBezTo>
                <a:cubicBezTo>
                  <a:pt x="130" y="570"/>
                  <a:pt x="119" y="555"/>
                  <a:pt x="105" y="528"/>
                </a:cubicBezTo>
                <a:cubicBezTo>
                  <a:pt x="90" y="500"/>
                  <a:pt x="74" y="459"/>
                  <a:pt x="66" y="423"/>
                </a:cubicBezTo>
                <a:cubicBezTo>
                  <a:pt x="64" y="415"/>
                  <a:pt x="62" y="406"/>
                  <a:pt x="60" y="399"/>
                </a:cubicBezTo>
                <a:cubicBezTo>
                  <a:pt x="59" y="391"/>
                  <a:pt x="58" y="384"/>
                  <a:pt x="57" y="378"/>
                </a:cubicBezTo>
                <a:cubicBezTo>
                  <a:pt x="56" y="373"/>
                  <a:pt x="55" y="368"/>
                  <a:pt x="55" y="365"/>
                </a:cubicBezTo>
                <a:cubicBezTo>
                  <a:pt x="54" y="362"/>
                  <a:pt x="54" y="360"/>
                  <a:pt x="54" y="360"/>
                </a:cubicBezTo>
                <a:cubicBezTo>
                  <a:pt x="54" y="360"/>
                  <a:pt x="50" y="326"/>
                  <a:pt x="50" y="285"/>
                </a:cubicBezTo>
                <a:cubicBezTo>
                  <a:pt x="51" y="243"/>
                  <a:pt x="57" y="195"/>
                  <a:pt x="63" y="167"/>
                </a:cubicBezTo>
                <a:cubicBezTo>
                  <a:pt x="67" y="144"/>
                  <a:pt x="70" y="133"/>
                  <a:pt x="71" y="126"/>
                </a:cubicBezTo>
                <a:cubicBezTo>
                  <a:pt x="76" y="107"/>
                  <a:pt x="79" y="91"/>
                  <a:pt x="82" y="76"/>
                </a:cubicBezTo>
                <a:cubicBezTo>
                  <a:pt x="84" y="62"/>
                  <a:pt x="86" y="48"/>
                  <a:pt x="88" y="32"/>
                </a:cubicBezTo>
                <a:cubicBezTo>
                  <a:pt x="89" y="35"/>
                  <a:pt x="92" y="43"/>
                  <a:pt x="93" y="49"/>
                </a:cubicBezTo>
                <a:cubicBezTo>
                  <a:pt x="98" y="68"/>
                  <a:pt x="102" y="91"/>
                  <a:pt x="104" y="98"/>
                </a:cubicBezTo>
                <a:cubicBezTo>
                  <a:pt x="107" y="112"/>
                  <a:pt x="112" y="119"/>
                  <a:pt x="123" y="129"/>
                </a:cubicBezTo>
                <a:cubicBezTo>
                  <a:pt x="129" y="116"/>
                  <a:pt x="133" y="107"/>
                  <a:pt x="130" y="93"/>
                </a:cubicBezTo>
                <a:cubicBezTo>
                  <a:pt x="129" y="86"/>
                  <a:pt x="125" y="63"/>
                  <a:pt x="119" y="42"/>
                </a:cubicBezTo>
                <a:cubicBezTo>
                  <a:pt x="118" y="37"/>
                  <a:pt x="117" y="32"/>
                  <a:pt x="115" y="27"/>
                </a:cubicBezTo>
                <a:cubicBezTo>
                  <a:pt x="115" y="26"/>
                  <a:pt x="114" y="24"/>
                  <a:pt x="114" y="23"/>
                </a:cubicBezTo>
                <a:cubicBezTo>
                  <a:pt x="113" y="21"/>
                  <a:pt x="113" y="20"/>
                  <a:pt x="112" y="18"/>
                </a:cubicBezTo>
                <a:cubicBezTo>
                  <a:pt x="111" y="16"/>
                  <a:pt x="110" y="14"/>
                  <a:pt x="110" y="13"/>
                </a:cubicBezTo>
                <a:cubicBezTo>
                  <a:pt x="109" y="11"/>
                  <a:pt x="108" y="9"/>
                  <a:pt x="107" y="8"/>
                </a:cubicBezTo>
                <a:cubicBezTo>
                  <a:pt x="105" y="5"/>
                  <a:pt x="103" y="3"/>
                  <a:pt x="101" y="2"/>
                </a:cubicBezTo>
                <a:cubicBezTo>
                  <a:pt x="100" y="2"/>
                  <a:pt x="100" y="2"/>
                  <a:pt x="100" y="2"/>
                </a:cubicBezTo>
                <a:cubicBezTo>
                  <a:pt x="100" y="1"/>
                  <a:pt x="100" y="1"/>
                  <a:pt x="100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8" y="1"/>
                  <a:pt x="98" y="1"/>
                  <a:pt x="97" y="1"/>
                </a:cubicBezTo>
                <a:cubicBezTo>
                  <a:pt x="96" y="0"/>
                  <a:pt x="95" y="0"/>
                  <a:pt x="95" y="0"/>
                </a:cubicBezTo>
                <a:cubicBezTo>
                  <a:pt x="91" y="0"/>
                  <a:pt x="89" y="0"/>
                  <a:pt x="89" y="0"/>
                </a:cubicBezTo>
                <a:cubicBezTo>
                  <a:pt x="89" y="0"/>
                  <a:pt x="89" y="0"/>
                  <a:pt x="88" y="1"/>
                </a:cubicBezTo>
                <a:cubicBezTo>
                  <a:pt x="87" y="1"/>
                  <a:pt x="85" y="1"/>
                  <a:pt x="83" y="2"/>
                </a:cubicBezTo>
                <a:cubicBezTo>
                  <a:pt x="82" y="3"/>
                  <a:pt x="79" y="4"/>
                  <a:pt x="77" y="6"/>
                </a:cubicBezTo>
                <a:cubicBezTo>
                  <a:pt x="74" y="7"/>
                  <a:pt x="71" y="10"/>
                  <a:pt x="70" y="10"/>
                </a:cubicBezTo>
                <a:cubicBezTo>
                  <a:pt x="64" y="15"/>
                  <a:pt x="56" y="23"/>
                  <a:pt x="48" y="30"/>
                </a:cubicBezTo>
                <a:cubicBezTo>
                  <a:pt x="33" y="45"/>
                  <a:pt x="17" y="62"/>
                  <a:pt x="12" y="68"/>
                </a:cubicBezTo>
                <a:cubicBezTo>
                  <a:pt x="3" y="79"/>
                  <a:pt x="1" y="88"/>
                  <a:pt x="0" y="103"/>
                </a:cubicBezTo>
                <a:cubicBezTo>
                  <a:pt x="14" y="99"/>
                  <a:pt x="23" y="96"/>
                  <a:pt x="32" y="86"/>
                </a:cubicBezTo>
                <a:cubicBezTo>
                  <a:pt x="37" y="81"/>
                  <a:pt x="53" y="64"/>
                  <a:pt x="67" y="49"/>
                </a:cubicBezTo>
                <a:close/>
                <a:moveTo>
                  <a:pt x="88" y="30"/>
                </a:moveTo>
                <a:cubicBezTo>
                  <a:pt x="88" y="30"/>
                  <a:pt x="88" y="30"/>
                  <a:pt x="88" y="30"/>
                </a:cubicBezTo>
                <a:cubicBezTo>
                  <a:pt x="88" y="30"/>
                  <a:pt x="88" y="30"/>
                  <a:pt x="88" y="30"/>
                </a:cubicBezTo>
                <a:close/>
              </a:path>
            </a:pathLst>
          </a:custGeom>
          <a:solidFill>
            <a:srgbClr val="2BB5F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15"/>
          <p:cNvSpPr/>
          <p:nvPr/>
        </p:nvSpPr>
        <p:spPr>
          <a:xfrm rot="3452952" flipH="1">
            <a:off x="7769810" y="2615979"/>
            <a:ext cx="491521" cy="1131123"/>
          </a:xfrm>
          <a:custGeom>
            <a:avLst/>
            <a:gdLst/>
            <a:ahLst/>
            <a:cxnLst/>
            <a:rect l="l" t="t" r="r" b="b"/>
            <a:pathLst>
              <a:path w="189" h="662" extrusionOk="0">
                <a:moveTo>
                  <a:pt x="67" y="49"/>
                </a:moveTo>
                <a:cubicBezTo>
                  <a:pt x="74" y="42"/>
                  <a:pt x="82" y="36"/>
                  <a:pt x="87" y="32"/>
                </a:cubicBezTo>
                <a:cubicBezTo>
                  <a:pt x="87" y="31"/>
                  <a:pt x="87" y="31"/>
                  <a:pt x="87" y="31"/>
                </a:cubicBezTo>
                <a:cubicBezTo>
                  <a:pt x="77" y="45"/>
                  <a:pt x="70" y="57"/>
                  <a:pt x="63" y="70"/>
                </a:cubicBezTo>
                <a:cubicBezTo>
                  <a:pt x="56" y="84"/>
                  <a:pt x="50" y="100"/>
                  <a:pt x="45" y="120"/>
                </a:cubicBezTo>
                <a:cubicBezTo>
                  <a:pt x="44" y="127"/>
                  <a:pt x="41" y="138"/>
                  <a:pt x="36" y="162"/>
                </a:cubicBezTo>
                <a:cubicBezTo>
                  <a:pt x="30" y="191"/>
                  <a:pt x="24" y="241"/>
                  <a:pt x="23" y="284"/>
                </a:cubicBezTo>
                <a:cubicBezTo>
                  <a:pt x="23" y="328"/>
                  <a:pt x="28" y="363"/>
                  <a:pt x="28" y="363"/>
                </a:cubicBezTo>
                <a:cubicBezTo>
                  <a:pt x="28" y="363"/>
                  <a:pt x="28" y="365"/>
                  <a:pt x="28" y="368"/>
                </a:cubicBezTo>
                <a:cubicBezTo>
                  <a:pt x="29" y="372"/>
                  <a:pt x="29" y="376"/>
                  <a:pt x="30" y="382"/>
                </a:cubicBezTo>
                <a:cubicBezTo>
                  <a:pt x="31" y="389"/>
                  <a:pt x="32" y="396"/>
                  <a:pt x="34" y="404"/>
                </a:cubicBezTo>
                <a:cubicBezTo>
                  <a:pt x="35" y="412"/>
                  <a:pt x="37" y="421"/>
                  <a:pt x="39" y="430"/>
                </a:cubicBezTo>
                <a:cubicBezTo>
                  <a:pt x="42" y="439"/>
                  <a:pt x="45" y="449"/>
                  <a:pt x="47" y="459"/>
                </a:cubicBezTo>
                <a:cubicBezTo>
                  <a:pt x="51" y="468"/>
                  <a:pt x="54" y="478"/>
                  <a:pt x="57" y="488"/>
                </a:cubicBezTo>
                <a:cubicBezTo>
                  <a:pt x="61" y="498"/>
                  <a:pt x="65" y="507"/>
                  <a:pt x="69" y="516"/>
                </a:cubicBezTo>
                <a:cubicBezTo>
                  <a:pt x="73" y="525"/>
                  <a:pt x="77" y="533"/>
                  <a:pt x="81" y="540"/>
                </a:cubicBezTo>
                <a:cubicBezTo>
                  <a:pt x="96" y="569"/>
                  <a:pt x="108" y="585"/>
                  <a:pt x="113" y="594"/>
                </a:cubicBezTo>
                <a:cubicBezTo>
                  <a:pt x="120" y="603"/>
                  <a:pt x="126" y="610"/>
                  <a:pt x="131" y="617"/>
                </a:cubicBezTo>
                <a:cubicBezTo>
                  <a:pt x="137" y="623"/>
                  <a:pt x="143" y="629"/>
                  <a:pt x="149" y="634"/>
                </a:cubicBezTo>
                <a:cubicBezTo>
                  <a:pt x="152" y="636"/>
                  <a:pt x="155" y="639"/>
                  <a:pt x="158" y="641"/>
                </a:cubicBezTo>
                <a:cubicBezTo>
                  <a:pt x="161" y="644"/>
                  <a:pt x="165" y="646"/>
                  <a:pt x="168" y="648"/>
                </a:cubicBezTo>
                <a:cubicBezTo>
                  <a:pt x="174" y="653"/>
                  <a:pt x="181" y="657"/>
                  <a:pt x="189" y="662"/>
                </a:cubicBezTo>
                <a:cubicBezTo>
                  <a:pt x="184" y="654"/>
                  <a:pt x="180" y="647"/>
                  <a:pt x="176" y="640"/>
                </a:cubicBezTo>
                <a:cubicBezTo>
                  <a:pt x="174" y="637"/>
                  <a:pt x="172" y="634"/>
                  <a:pt x="170" y="631"/>
                </a:cubicBezTo>
                <a:cubicBezTo>
                  <a:pt x="168" y="627"/>
                  <a:pt x="166" y="624"/>
                  <a:pt x="164" y="621"/>
                </a:cubicBezTo>
                <a:cubicBezTo>
                  <a:pt x="160" y="614"/>
                  <a:pt x="155" y="608"/>
                  <a:pt x="151" y="601"/>
                </a:cubicBezTo>
                <a:cubicBezTo>
                  <a:pt x="146" y="594"/>
                  <a:pt x="141" y="587"/>
                  <a:pt x="135" y="579"/>
                </a:cubicBezTo>
                <a:cubicBezTo>
                  <a:pt x="130" y="570"/>
                  <a:pt x="119" y="555"/>
                  <a:pt x="105" y="528"/>
                </a:cubicBezTo>
                <a:cubicBezTo>
                  <a:pt x="90" y="500"/>
                  <a:pt x="74" y="459"/>
                  <a:pt x="66" y="423"/>
                </a:cubicBezTo>
                <a:cubicBezTo>
                  <a:pt x="64" y="415"/>
                  <a:pt x="62" y="406"/>
                  <a:pt x="60" y="399"/>
                </a:cubicBezTo>
                <a:cubicBezTo>
                  <a:pt x="59" y="391"/>
                  <a:pt x="58" y="384"/>
                  <a:pt x="57" y="378"/>
                </a:cubicBezTo>
                <a:cubicBezTo>
                  <a:pt x="56" y="373"/>
                  <a:pt x="55" y="368"/>
                  <a:pt x="55" y="365"/>
                </a:cubicBezTo>
                <a:cubicBezTo>
                  <a:pt x="54" y="362"/>
                  <a:pt x="54" y="360"/>
                  <a:pt x="54" y="360"/>
                </a:cubicBezTo>
                <a:cubicBezTo>
                  <a:pt x="54" y="360"/>
                  <a:pt x="50" y="326"/>
                  <a:pt x="50" y="285"/>
                </a:cubicBezTo>
                <a:cubicBezTo>
                  <a:pt x="51" y="243"/>
                  <a:pt x="57" y="195"/>
                  <a:pt x="63" y="167"/>
                </a:cubicBezTo>
                <a:cubicBezTo>
                  <a:pt x="67" y="144"/>
                  <a:pt x="70" y="133"/>
                  <a:pt x="71" y="126"/>
                </a:cubicBezTo>
                <a:cubicBezTo>
                  <a:pt x="76" y="107"/>
                  <a:pt x="79" y="91"/>
                  <a:pt x="82" y="76"/>
                </a:cubicBezTo>
                <a:cubicBezTo>
                  <a:pt x="84" y="62"/>
                  <a:pt x="86" y="48"/>
                  <a:pt x="88" y="32"/>
                </a:cubicBezTo>
                <a:cubicBezTo>
                  <a:pt x="89" y="35"/>
                  <a:pt x="92" y="43"/>
                  <a:pt x="93" y="49"/>
                </a:cubicBezTo>
                <a:cubicBezTo>
                  <a:pt x="98" y="68"/>
                  <a:pt x="102" y="91"/>
                  <a:pt x="104" y="98"/>
                </a:cubicBezTo>
                <a:cubicBezTo>
                  <a:pt x="107" y="112"/>
                  <a:pt x="112" y="119"/>
                  <a:pt x="123" y="129"/>
                </a:cubicBezTo>
                <a:cubicBezTo>
                  <a:pt x="129" y="116"/>
                  <a:pt x="133" y="107"/>
                  <a:pt x="130" y="93"/>
                </a:cubicBezTo>
                <a:cubicBezTo>
                  <a:pt x="129" y="86"/>
                  <a:pt x="125" y="63"/>
                  <a:pt x="119" y="42"/>
                </a:cubicBezTo>
                <a:cubicBezTo>
                  <a:pt x="118" y="37"/>
                  <a:pt x="117" y="32"/>
                  <a:pt x="115" y="27"/>
                </a:cubicBezTo>
                <a:cubicBezTo>
                  <a:pt x="115" y="26"/>
                  <a:pt x="114" y="24"/>
                  <a:pt x="114" y="23"/>
                </a:cubicBezTo>
                <a:cubicBezTo>
                  <a:pt x="113" y="21"/>
                  <a:pt x="113" y="20"/>
                  <a:pt x="112" y="18"/>
                </a:cubicBezTo>
                <a:cubicBezTo>
                  <a:pt x="111" y="16"/>
                  <a:pt x="110" y="14"/>
                  <a:pt x="110" y="13"/>
                </a:cubicBezTo>
                <a:cubicBezTo>
                  <a:pt x="109" y="11"/>
                  <a:pt x="108" y="9"/>
                  <a:pt x="107" y="8"/>
                </a:cubicBezTo>
                <a:cubicBezTo>
                  <a:pt x="105" y="5"/>
                  <a:pt x="103" y="3"/>
                  <a:pt x="101" y="2"/>
                </a:cubicBezTo>
                <a:cubicBezTo>
                  <a:pt x="100" y="2"/>
                  <a:pt x="100" y="2"/>
                  <a:pt x="100" y="2"/>
                </a:cubicBezTo>
                <a:cubicBezTo>
                  <a:pt x="100" y="1"/>
                  <a:pt x="100" y="1"/>
                  <a:pt x="100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8" y="1"/>
                  <a:pt x="98" y="1"/>
                  <a:pt x="97" y="1"/>
                </a:cubicBezTo>
                <a:cubicBezTo>
                  <a:pt x="96" y="0"/>
                  <a:pt x="95" y="0"/>
                  <a:pt x="95" y="0"/>
                </a:cubicBezTo>
                <a:cubicBezTo>
                  <a:pt x="91" y="0"/>
                  <a:pt x="89" y="0"/>
                  <a:pt x="89" y="0"/>
                </a:cubicBezTo>
                <a:cubicBezTo>
                  <a:pt x="89" y="0"/>
                  <a:pt x="89" y="0"/>
                  <a:pt x="88" y="1"/>
                </a:cubicBezTo>
                <a:cubicBezTo>
                  <a:pt x="87" y="1"/>
                  <a:pt x="85" y="1"/>
                  <a:pt x="83" y="2"/>
                </a:cubicBezTo>
                <a:cubicBezTo>
                  <a:pt x="82" y="3"/>
                  <a:pt x="79" y="4"/>
                  <a:pt x="77" y="6"/>
                </a:cubicBezTo>
                <a:cubicBezTo>
                  <a:pt x="74" y="7"/>
                  <a:pt x="71" y="10"/>
                  <a:pt x="70" y="10"/>
                </a:cubicBezTo>
                <a:cubicBezTo>
                  <a:pt x="64" y="15"/>
                  <a:pt x="56" y="23"/>
                  <a:pt x="48" y="30"/>
                </a:cubicBezTo>
                <a:cubicBezTo>
                  <a:pt x="33" y="45"/>
                  <a:pt x="17" y="62"/>
                  <a:pt x="12" y="68"/>
                </a:cubicBezTo>
                <a:cubicBezTo>
                  <a:pt x="3" y="79"/>
                  <a:pt x="1" y="88"/>
                  <a:pt x="0" y="103"/>
                </a:cubicBezTo>
                <a:cubicBezTo>
                  <a:pt x="14" y="99"/>
                  <a:pt x="23" y="96"/>
                  <a:pt x="32" y="86"/>
                </a:cubicBezTo>
                <a:cubicBezTo>
                  <a:pt x="37" y="81"/>
                  <a:pt x="53" y="64"/>
                  <a:pt x="67" y="49"/>
                </a:cubicBezTo>
                <a:close/>
                <a:moveTo>
                  <a:pt x="88" y="30"/>
                </a:moveTo>
                <a:cubicBezTo>
                  <a:pt x="88" y="30"/>
                  <a:pt x="88" y="30"/>
                  <a:pt x="88" y="30"/>
                </a:cubicBezTo>
                <a:cubicBezTo>
                  <a:pt x="88" y="30"/>
                  <a:pt x="88" y="30"/>
                  <a:pt x="88" y="30"/>
                </a:cubicBezTo>
                <a:close/>
              </a:path>
            </a:pathLst>
          </a:custGeom>
          <a:solidFill>
            <a:srgbClr val="E197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15"/>
          <p:cNvSpPr/>
          <p:nvPr/>
        </p:nvSpPr>
        <p:spPr>
          <a:xfrm rot="-7435318" flipH="1">
            <a:off x="3767225" y="3203848"/>
            <a:ext cx="561284" cy="1324377"/>
          </a:xfrm>
          <a:custGeom>
            <a:avLst/>
            <a:gdLst/>
            <a:ahLst/>
            <a:cxnLst/>
            <a:rect l="l" t="t" r="r" b="b"/>
            <a:pathLst>
              <a:path w="189" h="662" extrusionOk="0">
                <a:moveTo>
                  <a:pt x="67" y="49"/>
                </a:moveTo>
                <a:cubicBezTo>
                  <a:pt x="74" y="42"/>
                  <a:pt x="82" y="36"/>
                  <a:pt x="87" y="32"/>
                </a:cubicBezTo>
                <a:cubicBezTo>
                  <a:pt x="87" y="31"/>
                  <a:pt x="87" y="31"/>
                  <a:pt x="87" y="31"/>
                </a:cubicBezTo>
                <a:cubicBezTo>
                  <a:pt x="77" y="45"/>
                  <a:pt x="70" y="57"/>
                  <a:pt x="63" y="70"/>
                </a:cubicBezTo>
                <a:cubicBezTo>
                  <a:pt x="56" y="84"/>
                  <a:pt x="50" y="100"/>
                  <a:pt x="45" y="120"/>
                </a:cubicBezTo>
                <a:cubicBezTo>
                  <a:pt x="44" y="127"/>
                  <a:pt x="41" y="138"/>
                  <a:pt x="36" y="162"/>
                </a:cubicBezTo>
                <a:cubicBezTo>
                  <a:pt x="30" y="191"/>
                  <a:pt x="24" y="241"/>
                  <a:pt x="23" y="284"/>
                </a:cubicBezTo>
                <a:cubicBezTo>
                  <a:pt x="23" y="328"/>
                  <a:pt x="28" y="363"/>
                  <a:pt x="28" y="363"/>
                </a:cubicBezTo>
                <a:cubicBezTo>
                  <a:pt x="28" y="363"/>
                  <a:pt x="28" y="365"/>
                  <a:pt x="28" y="368"/>
                </a:cubicBezTo>
                <a:cubicBezTo>
                  <a:pt x="29" y="372"/>
                  <a:pt x="29" y="376"/>
                  <a:pt x="30" y="382"/>
                </a:cubicBezTo>
                <a:cubicBezTo>
                  <a:pt x="31" y="389"/>
                  <a:pt x="32" y="396"/>
                  <a:pt x="34" y="404"/>
                </a:cubicBezTo>
                <a:cubicBezTo>
                  <a:pt x="35" y="412"/>
                  <a:pt x="37" y="421"/>
                  <a:pt x="39" y="430"/>
                </a:cubicBezTo>
                <a:cubicBezTo>
                  <a:pt x="42" y="439"/>
                  <a:pt x="45" y="449"/>
                  <a:pt x="47" y="459"/>
                </a:cubicBezTo>
                <a:cubicBezTo>
                  <a:pt x="51" y="468"/>
                  <a:pt x="54" y="478"/>
                  <a:pt x="57" y="488"/>
                </a:cubicBezTo>
                <a:cubicBezTo>
                  <a:pt x="61" y="498"/>
                  <a:pt x="65" y="507"/>
                  <a:pt x="69" y="516"/>
                </a:cubicBezTo>
                <a:cubicBezTo>
                  <a:pt x="73" y="525"/>
                  <a:pt x="77" y="533"/>
                  <a:pt x="81" y="540"/>
                </a:cubicBezTo>
                <a:cubicBezTo>
                  <a:pt x="96" y="569"/>
                  <a:pt x="108" y="585"/>
                  <a:pt x="113" y="594"/>
                </a:cubicBezTo>
                <a:cubicBezTo>
                  <a:pt x="120" y="603"/>
                  <a:pt x="126" y="610"/>
                  <a:pt x="131" y="617"/>
                </a:cubicBezTo>
                <a:cubicBezTo>
                  <a:pt x="137" y="623"/>
                  <a:pt x="143" y="629"/>
                  <a:pt x="149" y="634"/>
                </a:cubicBezTo>
                <a:cubicBezTo>
                  <a:pt x="152" y="636"/>
                  <a:pt x="155" y="639"/>
                  <a:pt x="158" y="641"/>
                </a:cubicBezTo>
                <a:cubicBezTo>
                  <a:pt x="161" y="644"/>
                  <a:pt x="165" y="646"/>
                  <a:pt x="168" y="648"/>
                </a:cubicBezTo>
                <a:cubicBezTo>
                  <a:pt x="174" y="653"/>
                  <a:pt x="181" y="657"/>
                  <a:pt x="189" y="662"/>
                </a:cubicBezTo>
                <a:cubicBezTo>
                  <a:pt x="184" y="654"/>
                  <a:pt x="180" y="647"/>
                  <a:pt x="176" y="640"/>
                </a:cubicBezTo>
                <a:cubicBezTo>
                  <a:pt x="174" y="637"/>
                  <a:pt x="172" y="634"/>
                  <a:pt x="170" y="631"/>
                </a:cubicBezTo>
                <a:cubicBezTo>
                  <a:pt x="168" y="627"/>
                  <a:pt x="166" y="624"/>
                  <a:pt x="164" y="621"/>
                </a:cubicBezTo>
                <a:cubicBezTo>
                  <a:pt x="160" y="614"/>
                  <a:pt x="155" y="608"/>
                  <a:pt x="151" y="601"/>
                </a:cubicBezTo>
                <a:cubicBezTo>
                  <a:pt x="146" y="594"/>
                  <a:pt x="141" y="587"/>
                  <a:pt x="135" y="579"/>
                </a:cubicBezTo>
                <a:cubicBezTo>
                  <a:pt x="130" y="570"/>
                  <a:pt x="119" y="555"/>
                  <a:pt x="105" y="528"/>
                </a:cubicBezTo>
                <a:cubicBezTo>
                  <a:pt x="90" y="500"/>
                  <a:pt x="74" y="459"/>
                  <a:pt x="66" y="423"/>
                </a:cubicBezTo>
                <a:cubicBezTo>
                  <a:pt x="64" y="415"/>
                  <a:pt x="62" y="406"/>
                  <a:pt x="60" y="399"/>
                </a:cubicBezTo>
                <a:cubicBezTo>
                  <a:pt x="59" y="391"/>
                  <a:pt x="58" y="384"/>
                  <a:pt x="57" y="378"/>
                </a:cubicBezTo>
                <a:cubicBezTo>
                  <a:pt x="56" y="373"/>
                  <a:pt x="55" y="368"/>
                  <a:pt x="55" y="365"/>
                </a:cubicBezTo>
                <a:cubicBezTo>
                  <a:pt x="54" y="362"/>
                  <a:pt x="54" y="360"/>
                  <a:pt x="54" y="360"/>
                </a:cubicBezTo>
                <a:cubicBezTo>
                  <a:pt x="54" y="360"/>
                  <a:pt x="50" y="326"/>
                  <a:pt x="50" y="285"/>
                </a:cubicBezTo>
                <a:cubicBezTo>
                  <a:pt x="51" y="243"/>
                  <a:pt x="57" y="195"/>
                  <a:pt x="63" y="167"/>
                </a:cubicBezTo>
                <a:cubicBezTo>
                  <a:pt x="67" y="144"/>
                  <a:pt x="70" y="133"/>
                  <a:pt x="71" y="126"/>
                </a:cubicBezTo>
                <a:cubicBezTo>
                  <a:pt x="76" y="107"/>
                  <a:pt x="79" y="91"/>
                  <a:pt x="82" y="76"/>
                </a:cubicBezTo>
                <a:cubicBezTo>
                  <a:pt x="84" y="62"/>
                  <a:pt x="86" y="48"/>
                  <a:pt x="88" y="32"/>
                </a:cubicBezTo>
                <a:cubicBezTo>
                  <a:pt x="89" y="35"/>
                  <a:pt x="92" y="43"/>
                  <a:pt x="93" y="49"/>
                </a:cubicBezTo>
                <a:cubicBezTo>
                  <a:pt x="98" y="68"/>
                  <a:pt x="102" y="91"/>
                  <a:pt x="104" y="98"/>
                </a:cubicBezTo>
                <a:cubicBezTo>
                  <a:pt x="107" y="112"/>
                  <a:pt x="112" y="119"/>
                  <a:pt x="123" y="129"/>
                </a:cubicBezTo>
                <a:cubicBezTo>
                  <a:pt x="129" y="116"/>
                  <a:pt x="133" y="107"/>
                  <a:pt x="130" y="93"/>
                </a:cubicBezTo>
                <a:cubicBezTo>
                  <a:pt x="129" y="86"/>
                  <a:pt x="125" y="63"/>
                  <a:pt x="119" y="42"/>
                </a:cubicBezTo>
                <a:cubicBezTo>
                  <a:pt x="118" y="37"/>
                  <a:pt x="117" y="32"/>
                  <a:pt x="115" y="27"/>
                </a:cubicBezTo>
                <a:cubicBezTo>
                  <a:pt x="115" y="26"/>
                  <a:pt x="114" y="24"/>
                  <a:pt x="114" y="23"/>
                </a:cubicBezTo>
                <a:cubicBezTo>
                  <a:pt x="113" y="21"/>
                  <a:pt x="113" y="20"/>
                  <a:pt x="112" y="18"/>
                </a:cubicBezTo>
                <a:cubicBezTo>
                  <a:pt x="111" y="16"/>
                  <a:pt x="110" y="14"/>
                  <a:pt x="110" y="13"/>
                </a:cubicBezTo>
                <a:cubicBezTo>
                  <a:pt x="109" y="11"/>
                  <a:pt x="108" y="9"/>
                  <a:pt x="107" y="8"/>
                </a:cubicBezTo>
                <a:cubicBezTo>
                  <a:pt x="105" y="5"/>
                  <a:pt x="103" y="3"/>
                  <a:pt x="101" y="2"/>
                </a:cubicBezTo>
                <a:cubicBezTo>
                  <a:pt x="100" y="2"/>
                  <a:pt x="100" y="2"/>
                  <a:pt x="100" y="2"/>
                </a:cubicBezTo>
                <a:cubicBezTo>
                  <a:pt x="100" y="1"/>
                  <a:pt x="100" y="1"/>
                  <a:pt x="100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8" y="1"/>
                  <a:pt x="98" y="1"/>
                  <a:pt x="97" y="1"/>
                </a:cubicBezTo>
                <a:cubicBezTo>
                  <a:pt x="96" y="0"/>
                  <a:pt x="95" y="0"/>
                  <a:pt x="95" y="0"/>
                </a:cubicBezTo>
                <a:cubicBezTo>
                  <a:pt x="91" y="0"/>
                  <a:pt x="89" y="0"/>
                  <a:pt x="89" y="0"/>
                </a:cubicBezTo>
                <a:cubicBezTo>
                  <a:pt x="89" y="0"/>
                  <a:pt x="89" y="0"/>
                  <a:pt x="88" y="1"/>
                </a:cubicBezTo>
                <a:cubicBezTo>
                  <a:pt x="87" y="1"/>
                  <a:pt x="85" y="1"/>
                  <a:pt x="83" y="2"/>
                </a:cubicBezTo>
                <a:cubicBezTo>
                  <a:pt x="82" y="3"/>
                  <a:pt x="79" y="4"/>
                  <a:pt x="77" y="6"/>
                </a:cubicBezTo>
                <a:cubicBezTo>
                  <a:pt x="74" y="7"/>
                  <a:pt x="71" y="10"/>
                  <a:pt x="70" y="10"/>
                </a:cubicBezTo>
                <a:cubicBezTo>
                  <a:pt x="64" y="15"/>
                  <a:pt x="56" y="23"/>
                  <a:pt x="48" y="30"/>
                </a:cubicBezTo>
                <a:cubicBezTo>
                  <a:pt x="33" y="45"/>
                  <a:pt x="17" y="62"/>
                  <a:pt x="12" y="68"/>
                </a:cubicBezTo>
                <a:cubicBezTo>
                  <a:pt x="3" y="79"/>
                  <a:pt x="1" y="88"/>
                  <a:pt x="0" y="103"/>
                </a:cubicBezTo>
                <a:cubicBezTo>
                  <a:pt x="14" y="99"/>
                  <a:pt x="23" y="96"/>
                  <a:pt x="32" y="86"/>
                </a:cubicBezTo>
                <a:cubicBezTo>
                  <a:pt x="37" y="81"/>
                  <a:pt x="53" y="64"/>
                  <a:pt x="67" y="49"/>
                </a:cubicBezTo>
                <a:close/>
                <a:moveTo>
                  <a:pt x="88" y="30"/>
                </a:moveTo>
                <a:cubicBezTo>
                  <a:pt x="88" y="30"/>
                  <a:pt x="88" y="30"/>
                  <a:pt x="88" y="30"/>
                </a:cubicBezTo>
                <a:cubicBezTo>
                  <a:pt x="88" y="30"/>
                  <a:pt x="88" y="30"/>
                  <a:pt x="88" y="30"/>
                </a:cubicBezTo>
                <a:close/>
              </a:path>
            </a:pathLst>
          </a:custGeom>
          <a:solidFill>
            <a:srgbClr val="DA677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15"/>
          <p:cNvSpPr/>
          <p:nvPr/>
        </p:nvSpPr>
        <p:spPr>
          <a:xfrm rot="7071845">
            <a:off x="7869046" y="3332551"/>
            <a:ext cx="544958" cy="1219888"/>
          </a:xfrm>
          <a:custGeom>
            <a:avLst/>
            <a:gdLst/>
            <a:ahLst/>
            <a:cxnLst/>
            <a:rect l="l" t="t" r="r" b="b"/>
            <a:pathLst>
              <a:path w="189" h="662" extrusionOk="0">
                <a:moveTo>
                  <a:pt x="67" y="49"/>
                </a:moveTo>
                <a:cubicBezTo>
                  <a:pt x="74" y="42"/>
                  <a:pt x="82" y="36"/>
                  <a:pt x="87" y="32"/>
                </a:cubicBezTo>
                <a:cubicBezTo>
                  <a:pt x="87" y="31"/>
                  <a:pt x="87" y="31"/>
                  <a:pt x="87" y="31"/>
                </a:cubicBezTo>
                <a:cubicBezTo>
                  <a:pt x="77" y="45"/>
                  <a:pt x="70" y="57"/>
                  <a:pt x="63" y="70"/>
                </a:cubicBezTo>
                <a:cubicBezTo>
                  <a:pt x="56" y="84"/>
                  <a:pt x="50" y="100"/>
                  <a:pt x="45" y="120"/>
                </a:cubicBezTo>
                <a:cubicBezTo>
                  <a:pt x="44" y="127"/>
                  <a:pt x="41" y="138"/>
                  <a:pt x="36" y="162"/>
                </a:cubicBezTo>
                <a:cubicBezTo>
                  <a:pt x="30" y="191"/>
                  <a:pt x="24" y="241"/>
                  <a:pt x="23" y="284"/>
                </a:cubicBezTo>
                <a:cubicBezTo>
                  <a:pt x="23" y="328"/>
                  <a:pt x="28" y="363"/>
                  <a:pt x="28" y="363"/>
                </a:cubicBezTo>
                <a:cubicBezTo>
                  <a:pt x="28" y="363"/>
                  <a:pt x="28" y="365"/>
                  <a:pt x="28" y="368"/>
                </a:cubicBezTo>
                <a:cubicBezTo>
                  <a:pt x="29" y="372"/>
                  <a:pt x="29" y="376"/>
                  <a:pt x="30" y="382"/>
                </a:cubicBezTo>
                <a:cubicBezTo>
                  <a:pt x="31" y="389"/>
                  <a:pt x="32" y="396"/>
                  <a:pt x="34" y="404"/>
                </a:cubicBezTo>
                <a:cubicBezTo>
                  <a:pt x="35" y="412"/>
                  <a:pt x="37" y="421"/>
                  <a:pt x="39" y="430"/>
                </a:cubicBezTo>
                <a:cubicBezTo>
                  <a:pt x="42" y="439"/>
                  <a:pt x="45" y="449"/>
                  <a:pt x="47" y="459"/>
                </a:cubicBezTo>
                <a:cubicBezTo>
                  <a:pt x="51" y="468"/>
                  <a:pt x="54" y="478"/>
                  <a:pt x="57" y="488"/>
                </a:cubicBezTo>
                <a:cubicBezTo>
                  <a:pt x="61" y="498"/>
                  <a:pt x="65" y="507"/>
                  <a:pt x="69" y="516"/>
                </a:cubicBezTo>
                <a:cubicBezTo>
                  <a:pt x="73" y="525"/>
                  <a:pt x="77" y="533"/>
                  <a:pt x="81" y="540"/>
                </a:cubicBezTo>
                <a:cubicBezTo>
                  <a:pt x="96" y="569"/>
                  <a:pt x="108" y="585"/>
                  <a:pt x="113" y="594"/>
                </a:cubicBezTo>
                <a:cubicBezTo>
                  <a:pt x="120" y="603"/>
                  <a:pt x="126" y="610"/>
                  <a:pt x="131" y="617"/>
                </a:cubicBezTo>
                <a:cubicBezTo>
                  <a:pt x="137" y="623"/>
                  <a:pt x="143" y="629"/>
                  <a:pt x="149" y="634"/>
                </a:cubicBezTo>
                <a:cubicBezTo>
                  <a:pt x="152" y="636"/>
                  <a:pt x="155" y="639"/>
                  <a:pt x="158" y="641"/>
                </a:cubicBezTo>
                <a:cubicBezTo>
                  <a:pt x="161" y="644"/>
                  <a:pt x="165" y="646"/>
                  <a:pt x="168" y="648"/>
                </a:cubicBezTo>
                <a:cubicBezTo>
                  <a:pt x="174" y="653"/>
                  <a:pt x="181" y="657"/>
                  <a:pt x="189" y="662"/>
                </a:cubicBezTo>
                <a:cubicBezTo>
                  <a:pt x="184" y="654"/>
                  <a:pt x="180" y="647"/>
                  <a:pt x="176" y="640"/>
                </a:cubicBezTo>
                <a:cubicBezTo>
                  <a:pt x="174" y="637"/>
                  <a:pt x="172" y="634"/>
                  <a:pt x="170" y="631"/>
                </a:cubicBezTo>
                <a:cubicBezTo>
                  <a:pt x="168" y="627"/>
                  <a:pt x="166" y="624"/>
                  <a:pt x="164" y="621"/>
                </a:cubicBezTo>
                <a:cubicBezTo>
                  <a:pt x="160" y="614"/>
                  <a:pt x="155" y="608"/>
                  <a:pt x="151" y="601"/>
                </a:cubicBezTo>
                <a:cubicBezTo>
                  <a:pt x="146" y="594"/>
                  <a:pt x="141" y="587"/>
                  <a:pt x="135" y="579"/>
                </a:cubicBezTo>
                <a:cubicBezTo>
                  <a:pt x="130" y="570"/>
                  <a:pt x="119" y="555"/>
                  <a:pt x="105" y="528"/>
                </a:cubicBezTo>
                <a:cubicBezTo>
                  <a:pt x="90" y="500"/>
                  <a:pt x="74" y="459"/>
                  <a:pt x="66" y="423"/>
                </a:cubicBezTo>
                <a:cubicBezTo>
                  <a:pt x="64" y="415"/>
                  <a:pt x="62" y="406"/>
                  <a:pt x="60" y="399"/>
                </a:cubicBezTo>
                <a:cubicBezTo>
                  <a:pt x="59" y="391"/>
                  <a:pt x="58" y="384"/>
                  <a:pt x="57" y="378"/>
                </a:cubicBezTo>
                <a:cubicBezTo>
                  <a:pt x="56" y="373"/>
                  <a:pt x="55" y="368"/>
                  <a:pt x="55" y="365"/>
                </a:cubicBezTo>
                <a:cubicBezTo>
                  <a:pt x="54" y="362"/>
                  <a:pt x="54" y="360"/>
                  <a:pt x="54" y="360"/>
                </a:cubicBezTo>
                <a:cubicBezTo>
                  <a:pt x="54" y="360"/>
                  <a:pt x="50" y="326"/>
                  <a:pt x="50" y="285"/>
                </a:cubicBezTo>
                <a:cubicBezTo>
                  <a:pt x="51" y="243"/>
                  <a:pt x="57" y="195"/>
                  <a:pt x="63" y="167"/>
                </a:cubicBezTo>
                <a:cubicBezTo>
                  <a:pt x="67" y="144"/>
                  <a:pt x="70" y="133"/>
                  <a:pt x="71" y="126"/>
                </a:cubicBezTo>
                <a:cubicBezTo>
                  <a:pt x="76" y="107"/>
                  <a:pt x="79" y="91"/>
                  <a:pt x="82" y="76"/>
                </a:cubicBezTo>
                <a:cubicBezTo>
                  <a:pt x="84" y="62"/>
                  <a:pt x="86" y="48"/>
                  <a:pt x="88" y="32"/>
                </a:cubicBezTo>
                <a:cubicBezTo>
                  <a:pt x="89" y="35"/>
                  <a:pt x="92" y="43"/>
                  <a:pt x="93" y="49"/>
                </a:cubicBezTo>
                <a:cubicBezTo>
                  <a:pt x="98" y="68"/>
                  <a:pt x="102" y="91"/>
                  <a:pt x="104" y="98"/>
                </a:cubicBezTo>
                <a:cubicBezTo>
                  <a:pt x="107" y="112"/>
                  <a:pt x="112" y="119"/>
                  <a:pt x="123" y="129"/>
                </a:cubicBezTo>
                <a:cubicBezTo>
                  <a:pt x="129" y="116"/>
                  <a:pt x="133" y="107"/>
                  <a:pt x="130" y="93"/>
                </a:cubicBezTo>
                <a:cubicBezTo>
                  <a:pt x="129" y="86"/>
                  <a:pt x="125" y="63"/>
                  <a:pt x="119" y="42"/>
                </a:cubicBezTo>
                <a:cubicBezTo>
                  <a:pt x="118" y="37"/>
                  <a:pt x="117" y="32"/>
                  <a:pt x="115" y="27"/>
                </a:cubicBezTo>
                <a:cubicBezTo>
                  <a:pt x="115" y="26"/>
                  <a:pt x="114" y="24"/>
                  <a:pt x="114" y="23"/>
                </a:cubicBezTo>
                <a:cubicBezTo>
                  <a:pt x="113" y="21"/>
                  <a:pt x="113" y="20"/>
                  <a:pt x="112" y="18"/>
                </a:cubicBezTo>
                <a:cubicBezTo>
                  <a:pt x="111" y="16"/>
                  <a:pt x="110" y="14"/>
                  <a:pt x="110" y="13"/>
                </a:cubicBezTo>
                <a:cubicBezTo>
                  <a:pt x="109" y="11"/>
                  <a:pt x="108" y="9"/>
                  <a:pt x="107" y="8"/>
                </a:cubicBezTo>
                <a:cubicBezTo>
                  <a:pt x="105" y="5"/>
                  <a:pt x="103" y="3"/>
                  <a:pt x="101" y="2"/>
                </a:cubicBezTo>
                <a:cubicBezTo>
                  <a:pt x="100" y="2"/>
                  <a:pt x="100" y="2"/>
                  <a:pt x="100" y="2"/>
                </a:cubicBezTo>
                <a:cubicBezTo>
                  <a:pt x="100" y="1"/>
                  <a:pt x="100" y="1"/>
                  <a:pt x="100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8" y="1"/>
                  <a:pt x="98" y="1"/>
                  <a:pt x="97" y="1"/>
                </a:cubicBezTo>
                <a:cubicBezTo>
                  <a:pt x="96" y="0"/>
                  <a:pt x="95" y="0"/>
                  <a:pt x="95" y="0"/>
                </a:cubicBezTo>
                <a:cubicBezTo>
                  <a:pt x="91" y="0"/>
                  <a:pt x="89" y="0"/>
                  <a:pt x="89" y="0"/>
                </a:cubicBezTo>
                <a:cubicBezTo>
                  <a:pt x="89" y="0"/>
                  <a:pt x="89" y="0"/>
                  <a:pt x="88" y="1"/>
                </a:cubicBezTo>
                <a:cubicBezTo>
                  <a:pt x="87" y="1"/>
                  <a:pt x="85" y="1"/>
                  <a:pt x="83" y="2"/>
                </a:cubicBezTo>
                <a:cubicBezTo>
                  <a:pt x="82" y="3"/>
                  <a:pt x="79" y="4"/>
                  <a:pt x="77" y="6"/>
                </a:cubicBezTo>
                <a:cubicBezTo>
                  <a:pt x="74" y="7"/>
                  <a:pt x="71" y="10"/>
                  <a:pt x="70" y="10"/>
                </a:cubicBezTo>
                <a:cubicBezTo>
                  <a:pt x="64" y="15"/>
                  <a:pt x="56" y="23"/>
                  <a:pt x="48" y="30"/>
                </a:cubicBezTo>
                <a:cubicBezTo>
                  <a:pt x="33" y="45"/>
                  <a:pt x="17" y="62"/>
                  <a:pt x="12" y="68"/>
                </a:cubicBezTo>
                <a:cubicBezTo>
                  <a:pt x="3" y="79"/>
                  <a:pt x="1" y="88"/>
                  <a:pt x="0" y="103"/>
                </a:cubicBezTo>
                <a:cubicBezTo>
                  <a:pt x="14" y="99"/>
                  <a:pt x="23" y="96"/>
                  <a:pt x="32" y="86"/>
                </a:cubicBezTo>
                <a:cubicBezTo>
                  <a:pt x="37" y="81"/>
                  <a:pt x="53" y="64"/>
                  <a:pt x="67" y="49"/>
                </a:cubicBezTo>
                <a:close/>
                <a:moveTo>
                  <a:pt x="88" y="30"/>
                </a:moveTo>
                <a:cubicBezTo>
                  <a:pt x="88" y="30"/>
                  <a:pt x="88" y="30"/>
                  <a:pt x="88" y="30"/>
                </a:cubicBezTo>
                <a:cubicBezTo>
                  <a:pt x="88" y="30"/>
                  <a:pt x="88" y="30"/>
                  <a:pt x="88" y="30"/>
                </a:cubicBezTo>
                <a:close/>
              </a:path>
            </a:pathLst>
          </a:custGeom>
          <a:solidFill>
            <a:srgbClr val="38CDB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15"/>
          <p:cNvSpPr/>
          <p:nvPr/>
        </p:nvSpPr>
        <p:spPr>
          <a:xfrm>
            <a:off x="6691523" y="1345213"/>
            <a:ext cx="5044133" cy="1562159"/>
          </a:xfrm>
          <a:prstGeom prst="rect">
            <a:avLst/>
          </a:prstGeom>
          <a:solidFill>
            <a:srgbClr val="E19700">
              <a:alpha val="4078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15"/>
          <p:cNvSpPr txBox="1"/>
          <p:nvPr/>
        </p:nvSpPr>
        <p:spPr>
          <a:xfrm>
            <a:off x="7104112" y="1463794"/>
            <a:ext cx="438339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Genera compromiso con su entorno socio- cultural a partir de la comprensión de las problemáticas contemporáneas desde la responsabilidad ciudadana.</a:t>
            </a:r>
            <a:endParaRPr/>
          </a:p>
        </p:txBody>
      </p:sp>
      <p:sp>
        <p:nvSpPr>
          <p:cNvPr id="424" name="Google Shape;424;p15"/>
          <p:cNvSpPr txBox="1"/>
          <p:nvPr/>
        </p:nvSpPr>
        <p:spPr>
          <a:xfrm>
            <a:off x="906925" y="1487100"/>
            <a:ext cx="497754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CO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Dimensiona la configuración del Estado Moderno y del Poder Público para </a:t>
            </a:r>
            <a:r>
              <a:rPr lang="es-CO" sz="18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la comprensión de las </a:t>
            </a:r>
            <a:r>
              <a:rPr lang="es-CO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implicaciones del ejercicio de una ciudadanía responsable y comprometida con el medio</a:t>
            </a:r>
            <a:r>
              <a:rPr lang="es-CO" sz="18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 lang="en-US" dirty="0">
              <a:solidFill>
                <a:schemeClr val="dk1"/>
              </a:solidFill>
              <a:sym typeface="Corbel"/>
            </a:endParaRPr>
          </a:p>
        </p:txBody>
      </p:sp>
      <p:grpSp>
        <p:nvGrpSpPr>
          <p:cNvPr id="425" name="Google Shape;425;p15"/>
          <p:cNvGrpSpPr/>
          <p:nvPr/>
        </p:nvGrpSpPr>
        <p:grpSpPr>
          <a:xfrm>
            <a:off x="4745788" y="2260033"/>
            <a:ext cx="2704088" cy="2704088"/>
            <a:chOff x="4625185" y="2148403"/>
            <a:chExt cx="2704088" cy="2704088"/>
          </a:xfrm>
        </p:grpSpPr>
        <p:sp>
          <p:nvSpPr>
            <p:cNvPr id="426" name="Google Shape;426;p15"/>
            <p:cNvSpPr/>
            <p:nvPr/>
          </p:nvSpPr>
          <p:spPr>
            <a:xfrm>
              <a:off x="4625185" y="2148403"/>
              <a:ext cx="2704088" cy="2704088"/>
            </a:xfrm>
            <a:prstGeom prst="ellipse">
              <a:avLst/>
            </a:prstGeom>
            <a:solidFill>
              <a:srgbClr val="E19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4937948" y="2466017"/>
              <a:ext cx="2054652" cy="205465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28" name="Google Shape;428;p15" descr="Un dibujo de una persona&#10;&#10;Descripción generada automáticamente con confianza baj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17718" y="2581313"/>
            <a:ext cx="2646434" cy="2050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6"/>
          <p:cNvSpPr txBox="1"/>
          <p:nvPr/>
        </p:nvSpPr>
        <p:spPr>
          <a:xfrm>
            <a:off x="904961" y="1972492"/>
            <a:ext cx="5191039" cy="2225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s-CO" sz="18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Ética – 2C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s-CO" sz="18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Constitución política – 2C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s-CO" sz="18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Curso de defensa de la persona: Acciones constitucionales para la defensa de los derechos humanos – 1C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s-CO" sz="18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Cátedra de la Paz UTP – 2C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s-CO" sz="18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Ética de la resistencia – 1C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6"/>
          <p:cNvSpPr txBox="1"/>
          <p:nvPr/>
        </p:nvSpPr>
        <p:spPr>
          <a:xfrm>
            <a:off x="3042052" y="389108"/>
            <a:ext cx="8596313" cy="809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lnSpc>
                <a:spcPct val="90000"/>
              </a:lnSpc>
              <a:buClr>
                <a:srgbClr val="0070C0"/>
              </a:buClr>
              <a:buSzPts val="2400"/>
            </a:pPr>
            <a:r>
              <a:rPr lang="es-CO" sz="2400" b="1" dirty="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OFERTA ACADÉMICA INSTITUCIONAL PARA FORMACIÓN EN CIUDADANÍA Y DEMOCRACIA EN PREGRADO</a:t>
            </a:r>
            <a:endParaRPr dirty="0"/>
          </a:p>
        </p:txBody>
      </p:sp>
      <p:sp>
        <p:nvSpPr>
          <p:cNvPr id="435" name="Google Shape;435;p16"/>
          <p:cNvSpPr txBox="1"/>
          <p:nvPr/>
        </p:nvSpPr>
        <p:spPr>
          <a:xfrm>
            <a:off x="904961" y="1392867"/>
            <a:ext cx="5318497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300" b="1">
                <a:solidFill>
                  <a:srgbClr val="DA6774"/>
                </a:solidFill>
                <a:latin typeface="Corbel"/>
                <a:ea typeface="Corbel"/>
                <a:cs typeface="Corbel"/>
                <a:sym typeface="Corbel"/>
              </a:rPr>
              <a:t>Departamento de Humanidades</a:t>
            </a:r>
            <a:endParaRPr sz="2300">
              <a:solidFill>
                <a:srgbClr val="DA67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6"/>
          <p:cNvSpPr/>
          <p:nvPr/>
        </p:nvSpPr>
        <p:spPr>
          <a:xfrm>
            <a:off x="648687" y="1194323"/>
            <a:ext cx="11205692" cy="4968551"/>
          </a:xfrm>
          <a:prstGeom prst="rect">
            <a:avLst/>
          </a:prstGeom>
          <a:noFill/>
          <a:ln w="952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6"/>
          <p:cNvSpPr txBox="1"/>
          <p:nvPr/>
        </p:nvSpPr>
        <p:spPr>
          <a:xfrm>
            <a:off x="892998" y="4413338"/>
            <a:ext cx="6295868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300" b="1">
                <a:solidFill>
                  <a:srgbClr val="DA6774"/>
                </a:solidFill>
                <a:latin typeface="Corbel"/>
                <a:ea typeface="Corbel"/>
                <a:cs typeface="Corbel"/>
                <a:sym typeface="Corbel"/>
              </a:rPr>
              <a:t>Facultad de Educación</a:t>
            </a:r>
            <a:endParaRPr sz="2300">
              <a:solidFill>
                <a:srgbClr val="DA67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6"/>
          <p:cNvSpPr txBox="1"/>
          <p:nvPr/>
        </p:nvSpPr>
        <p:spPr>
          <a:xfrm>
            <a:off x="915108" y="4837807"/>
            <a:ext cx="5048698" cy="131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</a:pPr>
            <a:r>
              <a:rPr lang="es-CO" sz="1800" b="0" i="0" dirty="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Historia Local y Regional – 3C</a:t>
            </a:r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</a:pPr>
            <a:r>
              <a:rPr lang="es-CO" sz="1800" dirty="0">
                <a:solidFill>
                  <a:srgbClr val="3F3F3F"/>
                </a:solidFill>
                <a:latin typeface="Corbel"/>
                <a:sym typeface="Corbel"/>
              </a:rPr>
              <a:t>Cátedra de estudios étnicos – 3C</a:t>
            </a:r>
            <a:endParaRPr dirty="0"/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</a:pPr>
            <a:r>
              <a:rPr lang="es-CO" sz="1800" b="0" i="0" dirty="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Estudios Afrocolombianos: Por una universidad intercultural y antirracista – 3C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9" name="Google Shape;439;p16"/>
          <p:cNvGrpSpPr/>
          <p:nvPr/>
        </p:nvGrpSpPr>
        <p:grpSpPr>
          <a:xfrm>
            <a:off x="119336" y="215851"/>
            <a:ext cx="2695933" cy="720080"/>
            <a:chOff x="119336" y="215851"/>
            <a:chExt cx="2695933" cy="720080"/>
          </a:xfrm>
        </p:grpSpPr>
        <p:sp>
          <p:nvSpPr>
            <p:cNvPr id="440" name="Google Shape;440;p16"/>
            <p:cNvSpPr/>
            <p:nvPr/>
          </p:nvSpPr>
          <p:spPr>
            <a:xfrm>
              <a:off x="119336" y="215851"/>
              <a:ext cx="2695933" cy="7200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41" name="Google Shape;441;p16" descr="Un letrero de color negro&#10;&#10;Descripción generada automáticamente con confianza baja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06416" y="368476"/>
              <a:ext cx="2321771" cy="4391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42" name="Google Shape;442;p16" descr="Un grupo de personas en un barc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 l="4130" r="18587"/>
          <a:stretch/>
        </p:blipFill>
        <p:spPr>
          <a:xfrm>
            <a:off x="6512844" y="1469876"/>
            <a:ext cx="5285386" cy="455819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339;p10">
            <a:extLst>
              <a:ext uri="{FF2B5EF4-FFF2-40B4-BE49-F238E27FC236}">
                <a16:creationId xmlns:a16="http://schemas.microsoft.com/office/drawing/2014/main" id="{B53A8A79-C57B-4AB6-9C98-77B27798B47D}"/>
              </a:ext>
            </a:extLst>
          </p:cNvPr>
          <p:cNvSpPr txBox="1"/>
          <p:nvPr/>
        </p:nvSpPr>
        <p:spPr>
          <a:xfrm>
            <a:off x="648687" y="6227112"/>
            <a:ext cx="5048698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lang="es-C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* C: Créditos académicos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7"/>
          <p:cNvSpPr/>
          <p:nvPr/>
        </p:nvSpPr>
        <p:spPr>
          <a:xfrm>
            <a:off x="411472" y="215851"/>
            <a:ext cx="4820280" cy="11521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7"/>
          <p:cNvSpPr/>
          <p:nvPr/>
        </p:nvSpPr>
        <p:spPr>
          <a:xfrm>
            <a:off x="4655840" y="-1"/>
            <a:ext cx="7536160" cy="7081415"/>
          </a:xfrm>
          <a:prstGeom prst="rect">
            <a:avLst/>
          </a:prstGeom>
          <a:solidFill>
            <a:srgbClr val="5ECBF4">
              <a:alpha val="5960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7"/>
          <p:cNvSpPr/>
          <p:nvPr/>
        </p:nvSpPr>
        <p:spPr>
          <a:xfrm>
            <a:off x="5611382" y="0"/>
            <a:ext cx="2849532" cy="7056437"/>
          </a:xfrm>
          <a:prstGeom prst="rect">
            <a:avLst/>
          </a:prstGeom>
          <a:solidFill>
            <a:srgbClr val="FFDF2B">
              <a:alpha val="8431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7"/>
          <p:cNvSpPr/>
          <p:nvPr/>
        </p:nvSpPr>
        <p:spPr>
          <a:xfrm>
            <a:off x="7267566" y="-24977"/>
            <a:ext cx="3991372" cy="7056437"/>
          </a:xfrm>
          <a:prstGeom prst="rect">
            <a:avLst/>
          </a:prstGeom>
          <a:solidFill>
            <a:srgbClr val="FF8599">
              <a:alpha val="4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7"/>
          <p:cNvSpPr/>
          <p:nvPr/>
        </p:nvSpPr>
        <p:spPr>
          <a:xfrm>
            <a:off x="3503712" y="-5286"/>
            <a:ext cx="2849533" cy="7061724"/>
          </a:xfrm>
          <a:prstGeom prst="rect">
            <a:avLst/>
          </a:prstGeom>
          <a:solidFill>
            <a:srgbClr val="23D1D8">
              <a:alpha val="3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3" name="Google Shape;453;p17" descr="Un letrero de color negr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4964" y="463240"/>
            <a:ext cx="3475182" cy="657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17" descr="Un grupo de árboles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 l="31562" r="6806"/>
          <a:stretch/>
        </p:blipFill>
        <p:spPr>
          <a:xfrm>
            <a:off x="5231753" y="575891"/>
            <a:ext cx="6027186" cy="6518012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17"/>
          <p:cNvSpPr txBox="1"/>
          <p:nvPr/>
        </p:nvSpPr>
        <p:spPr>
          <a:xfrm>
            <a:off x="1818581" y="1656011"/>
            <a:ext cx="7352716" cy="230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5479A"/>
              </a:buClr>
              <a:buSzPts val="5500"/>
              <a:buFont typeface="Arial"/>
              <a:buNone/>
            </a:pPr>
            <a:r>
              <a:rPr lang="es-CO" sz="5500" b="1" dirty="0">
                <a:solidFill>
                  <a:srgbClr val="FF6699"/>
                </a:solidFill>
                <a:sym typeface="Arial"/>
              </a:rPr>
              <a:t>COMPROMISO CON LA SOSTENIBILIDAD</a:t>
            </a:r>
            <a:endParaRPr dirty="0">
              <a:solidFill>
                <a:srgbClr val="FF6699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5479A"/>
              </a:buClr>
              <a:buSzPts val="5500"/>
              <a:buFont typeface="Arial"/>
              <a:buNone/>
            </a:pPr>
            <a:r>
              <a:rPr lang="es-CO" sz="5500" b="1" dirty="0">
                <a:solidFill>
                  <a:srgbClr val="FF6699"/>
                </a:solidFill>
                <a:sym typeface="Arial"/>
              </a:rPr>
              <a:t>AMBIENTAL</a:t>
            </a:r>
            <a:endParaRPr dirty="0">
              <a:solidFill>
                <a:srgbClr val="FF6699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" name="Google Shape;460;p18"/>
          <p:cNvGrpSpPr/>
          <p:nvPr/>
        </p:nvGrpSpPr>
        <p:grpSpPr>
          <a:xfrm>
            <a:off x="119336" y="215851"/>
            <a:ext cx="2695933" cy="720080"/>
            <a:chOff x="119336" y="215851"/>
            <a:chExt cx="2695933" cy="720080"/>
          </a:xfrm>
        </p:grpSpPr>
        <p:sp>
          <p:nvSpPr>
            <p:cNvPr id="461" name="Google Shape;461;p18"/>
            <p:cNvSpPr/>
            <p:nvPr/>
          </p:nvSpPr>
          <p:spPr>
            <a:xfrm>
              <a:off x="119336" y="215851"/>
              <a:ext cx="2695933" cy="7200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62" name="Google Shape;462;p18" descr="Un letrero de color negro&#10;&#10;Descripción generada automáticamente con confianza baja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06416" y="368476"/>
              <a:ext cx="2321771" cy="43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3" name="Google Shape;463;p18"/>
          <p:cNvSpPr/>
          <p:nvPr/>
        </p:nvSpPr>
        <p:spPr>
          <a:xfrm>
            <a:off x="6691523" y="4248300"/>
            <a:ext cx="4301021" cy="1769294"/>
          </a:xfrm>
          <a:prstGeom prst="rect">
            <a:avLst/>
          </a:prstGeom>
          <a:solidFill>
            <a:srgbClr val="F2A982">
              <a:alpha val="2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8"/>
          <p:cNvSpPr txBox="1"/>
          <p:nvPr/>
        </p:nvSpPr>
        <p:spPr>
          <a:xfrm>
            <a:off x="7012882" y="4619933"/>
            <a:ext cx="38266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Propone elementos clave para un Sistema de Gestión Ambiental  acorde a las necesidades y requerimientos del entorno profesional.</a:t>
            </a:r>
            <a:endParaRPr/>
          </a:p>
        </p:txBody>
      </p:sp>
      <p:sp>
        <p:nvSpPr>
          <p:cNvPr id="465" name="Google Shape;465;p18"/>
          <p:cNvSpPr/>
          <p:nvPr/>
        </p:nvSpPr>
        <p:spPr>
          <a:xfrm>
            <a:off x="1347136" y="1345214"/>
            <a:ext cx="4405273" cy="1477377"/>
          </a:xfrm>
          <a:prstGeom prst="rect">
            <a:avLst/>
          </a:prstGeom>
          <a:solidFill>
            <a:srgbClr val="8CD872">
              <a:alpha val="4117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8"/>
          <p:cNvSpPr/>
          <p:nvPr/>
        </p:nvSpPr>
        <p:spPr>
          <a:xfrm>
            <a:off x="2484744" y="3019981"/>
            <a:ext cx="2440650" cy="394354"/>
          </a:xfrm>
          <a:prstGeom prst="roundRect">
            <a:avLst>
              <a:gd name="adj" fmla="val 16667"/>
            </a:avLst>
          </a:prstGeom>
          <a:solidFill>
            <a:srgbClr val="2FA1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8"/>
          <p:cNvSpPr txBox="1"/>
          <p:nvPr/>
        </p:nvSpPr>
        <p:spPr>
          <a:xfrm>
            <a:off x="2495600" y="2986514"/>
            <a:ext cx="2297207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1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Ecología Cotidiana</a:t>
            </a:r>
            <a:endParaRPr/>
          </a:p>
        </p:txBody>
      </p:sp>
      <p:sp>
        <p:nvSpPr>
          <p:cNvPr id="468" name="Google Shape;468;p18"/>
          <p:cNvSpPr/>
          <p:nvPr/>
        </p:nvSpPr>
        <p:spPr>
          <a:xfrm>
            <a:off x="2318218" y="3625369"/>
            <a:ext cx="2607665" cy="394354"/>
          </a:xfrm>
          <a:prstGeom prst="roundRect">
            <a:avLst>
              <a:gd name="adj" fmla="val 16667"/>
            </a:avLst>
          </a:prstGeom>
          <a:solidFill>
            <a:srgbClr val="4797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8"/>
          <p:cNvSpPr txBox="1"/>
          <p:nvPr/>
        </p:nvSpPr>
        <p:spPr>
          <a:xfrm>
            <a:off x="2351584" y="3622118"/>
            <a:ext cx="2285486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1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Cultura Ambiental </a:t>
            </a:r>
            <a:endParaRPr/>
          </a:p>
        </p:txBody>
      </p:sp>
      <p:sp>
        <p:nvSpPr>
          <p:cNvPr id="470" name="Google Shape;470;p18"/>
          <p:cNvSpPr/>
          <p:nvPr/>
        </p:nvSpPr>
        <p:spPr>
          <a:xfrm>
            <a:off x="7111244" y="3053448"/>
            <a:ext cx="2720706" cy="394354"/>
          </a:xfrm>
          <a:prstGeom prst="roundRect">
            <a:avLst>
              <a:gd name="adj" fmla="val 16667"/>
            </a:avLst>
          </a:prstGeom>
          <a:solidFill>
            <a:srgbClr val="6B5A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8"/>
          <p:cNvSpPr txBox="1"/>
          <p:nvPr/>
        </p:nvSpPr>
        <p:spPr>
          <a:xfrm>
            <a:off x="7476022" y="3048004"/>
            <a:ext cx="2231234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1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Hábitat Sostenible</a:t>
            </a:r>
            <a:endParaRPr/>
          </a:p>
        </p:txBody>
      </p:sp>
      <p:sp>
        <p:nvSpPr>
          <p:cNvPr id="472" name="Google Shape;472;p18"/>
          <p:cNvSpPr/>
          <p:nvPr/>
        </p:nvSpPr>
        <p:spPr>
          <a:xfrm>
            <a:off x="7111733" y="3658836"/>
            <a:ext cx="2762049" cy="394354"/>
          </a:xfrm>
          <a:prstGeom prst="roundRect">
            <a:avLst>
              <a:gd name="adj" fmla="val 16667"/>
            </a:avLst>
          </a:prstGeom>
          <a:solidFill>
            <a:srgbClr val="BF4F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8"/>
          <p:cNvSpPr txBox="1"/>
          <p:nvPr/>
        </p:nvSpPr>
        <p:spPr>
          <a:xfrm>
            <a:off x="7538105" y="3650367"/>
            <a:ext cx="219214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1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Gestión Ambiental  </a:t>
            </a:r>
            <a:endParaRPr/>
          </a:p>
        </p:txBody>
      </p:sp>
      <p:sp>
        <p:nvSpPr>
          <p:cNvPr id="474" name="Google Shape;474;p18"/>
          <p:cNvSpPr/>
          <p:nvPr/>
        </p:nvSpPr>
        <p:spPr>
          <a:xfrm>
            <a:off x="1343472" y="4314934"/>
            <a:ext cx="4408937" cy="1702659"/>
          </a:xfrm>
          <a:prstGeom prst="rect">
            <a:avLst/>
          </a:prstGeom>
          <a:solidFill>
            <a:srgbClr val="00D2EC">
              <a:alpha val="4078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8"/>
          <p:cNvSpPr txBox="1"/>
          <p:nvPr/>
        </p:nvSpPr>
        <p:spPr>
          <a:xfrm>
            <a:off x="1667453" y="4504825"/>
            <a:ext cx="323807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sz="180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Reconoce como ciudadano critico  los problemas sociales – ambientales y culturales de su contexto.</a:t>
            </a:r>
            <a:endParaRPr/>
          </a:p>
        </p:txBody>
      </p:sp>
      <p:sp>
        <p:nvSpPr>
          <p:cNvPr id="476" name="Google Shape;476;p18"/>
          <p:cNvSpPr txBox="1">
            <a:spLocks noGrp="1"/>
          </p:cNvSpPr>
          <p:nvPr>
            <p:ph type="title"/>
          </p:nvPr>
        </p:nvSpPr>
        <p:spPr>
          <a:xfrm>
            <a:off x="3003952" y="430399"/>
            <a:ext cx="7043738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orbel"/>
              <a:buNone/>
            </a:pPr>
            <a:r>
              <a:rPr lang="es-CO" sz="2400" b="1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INDICADORES DE DESEMPEÑO</a:t>
            </a:r>
            <a:br>
              <a:rPr lang="es-CO" sz="2400" b="1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s-CO" sz="2400" b="1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PARA LA SOSTENIBILIDAD AMBIENTAL</a:t>
            </a:r>
            <a:endParaRPr/>
          </a:p>
        </p:txBody>
      </p:sp>
      <p:sp>
        <p:nvSpPr>
          <p:cNvPr id="477" name="Google Shape;477;p18"/>
          <p:cNvSpPr/>
          <p:nvPr/>
        </p:nvSpPr>
        <p:spPr>
          <a:xfrm rot="-3272217">
            <a:off x="1697658" y="2677946"/>
            <a:ext cx="593497" cy="850863"/>
          </a:xfrm>
          <a:custGeom>
            <a:avLst/>
            <a:gdLst/>
            <a:ahLst/>
            <a:cxnLst/>
            <a:rect l="l" t="t" r="r" b="b"/>
            <a:pathLst>
              <a:path w="189" h="662" extrusionOk="0">
                <a:moveTo>
                  <a:pt x="67" y="49"/>
                </a:moveTo>
                <a:cubicBezTo>
                  <a:pt x="74" y="42"/>
                  <a:pt x="82" y="36"/>
                  <a:pt x="87" y="32"/>
                </a:cubicBezTo>
                <a:cubicBezTo>
                  <a:pt x="87" y="31"/>
                  <a:pt x="87" y="31"/>
                  <a:pt x="87" y="31"/>
                </a:cubicBezTo>
                <a:cubicBezTo>
                  <a:pt x="77" y="45"/>
                  <a:pt x="70" y="57"/>
                  <a:pt x="63" y="70"/>
                </a:cubicBezTo>
                <a:cubicBezTo>
                  <a:pt x="56" y="84"/>
                  <a:pt x="50" y="100"/>
                  <a:pt x="45" y="120"/>
                </a:cubicBezTo>
                <a:cubicBezTo>
                  <a:pt x="44" y="127"/>
                  <a:pt x="41" y="138"/>
                  <a:pt x="36" y="162"/>
                </a:cubicBezTo>
                <a:cubicBezTo>
                  <a:pt x="30" y="191"/>
                  <a:pt x="24" y="241"/>
                  <a:pt x="23" y="284"/>
                </a:cubicBezTo>
                <a:cubicBezTo>
                  <a:pt x="23" y="328"/>
                  <a:pt x="28" y="363"/>
                  <a:pt x="28" y="363"/>
                </a:cubicBezTo>
                <a:cubicBezTo>
                  <a:pt x="28" y="363"/>
                  <a:pt x="28" y="365"/>
                  <a:pt x="28" y="368"/>
                </a:cubicBezTo>
                <a:cubicBezTo>
                  <a:pt x="29" y="372"/>
                  <a:pt x="29" y="376"/>
                  <a:pt x="30" y="382"/>
                </a:cubicBezTo>
                <a:cubicBezTo>
                  <a:pt x="31" y="389"/>
                  <a:pt x="32" y="396"/>
                  <a:pt x="34" y="404"/>
                </a:cubicBezTo>
                <a:cubicBezTo>
                  <a:pt x="35" y="412"/>
                  <a:pt x="37" y="421"/>
                  <a:pt x="39" y="430"/>
                </a:cubicBezTo>
                <a:cubicBezTo>
                  <a:pt x="42" y="439"/>
                  <a:pt x="45" y="449"/>
                  <a:pt x="47" y="459"/>
                </a:cubicBezTo>
                <a:cubicBezTo>
                  <a:pt x="51" y="468"/>
                  <a:pt x="54" y="478"/>
                  <a:pt x="57" y="488"/>
                </a:cubicBezTo>
                <a:cubicBezTo>
                  <a:pt x="61" y="498"/>
                  <a:pt x="65" y="507"/>
                  <a:pt x="69" y="516"/>
                </a:cubicBezTo>
                <a:cubicBezTo>
                  <a:pt x="73" y="525"/>
                  <a:pt x="77" y="533"/>
                  <a:pt x="81" y="540"/>
                </a:cubicBezTo>
                <a:cubicBezTo>
                  <a:pt x="96" y="569"/>
                  <a:pt x="108" y="585"/>
                  <a:pt x="113" y="594"/>
                </a:cubicBezTo>
                <a:cubicBezTo>
                  <a:pt x="120" y="603"/>
                  <a:pt x="126" y="610"/>
                  <a:pt x="131" y="617"/>
                </a:cubicBezTo>
                <a:cubicBezTo>
                  <a:pt x="137" y="623"/>
                  <a:pt x="143" y="629"/>
                  <a:pt x="149" y="634"/>
                </a:cubicBezTo>
                <a:cubicBezTo>
                  <a:pt x="152" y="636"/>
                  <a:pt x="155" y="639"/>
                  <a:pt x="158" y="641"/>
                </a:cubicBezTo>
                <a:cubicBezTo>
                  <a:pt x="161" y="644"/>
                  <a:pt x="165" y="646"/>
                  <a:pt x="168" y="648"/>
                </a:cubicBezTo>
                <a:cubicBezTo>
                  <a:pt x="174" y="653"/>
                  <a:pt x="181" y="657"/>
                  <a:pt x="189" y="662"/>
                </a:cubicBezTo>
                <a:cubicBezTo>
                  <a:pt x="184" y="654"/>
                  <a:pt x="180" y="647"/>
                  <a:pt x="176" y="640"/>
                </a:cubicBezTo>
                <a:cubicBezTo>
                  <a:pt x="174" y="637"/>
                  <a:pt x="172" y="634"/>
                  <a:pt x="170" y="631"/>
                </a:cubicBezTo>
                <a:cubicBezTo>
                  <a:pt x="168" y="627"/>
                  <a:pt x="166" y="624"/>
                  <a:pt x="164" y="621"/>
                </a:cubicBezTo>
                <a:cubicBezTo>
                  <a:pt x="160" y="614"/>
                  <a:pt x="155" y="608"/>
                  <a:pt x="151" y="601"/>
                </a:cubicBezTo>
                <a:cubicBezTo>
                  <a:pt x="146" y="594"/>
                  <a:pt x="141" y="587"/>
                  <a:pt x="135" y="579"/>
                </a:cubicBezTo>
                <a:cubicBezTo>
                  <a:pt x="130" y="570"/>
                  <a:pt x="119" y="555"/>
                  <a:pt x="105" y="528"/>
                </a:cubicBezTo>
                <a:cubicBezTo>
                  <a:pt x="90" y="500"/>
                  <a:pt x="74" y="459"/>
                  <a:pt x="66" y="423"/>
                </a:cubicBezTo>
                <a:cubicBezTo>
                  <a:pt x="64" y="415"/>
                  <a:pt x="62" y="406"/>
                  <a:pt x="60" y="399"/>
                </a:cubicBezTo>
                <a:cubicBezTo>
                  <a:pt x="59" y="391"/>
                  <a:pt x="58" y="384"/>
                  <a:pt x="57" y="378"/>
                </a:cubicBezTo>
                <a:cubicBezTo>
                  <a:pt x="56" y="373"/>
                  <a:pt x="55" y="368"/>
                  <a:pt x="55" y="365"/>
                </a:cubicBezTo>
                <a:cubicBezTo>
                  <a:pt x="54" y="362"/>
                  <a:pt x="54" y="360"/>
                  <a:pt x="54" y="360"/>
                </a:cubicBezTo>
                <a:cubicBezTo>
                  <a:pt x="54" y="360"/>
                  <a:pt x="50" y="326"/>
                  <a:pt x="50" y="285"/>
                </a:cubicBezTo>
                <a:cubicBezTo>
                  <a:pt x="51" y="243"/>
                  <a:pt x="57" y="195"/>
                  <a:pt x="63" y="167"/>
                </a:cubicBezTo>
                <a:cubicBezTo>
                  <a:pt x="67" y="144"/>
                  <a:pt x="70" y="133"/>
                  <a:pt x="71" y="126"/>
                </a:cubicBezTo>
                <a:cubicBezTo>
                  <a:pt x="76" y="107"/>
                  <a:pt x="79" y="91"/>
                  <a:pt x="82" y="76"/>
                </a:cubicBezTo>
                <a:cubicBezTo>
                  <a:pt x="84" y="62"/>
                  <a:pt x="86" y="48"/>
                  <a:pt x="88" y="32"/>
                </a:cubicBezTo>
                <a:cubicBezTo>
                  <a:pt x="89" y="35"/>
                  <a:pt x="92" y="43"/>
                  <a:pt x="93" y="49"/>
                </a:cubicBezTo>
                <a:cubicBezTo>
                  <a:pt x="98" y="68"/>
                  <a:pt x="102" y="91"/>
                  <a:pt x="104" y="98"/>
                </a:cubicBezTo>
                <a:cubicBezTo>
                  <a:pt x="107" y="112"/>
                  <a:pt x="112" y="119"/>
                  <a:pt x="123" y="129"/>
                </a:cubicBezTo>
                <a:cubicBezTo>
                  <a:pt x="129" y="116"/>
                  <a:pt x="133" y="107"/>
                  <a:pt x="130" y="93"/>
                </a:cubicBezTo>
                <a:cubicBezTo>
                  <a:pt x="129" y="86"/>
                  <a:pt x="125" y="63"/>
                  <a:pt x="119" y="42"/>
                </a:cubicBezTo>
                <a:cubicBezTo>
                  <a:pt x="118" y="37"/>
                  <a:pt x="117" y="32"/>
                  <a:pt x="115" y="27"/>
                </a:cubicBezTo>
                <a:cubicBezTo>
                  <a:pt x="115" y="26"/>
                  <a:pt x="114" y="24"/>
                  <a:pt x="114" y="23"/>
                </a:cubicBezTo>
                <a:cubicBezTo>
                  <a:pt x="113" y="21"/>
                  <a:pt x="113" y="20"/>
                  <a:pt x="112" y="18"/>
                </a:cubicBezTo>
                <a:cubicBezTo>
                  <a:pt x="111" y="16"/>
                  <a:pt x="110" y="14"/>
                  <a:pt x="110" y="13"/>
                </a:cubicBezTo>
                <a:cubicBezTo>
                  <a:pt x="109" y="11"/>
                  <a:pt x="108" y="9"/>
                  <a:pt x="107" y="8"/>
                </a:cubicBezTo>
                <a:cubicBezTo>
                  <a:pt x="105" y="5"/>
                  <a:pt x="103" y="3"/>
                  <a:pt x="101" y="2"/>
                </a:cubicBezTo>
                <a:cubicBezTo>
                  <a:pt x="100" y="2"/>
                  <a:pt x="100" y="2"/>
                  <a:pt x="100" y="2"/>
                </a:cubicBezTo>
                <a:cubicBezTo>
                  <a:pt x="100" y="1"/>
                  <a:pt x="100" y="1"/>
                  <a:pt x="100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8" y="1"/>
                  <a:pt x="98" y="1"/>
                  <a:pt x="97" y="1"/>
                </a:cubicBezTo>
                <a:cubicBezTo>
                  <a:pt x="96" y="0"/>
                  <a:pt x="95" y="0"/>
                  <a:pt x="95" y="0"/>
                </a:cubicBezTo>
                <a:cubicBezTo>
                  <a:pt x="91" y="0"/>
                  <a:pt x="89" y="0"/>
                  <a:pt x="89" y="0"/>
                </a:cubicBezTo>
                <a:cubicBezTo>
                  <a:pt x="89" y="0"/>
                  <a:pt x="89" y="0"/>
                  <a:pt x="88" y="1"/>
                </a:cubicBezTo>
                <a:cubicBezTo>
                  <a:pt x="87" y="1"/>
                  <a:pt x="85" y="1"/>
                  <a:pt x="83" y="2"/>
                </a:cubicBezTo>
                <a:cubicBezTo>
                  <a:pt x="82" y="3"/>
                  <a:pt x="79" y="4"/>
                  <a:pt x="77" y="6"/>
                </a:cubicBezTo>
                <a:cubicBezTo>
                  <a:pt x="74" y="7"/>
                  <a:pt x="71" y="10"/>
                  <a:pt x="70" y="10"/>
                </a:cubicBezTo>
                <a:cubicBezTo>
                  <a:pt x="64" y="15"/>
                  <a:pt x="56" y="23"/>
                  <a:pt x="48" y="30"/>
                </a:cubicBezTo>
                <a:cubicBezTo>
                  <a:pt x="33" y="45"/>
                  <a:pt x="17" y="62"/>
                  <a:pt x="12" y="68"/>
                </a:cubicBezTo>
                <a:cubicBezTo>
                  <a:pt x="3" y="79"/>
                  <a:pt x="1" y="88"/>
                  <a:pt x="0" y="103"/>
                </a:cubicBezTo>
                <a:cubicBezTo>
                  <a:pt x="14" y="99"/>
                  <a:pt x="23" y="96"/>
                  <a:pt x="32" y="86"/>
                </a:cubicBezTo>
                <a:cubicBezTo>
                  <a:pt x="37" y="81"/>
                  <a:pt x="53" y="64"/>
                  <a:pt x="67" y="49"/>
                </a:cubicBezTo>
                <a:close/>
                <a:moveTo>
                  <a:pt x="88" y="30"/>
                </a:moveTo>
                <a:cubicBezTo>
                  <a:pt x="88" y="30"/>
                  <a:pt x="88" y="30"/>
                  <a:pt x="88" y="30"/>
                </a:cubicBezTo>
                <a:cubicBezTo>
                  <a:pt x="88" y="30"/>
                  <a:pt x="88" y="30"/>
                  <a:pt x="88" y="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18"/>
          <p:cNvSpPr/>
          <p:nvPr/>
        </p:nvSpPr>
        <p:spPr>
          <a:xfrm rot="3452952" flipH="1">
            <a:off x="9927782" y="2834578"/>
            <a:ext cx="491521" cy="738098"/>
          </a:xfrm>
          <a:custGeom>
            <a:avLst/>
            <a:gdLst/>
            <a:ahLst/>
            <a:cxnLst/>
            <a:rect l="l" t="t" r="r" b="b"/>
            <a:pathLst>
              <a:path w="189" h="662" extrusionOk="0">
                <a:moveTo>
                  <a:pt x="67" y="49"/>
                </a:moveTo>
                <a:cubicBezTo>
                  <a:pt x="74" y="42"/>
                  <a:pt x="82" y="36"/>
                  <a:pt x="87" y="32"/>
                </a:cubicBezTo>
                <a:cubicBezTo>
                  <a:pt x="87" y="31"/>
                  <a:pt x="87" y="31"/>
                  <a:pt x="87" y="31"/>
                </a:cubicBezTo>
                <a:cubicBezTo>
                  <a:pt x="77" y="45"/>
                  <a:pt x="70" y="57"/>
                  <a:pt x="63" y="70"/>
                </a:cubicBezTo>
                <a:cubicBezTo>
                  <a:pt x="56" y="84"/>
                  <a:pt x="50" y="100"/>
                  <a:pt x="45" y="120"/>
                </a:cubicBezTo>
                <a:cubicBezTo>
                  <a:pt x="44" y="127"/>
                  <a:pt x="41" y="138"/>
                  <a:pt x="36" y="162"/>
                </a:cubicBezTo>
                <a:cubicBezTo>
                  <a:pt x="30" y="191"/>
                  <a:pt x="24" y="241"/>
                  <a:pt x="23" y="284"/>
                </a:cubicBezTo>
                <a:cubicBezTo>
                  <a:pt x="23" y="328"/>
                  <a:pt x="28" y="363"/>
                  <a:pt x="28" y="363"/>
                </a:cubicBezTo>
                <a:cubicBezTo>
                  <a:pt x="28" y="363"/>
                  <a:pt x="28" y="365"/>
                  <a:pt x="28" y="368"/>
                </a:cubicBezTo>
                <a:cubicBezTo>
                  <a:pt x="29" y="372"/>
                  <a:pt x="29" y="376"/>
                  <a:pt x="30" y="382"/>
                </a:cubicBezTo>
                <a:cubicBezTo>
                  <a:pt x="31" y="389"/>
                  <a:pt x="32" y="396"/>
                  <a:pt x="34" y="404"/>
                </a:cubicBezTo>
                <a:cubicBezTo>
                  <a:pt x="35" y="412"/>
                  <a:pt x="37" y="421"/>
                  <a:pt x="39" y="430"/>
                </a:cubicBezTo>
                <a:cubicBezTo>
                  <a:pt x="42" y="439"/>
                  <a:pt x="45" y="449"/>
                  <a:pt x="47" y="459"/>
                </a:cubicBezTo>
                <a:cubicBezTo>
                  <a:pt x="51" y="468"/>
                  <a:pt x="54" y="478"/>
                  <a:pt x="57" y="488"/>
                </a:cubicBezTo>
                <a:cubicBezTo>
                  <a:pt x="61" y="498"/>
                  <a:pt x="65" y="507"/>
                  <a:pt x="69" y="516"/>
                </a:cubicBezTo>
                <a:cubicBezTo>
                  <a:pt x="73" y="525"/>
                  <a:pt x="77" y="533"/>
                  <a:pt x="81" y="540"/>
                </a:cubicBezTo>
                <a:cubicBezTo>
                  <a:pt x="96" y="569"/>
                  <a:pt x="108" y="585"/>
                  <a:pt x="113" y="594"/>
                </a:cubicBezTo>
                <a:cubicBezTo>
                  <a:pt x="120" y="603"/>
                  <a:pt x="126" y="610"/>
                  <a:pt x="131" y="617"/>
                </a:cubicBezTo>
                <a:cubicBezTo>
                  <a:pt x="137" y="623"/>
                  <a:pt x="143" y="629"/>
                  <a:pt x="149" y="634"/>
                </a:cubicBezTo>
                <a:cubicBezTo>
                  <a:pt x="152" y="636"/>
                  <a:pt x="155" y="639"/>
                  <a:pt x="158" y="641"/>
                </a:cubicBezTo>
                <a:cubicBezTo>
                  <a:pt x="161" y="644"/>
                  <a:pt x="165" y="646"/>
                  <a:pt x="168" y="648"/>
                </a:cubicBezTo>
                <a:cubicBezTo>
                  <a:pt x="174" y="653"/>
                  <a:pt x="181" y="657"/>
                  <a:pt x="189" y="662"/>
                </a:cubicBezTo>
                <a:cubicBezTo>
                  <a:pt x="184" y="654"/>
                  <a:pt x="180" y="647"/>
                  <a:pt x="176" y="640"/>
                </a:cubicBezTo>
                <a:cubicBezTo>
                  <a:pt x="174" y="637"/>
                  <a:pt x="172" y="634"/>
                  <a:pt x="170" y="631"/>
                </a:cubicBezTo>
                <a:cubicBezTo>
                  <a:pt x="168" y="627"/>
                  <a:pt x="166" y="624"/>
                  <a:pt x="164" y="621"/>
                </a:cubicBezTo>
                <a:cubicBezTo>
                  <a:pt x="160" y="614"/>
                  <a:pt x="155" y="608"/>
                  <a:pt x="151" y="601"/>
                </a:cubicBezTo>
                <a:cubicBezTo>
                  <a:pt x="146" y="594"/>
                  <a:pt x="141" y="587"/>
                  <a:pt x="135" y="579"/>
                </a:cubicBezTo>
                <a:cubicBezTo>
                  <a:pt x="130" y="570"/>
                  <a:pt x="119" y="555"/>
                  <a:pt x="105" y="528"/>
                </a:cubicBezTo>
                <a:cubicBezTo>
                  <a:pt x="90" y="500"/>
                  <a:pt x="74" y="459"/>
                  <a:pt x="66" y="423"/>
                </a:cubicBezTo>
                <a:cubicBezTo>
                  <a:pt x="64" y="415"/>
                  <a:pt x="62" y="406"/>
                  <a:pt x="60" y="399"/>
                </a:cubicBezTo>
                <a:cubicBezTo>
                  <a:pt x="59" y="391"/>
                  <a:pt x="58" y="384"/>
                  <a:pt x="57" y="378"/>
                </a:cubicBezTo>
                <a:cubicBezTo>
                  <a:pt x="56" y="373"/>
                  <a:pt x="55" y="368"/>
                  <a:pt x="55" y="365"/>
                </a:cubicBezTo>
                <a:cubicBezTo>
                  <a:pt x="54" y="362"/>
                  <a:pt x="54" y="360"/>
                  <a:pt x="54" y="360"/>
                </a:cubicBezTo>
                <a:cubicBezTo>
                  <a:pt x="54" y="360"/>
                  <a:pt x="50" y="326"/>
                  <a:pt x="50" y="285"/>
                </a:cubicBezTo>
                <a:cubicBezTo>
                  <a:pt x="51" y="243"/>
                  <a:pt x="57" y="195"/>
                  <a:pt x="63" y="167"/>
                </a:cubicBezTo>
                <a:cubicBezTo>
                  <a:pt x="67" y="144"/>
                  <a:pt x="70" y="133"/>
                  <a:pt x="71" y="126"/>
                </a:cubicBezTo>
                <a:cubicBezTo>
                  <a:pt x="76" y="107"/>
                  <a:pt x="79" y="91"/>
                  <a:pt x="82" y="76"/>
                </a:cubicBezTo>
                <a:cubicBezTo>
                  <a:pt x="84" y="62"/>
                  <a:pt x="86" y="48"/>
                  <a:pt x="88" y="32"/>
                </a:cubicBezTo>
                <a:cubicBezTo>
                  <a:pt x="89" y="35"/>
                  <a:pt x="92" y="43"/>
                  <a:pt x="93" y="49"/>
                </a:cubicBezTo>
                <a:cubicBezTo>
                  <a:pt x="98" y="68"/>
                  <a:pt x="102" y="91"/>
                  <a:pt x="104" y="98"/>
                </a:cubicBezTo>
                <a:cubicBezTo>
                  <a:pt x="107" y="112"/>
                  <a:pt x="112" y="119"/>
                  <a:pt x="123" y="129"/>
                </a:cubicBezTo>
                <a:cubicBezTo>
                  <a:pt x="129" y="116"/>
                  <a:pt x="133" y="107"/>
                  <a:pt x="130" y="93"/>
                </a:cubicBezTo>
                <a:cubicBezTo>
                  <a:pt x="129" y="86"/>
                  <a:pt x="125" y="63"/>
                  <a:pt x="119" y="42"/>
                </a:cubicBezTo>
                <a:cubicBezTo>
                  <a:pt x="118" y="37"/>
                  <a:pt x="117" y="32"/>
                  <a:pt x="115" y="27"/>
                </a:cubicBezTo>
                <a:cubicBezTo>
                  <a:pt x="115" y="26"/>
                  <a:pt x="114" y="24"/>
                  <a:pt x="114" y="23"/>
                </a:cubicBezTo>
                <a:cubicBezTo>
                  <a:pt x="113" y="21"/>
                  <a:pt x="113" y="20"/>
                  <a:pt x="112" y="18"/>
                </a:cubicBezTo>
                <a:cubicBezTo>
                  <a:pt x="111" y="16"/>
                  <a:pt x="110" y="14"/>
                  <a:pt x="110" y="13"/>
                </a:cubicBezTo>
                <a:cubicBezTo>
                  <a:pt x="109" y="11"/>
                  <a:pt x="108" y="9"/>
                  <a:pt x="107" y="8"/>
                </a:cubicBezTo>
                <a:cubicBezTo>
                  <a:pt x="105" y="5"/>
                  <a:pt x="103" y="3"/>
                  <a:pt x="101" y="2"/>
                </a:cubicBezTo>
                <a:cubicBezTo>
                  <a:pt x="100" y="2"/>
                  <a:pt x="100" y="2"/>
                  <a:pt x="100" y="2"/>
                </a:cubicBezTo>
                <a:cubicBezTo>
                  <a:pt x="100" y="1"/>
                  <a:pt x="100" y="1"/>
                  <a:pt x="100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8" y="1"/>
                  <a:pt x="98" y="1"/>
                  <a:pt x="97" y="1"/>
                </a:cubicBezTo>
                <a:cubicBezTo>
                  <a:pt x="96" y="0"/>
                  <a:pt x="95" y="0"/>
                  <a:pt x="95" y="0"/>
                </a:cubicBezTo>
                <a:cubicBezTo>
                  <a:pt x="91" y="0"/>
                  <a:pt x="89" y="0"/>
                  <a:pt x="89" y="0"/>
                </a:cubicBezTo>
                <a:cubicBezTo>
                  <a:pt x="89" y="0"/>
                  <a:pt x="89" y="0"/>
                  <a:pt x="88" y="1"/>
                </a:cubicBezTo>
                <a:cubicBezTo>
                  <a:pt x="87" y="1"/>
                  <a:pt x="85" y="1"/>
                  <a:pt x="83" y="2"/>
                </a:cubicBezTo>
                <a:cubicBezTo>
                  <a:pt x="82" y="3"/>
                  <a:pt x="79" y="4"/>
                  <a:pt x="77" y="6"/>
                </a:cubicBezTo>
                <a:cubicBezTo>
                  <a:pt x="74" y="7"/>
                  <a:pt x="71" y="10"/>
                  <a:pt x="70" y="10"/>
                </a:cubicBezTo>
                <a:cubicBezTo>
                  <a:pt x="64" y="15"/>
                  <a:pt x="56" y="23"/>
                  <a:pt x="48" y="30"/>
                </a:cubicBezTo>
                <a:cubicBezTo>
                  <a:pt x="33" y="45"/>
                  <a:pt x="17" y="62"/>
                  <a:pt x="12" y="68"/>
                </a:cubicBezTo>
                <a:cubicBezTo>
                  <a:pt x="3" y="79"/>
                  <a:pt x="1" y="88"/>
                  <a:pt x="0" y="103"/>
                </a:cubicBezTo>
                <a:cubicBezTo>
                  <a:pt x="14" y="99"/>
                  <a:pt x="23" y="96"/>
                  <a:pt x="32" y="86"/>
                </a:cubicBezTo>
                <a:cubicBezTo>
                  <a:pt x="37" y="81"/>
                  <a:pt x="53" y="64"/>
                  <a:pt x="67" y="49"/>
                </a:cubicBezTo>
                <a:close/>
                <a:moveTo>
                  <a:pt x="88" y="30"/>
                </a:moveTo>
                <a:cubicBezTo>
                  <a:pt x="88" y="30"/>
                  <a:pt x="88" y="30"/>
                  <a:pt x="88" y="30"/>
                </a:cubicBezTo>
                <a:cubicBezTo>
                  <a:pt x="88" y="30"/>
                  <a:pt x="88" y="30"/>
                  <a:pt x="88" y="30"/>
                </a:cubicBezTo>
                <a:close/>
              </a:path>
            </a:pathLst>
          </a:custGeom>
          <a:solidFill>
            <a:srgbClr val="55479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18"/>
          <p:cNvSpPr/>
          <p:nvPr/>
        </p:nvSpPr>
        <p:spPr>
          <a:xfrm rot="-7662683" flipH="1">
            <a:off x="1619398" y="3496914"/>
            <a:ext cx="515368" cy="860464"/>
          </a:xfrm>
          <a:custGeom>
            <a:avLst/>
            <a:gdLst/>
            <a:ahLst/>
            <a:cxnLst/>
            <a:rect l="l" t="t" r="r" b="b"/>
            <a:pathLst>
              <a:path w="189" h="662" extrusionOk="0">
                <a:moveTo>
                  <a:pt x="67" y="49"/>
                </a:moveTo>
                <a:cubicBezTo>
                  <a:pt x="74" y="42"/>
                  <a:pt x="82" y="36"/>
                  <a:pt x="87" y="32"/>
                </a:cubicBezTo>
                <a:cubicBezTo>
                  <a:pt x="87" y="31"/>
                  <a:pt x="87" y="31"/>
                  <a:pt x="87" y="31"/>
                </a:cubicBezTo>
                <a:cubicBezTo>
                  <a:pt x="77" y="45"/>
                  <a:pt x="70" y="57"/>
                  <a:pt x="63" y="70"/>
                </a:cubicBezTo>
                <a:cubicBezTo>
                  <a:pt x="56" y="84"/>
                  <a:pt x="50" y="100"/>
                  <a:pt x="45" y="120"/>
                </a:cubicBezTo>
                <a:cubicBezTo>
                  <a:pt x="44" y="127"/>
                  <a:pt x="41" y="138"/>
                  <a:pt x="36" y="162"/>
                </a:cubicBezTo>
                <a:cubicBezTo>
                  <a:pt x="30" y="191"/>
                  <a:pt x="24" y="241"/>
                  <a:pt x="23" y="284"/>
                </a:cubicBezTo>
                <a:cubicBezTo>
                  <a:pt x="23" y="328"/>
                  <a:pt x="28" y="363"/>
                  <a:pt x="28" y="363"/>
                </a:cubicBezTo>
                <a:cubicBezTo>
                  <a:pt x="28" y="363"/>
                  <a:pt x="28" y="365"/>
                  <a:pt x="28" y="368"/>
                </a:cubicBezTo>
                <a:cubicBezTo>
                  <a:pt x="29" y="372"/>
                  <a:pt x="29" y="376"/>
                  <a:pt x="30" y="382"/>
                </a:cubicBezTo>
                <a:cubicBezTo>
                  <a:pt x="31" y="389"/>
                  <a:pt x="32" y="396"/>
                  <a:pt x="34" y="404"/>
                </a:cubicBezTo>
                <a:cubicBezTo>
                  <a:pt x="35" y="412"/>
                  <a:pt x="37" y="421"/>
                  <a:pt x="39" y="430"/>
                </a:cubicBezTo>
                <a:cubicBezTo>
                  <a:pt x="42" y="439"/>
                  <a:pt x="45" y="449"/>
                  <a:pt x="47" y="459"/>
                </a:cubicBezTo>
                <a:cubicBezTo>
                  <a:pt x="51" y="468"/>
                  <a:pt x="54" y="478"/>
                  <a:pt x="57" y="488"/>
                </a:cubicBezTo>
                <a:cubicBezTo>
                  <a:pt x="61" y="498"/>
                  <a:pt x="65" y="507"/>
                  <a:pt x="69" y="516"/>
                </a:cubicBezTo>
                <a:cubicBezTo>
                  <a:pt x="73" y="525"/>
                  <a:pt x="77" y="533"/>
                  <a:pt x="81" y="540"/>
                </a:cubicBezTo>
                <a:cubicBezTo>
                  <a:pt x="96" y="569"/>
                  <a:pt x="108" y="585"/>
                  <a:pt x="113" y="594"/>
                </a:cubicBezTo>
                <a:cubicBezTo>
                  <a:pt x="120" y="603"/>
                  <a:pt x="126" y="610"/>
                  <a:pt x="131" y="617"/>
                </a:cubicBezTo>
                <a:cubicBezTo>
                  <a:pt x="137" y="623"/>
                  <a:pt x="143" y="629"/>
                  <a:pt x="149" y="634"/>
                </a:cubicBezTo>
                <a:cubicBezTo>
                  <a:pt x="152" y="636"/>
                  <a:pt x="155" y="639"/>
                  <a:pt x="158" y="641"/>
                </a:cubicBezTo>
                <a:cubicBezTo>
                  <a:pt x="161" y="644"/>
                  <a:pt x="165" y="646"/>
                  <a:pt x="168" y="648"/>
                </a:cubicBezTo>
                <a:cubicBezTo>
                  <a:pt x="174" y="653"/>
                  <a:pt x="181" y="657"/>
                  <a:pt x="189" y="662"/>
                </a:cubicBezTo>
                <a:cubicBezTo>
                  <a:pt x="184" y="654"/>
                  <a:pt x="180" y="647"/>
                  <a:pt x="176" y="640"/>
                </a:cubicBezTo>
                <a:cubicBezTo>
                  <a:pt x="174" y="637"/>
                  <a:pt x="172" y="634"/>
                  <a:pt x="170" y="631"/>
                </a:cubicBezTo>
                <a:cubicBezTo>
                  <a:pt x="168" y="627"/>
                  <a:pt x="166" y="624"/>
                  <a:pt x="164" y="621"/>
                </a:cubicBezTo>
                <a:cubicBezTo>
                  <a:pt x="160" y="614"/>
                  <a:pt x="155" y="608"/>
                  <a:pt x="151" y="601"/>
                </a:cubicBezTo>
                <a:cubicBezTo>
                  <a:pt x="146" y="594"/>
                  <a:pt x="141" y="587"/>
                  <a:pt x="135" y="579"/>
                </a:cubicBezTo>
                <a:cubicBezTo>
                  <a:pt x="130" y="570"/>
                  <a:pt x="119" y="555"/>
                  <a:pt x="105" y="528"/>
                </a:cubicBezTo>
                <a:cubicBezTo>
                  <a:pt x="90" y="500"/>
                  <a:pt x="74" y="459"/>
                  <a:pt x="66" y="423"/>
                </a:cubicBezTo>
                <a:cubicBezTo>
                  <a:pt x="64" y="415"/>
                  <a:pt x="62" y="406"/>
                  <a:pt x="60" y="399"/>
                </a:cubicBezTo>
                <a:cubicBezTo>
                  <a:pt x="59" y="391"/>
                  <a:pt x="58" y="384"/>
                  <a:pt x="57" y="378"/>
                </a:cubicBezTo>
                <a:cubicBezTo>
                  <a:pt x="56" y="373"/>
                  <a:pt x="55" y="368"/>
                  <a:pt x="55" y="365"/>
                </a:cubicBezTo>
                <a:cubicBezTo>
                  <a:pt x="54" y="362"/>
                  <a:pt x="54" y="360"/>
                  <a:pt x="54" y="360"/>
                </a:cubicBezTo>
                <a:cubicBezTo>
                  <a:pt x="54" y="360"/>
                  <a:pt x="50" y="326"/>
                  <a:pt x="50" y="285"/>
                </a:cubicBezTo>
                <a:cubicBezTo>
                  <a:pt x="51" y="243"/>
                  <a:pt x="57" y="195"/>
                  <a:pt x="63" y="167"/>
                </a:cubicBezTo>
                <a:cubicBezTo>
                  <a:pt x="67" y="144"/>
                  <a:pt x="70" y="133"/>
                  <a:pt x="71" y="126"/>
                </a:cubicBezTo>
                <a:cubicBezTo>
                  <a:pt x="76" y="107"/>
                  <a:pt x="79" y="91"/>
                  <a:pt x="82" y="76"/>
                </a:cubicBezTo>
                <a:cubicBezTo>
                  <a:pt x="84" y="62"/>
                  <a:pt x="86" y="48"/>
                  <a:pt x="88" y="32"/>
                </a:cubicBezTo>
                <a:cubicBezTo>
                  <a:pt x="89" y="35"/>
                  <a:pt x="92" y="43"/>
                  <a:pt x="93" y="49"/>
                </a:cubicBezTo>
                <a:cubicBezTo>
                  <a:pt x="98" y="68"/>
                  <a:pt x="102" y="91"/>
                  <a:pt x="104" y="98"/>
                </a:cubicBezTo>
                <a:cubicBezTo>
                  <a:pt x="107" y="112"/>
                  <a:pt x="112" y="119"/>
                  <a:pt x="123" y="129"/>
                </a:cubicBezTo>
                <a:cubicBezTo>
                  <a:pt x="129" y="116"/>
                  <a:pt x="133" y="107"/>
                  <a:pt x="130" y="93"/>
                </a:cubicBezTo>
                <a:cubicBezTo>
                  <a:pt x="129" y="86"/>
                  <a:pt x="125" y="63"/>
                  <a:pt x="119" y="42"/>
                </a:cubicBezTo>
                <a:cubicBezTo>
                  <a:pt x="118" y="37"/>
                  <a:pt x="117" y="32"/>
                  <a:pt x="115" y="27"/>
                </a:cubicBezTo>
                <a:cubicBezTo>
                  <a:pt x="115" y="26"/>
                  <a:pt x="114" y="24"/>
                  <a:pt x="114" y="23"/>
                </a:cubicBezTo>
                <a:cubicBezTo>
                  <a:pt x="113" y="21"/>
                  <a:pt x="113" y="20"/>
                  <a:pt x="112" y="18"/>
                </a:cubicBezTo>
                <a:cubicBezTo>
                  <a:pt x="111" y="16"/>
                  <a:pt x="110" y="14"/>
                  <a:pt x="110" y="13"/>
                </a:cubicBezTo>
                <a:cubicBezTo>
                  <a:pt x="109" y="11"/>
                  <a:pt x="108" y="9"/>
                  <a:pt x="107" y="8"/>
                </a:cubicBezTo>
                <a:cubicBezTo>
                  <a:pt x="105" y="5"/>
                  <a:pt x="103" y="3"/>
                  <a:pt x="101" y="2"/>
                </a:cubicBezTo>
                <a:cubicBezTo>
                  <a:pt x="100" y="2"/>
                  <a:pt x="100" y="2"/>
                  <a:pt x="100" y="2"/>
                </a:cubicBezTo>
                <a:cubicBezTo>
                  <a:pt x="100" y="1"/>
                  <a:pt x="100" y="1"/>
                  <a:pt x="100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8" y="1"/>
                  <a:pt x="98" y="1"/>
                  <a:pt x="97" y="1"/>
                </a:cubicBezTo>
                <a:cubicBezTo>
                  <a:pt x="96" y="0"/>
                  <a:pt x="95" y="0"/>
                  <a:pt x="95" y="0"/>
                </a:cubicBezTo>
                <a:cubicBezTo>
                  <a:pt x="91" y="0"/>
                  <a:pt x="89" y="0"/>
                  <a:pt x="89" y="0"/>
                </a:cubicBezTo>
                <a:cubicBezTo>
                  <a:pt x="89" y="0"/>
                  <a:pt x="89" y="0"/>
                  <a:pt x="88" y="1"/>
                </a:cubicBezTo>
                <a:cubicBezTo>
                  <a:pt x="87" y="1"/>
                  <a:pt x="85" y="1"/>
                  <a:pt x="83" y="2"/>
                </a:cubicBezTo>
                <a:cubicBezTo>
                  <a:pt x="82" y="3"/>
                  <a:pt x="79" y="4"/>
                  <a:pt x="77" y="6"/>
                </a:cubicBezTo>
                <a:cubicBezTo>
                  <a:pt x="74" y="7"/>
                  <a:pt x="71" y="10"/>
                  <a:pt x="70" y="10"/>
                </a:cubicBezTo>
                <a:cubicBezTo>
                  <a:pt x="64" y="15"/>
                  <a:pt x="56" y="23"/>
                  <a:pt x="48" y="30"/>
                </a:cubicBezTo>
                <a:cubicBezTo>
                  <a:pt x="33" y="45"/>
                  <a:pt x="17" y="62"/>
                  <a:pt x="12" y="68"/>
                </a:cubicBezTo>
                <a:cubicBezTo>
                  <a:pt x="3" y="79"/>
                  <a:pt x="1" y="88"/>
                  <a:pt x="0" y="103"/>
                </a:cubicBezTo>
                <a:cubicBezTo>
                  <a:pt x="14" y="99"/>
                  <a:pt x="23" y="96"/>
                  <a:pt x="32" y="86"/>
                </a:cubicBezTo>
                <a:cubicBezTo>
                  <a:pt x="37" y="81"/>
                  <a:pt x="53" y="64"/>
                  <a:pt x="67" y="49"/>
                </a:cubicBezTo>
                <a:close/>
                <a:moveTo>
                  <a:pt x="88" y="30"/>
                </a:moveTo>
                <a:cubicBezTo>
                  <a:pt x="88" y="30"/>
                  <a:pt x="88" y="30"/>
                  <a:pt x="88" y="30"/>
                </a:cubicBezTo>
                <a:cubicBezTo>
                  <a:pt x="88" y="30"/>
                  <a:pt x="88" y="30"/>
                  <a:pt x="88" y="3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18"/>
          <p:cNvSpPr/>
          <p:nvPr/>
        </p:nvSpPr>
        <p:spPr>
          <a:xfrm rot="7692516">
            <a:off x="10043025" y="3608401"/>
            <a:ext cx="431951" cy="746950"/>
          </a:xfrm>
          <a:custGeom>
            <a:avLst/>
            <a:gdLst/>
            <a:ahLst/>
            <a:cxnLst/>
            <a:rect l="l" t="t" r="r" b="b"/>
            <a:pathLst>
              <a:path w="189" h="662" extrusionOk="0">
                <a:moveTo>
                  <a:pt x="67" y="49"/>
                </a:moveTo>
                <a:cubicBezTo>
                  <a:pt x="74" y="42"/>
                  <a:pt x="82" y="36"/>
                  <a:pt x="87" y="32"/>
                </a:cubicBezTo>
                <a:cubicBezTo>
                  <a:pt x="87" y="31"/>
                  <a:pt x="87" y="31"/>
                  <a:pt x="87" y="31"/>
                </a:cubicBezTo>
                <a:cubicBezTo>
                  <a:pt x="77" y="45"/>
                  <a:pt x="70" y="57"/>
                  <a:pt x="63" y="70"/>
                </a:cubicBezTo>
                <a:cubicBezTo>
                  <a:pt x="56" y="84"/>
                  <a:pt x="50" y="100"/>
                  <a:pt x="45" y="120"/>
                </a:cubicBezTo>
                <a:cubicBezTo>
                  <a:pt x="44" y="127"/>
                  <a:pt x="41" y="138"/>
                  <a:pt x="36" y="162"/>
                </a:cubicBezTo>
                <a:cubicBezTo>
                  <a:pt x="30" y="191"/>
                  <a:pt x="24" y="241"/>
                  <a:pt x="23" y="284"/>
                </a:cubicBezTo>
                <a:cubicBezTo>
                  <a:pt x="23" y="328"/>
                  <a:pt x="28" y="363"/>
                  <a:pt x="28" y="363"/>
                </a:cubicBezTo>
                <a:cubicBezTo>
                  <a:pt x="28" y="363"/>
                  <a:pt x="28" y="365"/>
                  <a:pt x="28" y="368"/>
                </a:cubicBezTo>
                <a:cubicBezTo>
                  <a:pt x="29" y="372"/>
                  <a:pt x="29" y="376"/>
                  <a:pt x="30" y="382"/>
                </a:cubicBezTo>
                <a:cubicBezTo>
                  <a:pt x="31" y="389"/>
                  <a:pt x="32" y="396"/>
                  <a:pt x="34" y="404"/>
                </a:cubicBezTo>
                <a:cubicBezTo>
                  <a:pt x="35" y="412"/>
                  <a:pt x="37" y="421"/>
                  <a:pt x="39" y="430"/>
                </a:cubicBezTo>
                <a:cubicBezTo>
                  <a:pt x="42" y="439"/>
                  <a:pt x="45" y="449"/>
                  <a:pt x="47" y="459"/>
                </a:cubicBezTo>
                <a:cubicBezTo>
                  <a:pt x="51" y="468"/>
                  <a:pt x="54" y="478"/>
                  <a:pt x="57" y="488"/>
                </a:cubicBezTo>
                <a:cubicBezTo>
                  <a:pt x="61" y="498"/>
                  <a:pt x="65" y="507"/>
                  <a:pt x="69" y="516"/>
                </a:cubicBezTo>
                <a:cubicBezTo>
                  <a:pt x="73" y="525"/>
                  <a:pt x="77" y="533"/>
                  <a:pt x="81" y="540"/>
                </a:cubicBezTo>
                <a:cubicBezTo>
                  <a:pt x="96" y="569"/>
                  <a:pt x="108" y="585"/>
                  <a:pt x="113" y="594"/>
                </a:cubicBezTo>
                <a:cubicBezTo>
                  <a:pt x="120" y="603"/>
                  <a:pt x="126" y="610"/>
                  <a:pt x="131" y="617"/>
                </a:cubicBezTo>
                <a:cubicBezTo>
                  <a:pt x="137" y="623"/>
                  <a:pt x="143" y="629"/>
                  <a:pt x="149" y="634"/>
                </a:cubicBezTo>
                <a:cubicBezTo>
                  <a:pt x="152" y="636"/>
                  <a:pt x="155" y="639"/>
                  <a:pt x="158" y="641"/>
                </a:cubicBezTo>
                <a:cubicBezTo>
                  <a:pt x="161" y="644"/>
                  <a:pt x="165" y="646"/>
                  <a:pt x="168" y="648"/>
                </a:cubicBezTo>
                <a:cubicBezTo>
                  <a:pt x="174" y="653"/>
                  <a:pt x="181" y="657"/>
                  <a:pt x="189" y="662"/>
                </a:cubicBezTo>
                <a:cubicBezTo>
                  <a:pt x="184" y="654"/>
                  <a:pt x="180" y="647"/>
                  <a:pt x="176" y="640"/>
                </a:cubicBezTo>
                <a:cubicBezTo>
                  <a:pt x="174" y="637"/>
                  <a:pt x="172" y="634"/>
                  <a:pt x="170" y="631"/>
                </a:cubicBezTo>
                <a:cubicBezTo>
                  <a:pt x="168" y="627"/>
                  <a:pt x="166" y="624"/>
                  <a:pt x="164" y="621"/>
                </a:cubicBezTo>
                <a:cubicBezTo>
                  <a:pt x="160" y="614"/>
                  <a:pt x="155" y="608"/>
                  <a:pt x="151" y="601"/>
                </a:cubicBezTo>
                <a:cubicBezTo>
                  <a:pt x="146" y="594"/>
                  <a:pt x="141" y="587"/>
                  <a:pt x="135" y="579"/>
                </a:cubicBezTo>
                <a:cubicBezTo>
                  <a:pt x="130" y="570"/>
                  <a:pt x="119" y="555"/>
                  <a:pt x="105" y="528"/>
                </a:cubicBezTo>
                <a:cubicBezTo>
                  <a:pt x="90" y="500"/>
                  <a:pt x="74" y="459"/>
                  <a:pt x="66" y="423"/>
                </a:cubicBezTo>
                <a:cubicBezTo>
                  <a:pt x="64" y="415"/>
                  <a:pt x="62" y="406"/>
                  <a:pt x="60" y="399"/>
                </a:cubicBezTo>
                <a:cubicBezTo>
                  <a:pt x="59" y="391"/>
                  <a:pt x="58" y="384"/>
                  <a:pt x="57" y="378"/>
                </a:cubicBezTo>
                <a:cubicBezTo>
                  <a:pt x="56" y="373"/>
                  <a:pt x="55" y="368"/>
                  <a:pt x="55" y="365"/>
                </a:cubicBezTo>
                <a:cubicBezTo>
                  <a:pt x="54" y="362"/>
                  <a:pt x="54" y="360"/>
                  <a:pt x="54" y="360"/>
                </a:cubicBezTo>
                <a:cubicBezTo>
                  <a:pt x="54" y="360"/>
                  <a:pt x="50" y="326"/>
                  <a:pt x="50" y="285"/>
                </a:cubicBezTo>
                <a:cubicBezTo>
                  <a:pt x="51" y="243"/>
                  <a:pt x="57" y="195"/>
                  <a:pt x="63" y="167"/>
                </a:cubicBezTo>
                <a:cubicBezTo>
                  <a:pt x="67" y="144"/>
                  <a:pt x="70" y="133"/>
                  <a:pt x="71" y="126"/>
                </a:cubicBezTo>
                <a:cubicBezTo>
                  <a:pt x="76" y="107"/>
                  <a:pt x="79" y="91"/>
                  <a:pt x="82" y="76"/>
                </a:cubicBezTo>
                <a:cubicBezTo>
                  <a:pt x="84" y="62"/>
                  <a:pt x="86" y="48"/>
                  <a:pt x="88" y="32"/>
                </a:cubicBezTo>
                <a:cubicBezTo>
                  <a:pt x="89" y="35"/>
                  <a:pt x="92" y="43"/>
                  <a:pt x="93" y="49"/>
                </a:cubicBezTo>
                <a:cubicBezTo>
                  <a:pt x="98" y="68"/>
                  <a:pt x="102" y="91"/>
                  <a:pt x="104" y="98"/>
                </a:cubicBezTo>
                <a:cubicBezTo>
                  <a:pt x="107" y="112"/>
                  <a:pt x="112" y="119"/>
                  <a:pt x="123" y="129"/>
                </a:cubicBezTo>
                <a:cubicBezTo>
                  <a:pt x="129" y="116"/>
                  <a:pt x="133" y="107"/>
                  <a:pt x="130" y="93"/>
                </a:cubicBezTo>
                <a:cubicBezTo>
                  <a:pt x="129" y="86"/>
                  <a:pt x="125" y="63"/>
                  <a:pt x="119" y="42"/>
                </a:cubicBezTo>
                <a:cubicBezTo>
                  <a:pt x="118" y="37"/>
                  <a:pt x="117" y="32"/>
                  <a:pt x="115" y="27"/>
                </a:cubicBezTo>
                <a:cubicBezTo>
                  <a:pt x="115" y="26"/>
                  <a:pt x="114" y="24"/>
                  <a:pt x="114" y="23"/>
                </a:cubicBezTo>
                <a:cubicBezTo>
                  <a:pt x="113" y="21"/>
                  <a:pt x="113" y="20"/>
                  <a:pt x="112" y="18"/>
                </a:cubicBezTo>
                <a:cubicBezTo>
                  <a:pt x="111" y="16"/>
                  <a:pt x="110" y="14"/>
                  <a:pt x="110" y="13"/>
                </a:cubicBezTo>
                <a:cubicBezTo>
                  <a:pt x="109" y="11"/>
                  <a:pt x="108" y="9"/>
                  <a:pt x="107" y="8"/>
                </a:cubicBezTo>
                <a:cubicBezTo>
                  <a:pt x="105" y="5"/>
                  <a:pt x="103" y="3"/>
                  <a:pt x="101" y="2"/>
                </a:cubicBezTo>
                <a:cubicBezTo>
                  <a:pt x="100" y="2"/>
                  <a:pt x="100" y="2"/>
                  <a:pt x="100" y="2"/>
                </a:cubicBezTo>
                <a:cubicBezTo>
                  <a:pt x="100" y="1"/>
                  <a:pt x="100" y="1"/>
                  <a:pt x="100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8" y="1"/>
                  <a:pt x="98" y="1"/>
                  <a:pt x="97" y="1"/>
                </a:cubicBezTo>
                <a:cubicBezTo>
                  <a:pt x="96" y="0"/>
                  <a:pt x="95" y="0"/>
                  <a:pt x="95" y="0"/>
                </a:cubicBezTo>
                <a:cubicBezTo>
                  <a:pt x="91" y="0"/>
                  <a:pt x="89" y="0"/>
                  <a:pt x="89" y="0"/>
                </a:cubicBezTo>
                <a:cubicBezTo>
                  <a:pt x="89" y="0"/>
                  <a:pt x="89" y="0"/>
                  <a:pt x="88" y="1"/>
                </a:cubicBezTo>
                <a:cubicBezTo>
                  <a:pt x="87" y="1"/>
                  <a:pt x="85" y="1"/>
                  <a:pt x="83" y="2"/>
                </a:cubicBezTo>
                <a:cubicBezTo>
                  <a:pt x="82" y="3"/>
                  <a:pt x="79" y="4"/>
                  <a:pt x="77" y="6"/>
                </a:cubicBezTo>
                <a:cubicBezTo>
                  <a:pt x="74" y="7"/>
                  <a:pt x="71" y="10"/>
                  <a:pt x="70" y="10"/>
                </a:cubicBezTo>
                <a:cubicBezTo>
                  <a:pt x="64" y="15"/>
                  <a:pt x="56" y="23"/>
                  <a:pt x="48" y="30"/>
                </a:cubicBezTo>
                <a:cubicBezTo>
                  <a:pt x="33" y="45"/>
                  <a:pt x="17" y="62"/>
                  <a:pt x="12" y="68"/>
                </a:cubicBezTo>
                <a:cubicBezTo>
                  <a:pt x="3" y="79"/>
                  <a:pt x="1" y="88"/>
                  <a:pt x="0" y="103"/>
                </a:cubicBezTo>
                <a:cubicBezTo>
                  <a:pt x="14" y="99"/>
                  <a:pt x="23" y="96"/>
                  <a:pt x="32" y="86"/>
                </a:cubicBezTo>
                <a:cubicBezTo>
                  <a:pt x="37" y="81"/>
                  <a:pt x="53" y="64"/>
                  <a:pt x="67" y="49"/>
                </a:cubicBezTo>
                <a:close/>
                <a:moveTo>
                  <a:pt x="88" y="30"/>
                </a:moveTo>
                <a:cubicBezTo>
                  <a:pt x="88" y="30"/>
                  <a:pt x="88" y="30"/>
                  <a:pt x="88" y="30"/>
                </a:cubicBezTo>
                <a:cubicBezTo>
                  <a:pt x="88" y="30"/>
                  <a:pt x="88" y="30"/>
                  <a:pt x="88" y="30"/>
                </a:cubicBezTo>
                <a:close/>
              </a:path>
            </a:pathLst>
          </a:custGeom>
          <a:solidFill>
            <a:srgbClr val="7F340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18"/>
          <p:cNvSpPr/>
          <p:nvPr/>
        </p:nvSpPr>
        <p:spPr>
          <a:xfrm>
            <a:off x="6691523" y="1345213"/>
            <a:ext cx="4301021" cy="1562159"/>
          </a:xfrm>
          <a:prstGeom prst="rect">
            <a:avLst/>
          </a:prstGeom>
          <a:solidFill>
            <a:srgbClr val="55479A">
              <a:alpha val="4117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18"/>
          <p:cNvSpPr txBox="1"/>
          <p:nvPr/>
        </p:nvSpPr>
        <p:spPr>
          <a:xfrm>
            <a:off x="7245871" y="1528688"/>
            <a:ext cx="359364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Aplica el concepto de hábitat sostenible para optimizar el uso de recursos  y generar entornos saludables </a:t>
            </a:r>
            <a:endParaRPr/>
          </a:p>
        </p:txBody>
      </p:sp>
      <p:sp>
        <p:nvSpPr>
          <p:cNvPr id="483" name="Google Shape;483;p18"/>
          <p:cNvSpPr txBox="1"/>
          <p:nvPr/>
        </p:nvSpPr>
        <p:spPr>
          <a:xfrm>
            <a:off x="1631504" y="1695055"/>
            <a:ext cx="355034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sz="180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Identifica  problemas ambientales cotidianos  de su entorno</a:t>
            </a:r>
            <a:endParaRPr/>
          </a:p>
        </p:txBody>
      </p:sp>
      <p:grpSp>
        <p:nvGrpSpPr>
          <p:cNvPr id="484" name="Google Shape;484;p18"/>
          <p:cNvGrpSpPr/>
          <p:nvPr/>
        </p:nvGrpSpPr>
        <p:grpSpPr>
          <a:xfrm>
            <a:off x="4745788" y="2260033"/>
            <a:ext cx="2704088" cy="2704088"/>
            <a:chOff x="4625185" y="2148403"/>
            <a:chExt cx="2704088" cy="2704088"/>
          </a:xfrm>
        </p:grpSpPr>
        <p:sp>
          <p:nvSpPr>
            <p:cNvPr id="485" name="Google Shape;485;p18"/>
            <p:cNvSpPr/>
            <p:nvPr/>
          </p:nvSpPr>
          <p:spPr>
            <a:xfrm>
              <a:off x="4625185" y="2148403"/>
              <a:ext cx="2704088" cy="2704088"/>
            </a:xfrm>
            <a:prstGeom prst="ellipse">
              <a:avLst/>
            </a:prstGeom>
            <a:solidFill>
              <a:srgbClr val="43D65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18"/>
            <p:cNvSpPr/>
            <p:nvPr/>
          </p:nvSpPr>
          <p:spPr>
            <a:xfrm>
              <a:off x="4937948" y="2466017"/>
              <a:ext cx="2054652" cy="2054652"/>
            </a:xfrm>
            <a:prstGeom prst="ellipse">
              <a:avLst/>
            </a:prstGeom>
            <a:solidFill>
              <a:srgbClr val="81E49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7" name="Google Shape;487;p18"/>
          <p:cNvSpPr/>
          <p:nvPr/>
        </p:nvSpPr>
        <p:spPr>
          <a:xfrm>
            <a:off x="5181846" y="-217225"/>
            <a:ext cx="6664325" cy="368300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488" name="Google Shape;488;p18" descr="Icon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92031" y="2552905"/>
            <a:ext cx="1951920" cy="1951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9"/>
          <p:cNvSpPr txBox="1"/>
          <p:nvPr/>
        </p:nvSpPr>
        <p:spPr>
          <a:xfrm>
            <a:off x="904961" y="2027085"/>
            <a:ext cx="5191039" cy="396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s-CO" sz="18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Sostenibilidad  Ambiental – 3C</a:t>
            </a:r>
            <a:endParaRPr/>
          </a:p>
        </p:txBody>
      </p:sp>
      <p:sp>
        <p:nvSpPr>
          <p:cNvPr id="494" name="Google Shape;494;p19"/>
          <p:cNvSpPr txBox="1"/>
          <p:nvPr/>
        </p:nvSpPr>
        <p:spPr>
          <a:xfrm>
            <a:off x="2851766" y="306249"/>
            <a:ext cx="8501063" cy="1009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>
              <a:lnSpc>
                <a:spcPct val="90000"/>
              </a:lnSpc>
              <a:buClr>
                <a:srgbClr val="0070C0"/>
              </a:buClr>
              <a:buSzPts val="2400"/>
            </a:pPr>
            <a:r>
              <a:rPr lang="es-CO" sz="2400" b="1" dirty="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OFERTA ACADÉMICA </a:t>
            </a:r>
            <a:r>
              <a:rPr lang="es-CO" sz="2400" b="1" dirty="0">
                <a:solidFill>
                  <a:srgbClr val="0070C0"/>
                </a:solidFill>
                <a:latin typeface="Corbel"/>
                <a:ea typeface="Corbel"/>
                <a:sym typeface="Corbel"/>
              </a:rPr>
              <a:t>INSTITUCIONAL PARA FORMACIÓN DEL COMPROMISO CON LA SOSTENIBILIDAD AMBIENTAL EN PREGRADO</a:t>
            </a:r>
            <a:endParaRPr lang="en-US" dirty="0"/>
          </a:p>
        </p:txBody>
      </p:sp>
      <p:sp>
        <p:nvSpPr>
          <p:cNvPr id="495" name="Google Shape;495;p19"/>
          <p:cNvSpPr txBox="1"/>
          <p:nvPr/>
        </p:nvSpPr>
        <p:spPr>
          <a:xfrm>
            <a:off x="904961" y="1447460"/>
            <a:ext cx="7855335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300" b="1">
                <a:solidFill>
                  <a:srgbClr val="DA6774"/>
                </a:solidFill>
                <a:latin typeface="Corbel"/>
                <a:ea typeface="Corbel"/>
                <a:cs typeface="Corbel"/>
                <a:sym typeface="Corbel"/>
              </a:rPr>
              <a:t>Facultad de Ciencias Ambientales</a:t>
            </a:r>
            <a:endParaRPr sz="2300">
              <a:solidFill>
                <a:srgbClr val="DA67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19"/>
          <p:cNvSpPr/>
          <p:nvPr/>
        </p:nvSpPr>
        <p:spPr>
          <a:xfrm>
            <a:off x="648687" y="1248916"/>
            <a:ext cx="11205692" cy="4968551"/>
          </a:xfrm>
          <a:prstGeom prst="rect">
            <a:avLst/>
          </a:prstGeom>
          <a:noFill/>
          <a:ln w="952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19"/>
          <p:cNvSpPr txBox="1"/>
          <p:nvPr/>
        </p:nvSpPr>
        <p:spPr>
          <a:xfrm>
            <a:off x="892998" y="2678127"/>
            <a:ext cx="6295868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300" b="1" dirty="0">
                <a:solidFill>
                  <a:srgbClr val="DA6774"/>
                </a:solidFill>
                <a:latin typeface="Corbel"/>
                <a:ea typeface="Corbel"/>
                <a:cs typeface="Corbel"/>
                <a:sym typeface="Corbel"/>
              </a:rPr>
              <a:t>Facultad de Educación</a:t>
            </a:r>
            <a:endParaRPr sz="2300" dirty="0">
              <a:solidFill>
                <a:srgbClr val="DA67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19"/>
          <p:cNvSpPr txBox="1"/>
          <p:nvPr/>
        </p:nvSpPr>
        <p:spPr>
          <a:xfrm>
            <a:off x="915108" y="3198132"/>
            <a:ext cx="5048698" cy="701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lnSpc>
                <a:spcPct val="110000"/>
              </a:lnSpc>
              <a:buClr>
                <a:srgbClr val="3F3F3F"/>
              </a:buClr>
              <a:buSzPts val="1800"/>
              <a:buFont typeface="Arial"/>
              <a:buChar char="•"/>
            </a:pPr>
            <a:r>
              <a:rPr lang="es-MX" sz="1800" dirty="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Cátedra de drogas en sociedad: Un enfoque educativo, cultural y social – 3C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9" name="Google Shape;499;p19"/>
          <p:cNvGrpSpPr/>
          <p:nvPr/>
        </p:nvGrpSpPr>
        <p:grpSpPr>
          <a:xfrm>
            <a:off x="119336" y="215851"/>
            <a:ext cx="2695933" cy="720080"/>
            <a:chOff x="119336" y="215851"/>
            <a:chExt cx="2695933" cy="720080"/>
          </a:xfrm>
        </p:grpSpPr>
        <p:sp>
          <p:nvSpPr>
            <p:cNvPr id="500" name="Google Shape;500;p19"/>
            <p:cNvSpPr/>
            <p:nvPr/>
          </p:nvSpPr>
          <p:spPr>
            <a:xfrm>
              <a:off x="119336" y="215851"/>
              <a:ext cx="2695933" cy="7200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01" name="Google Shape;501;p19" descr="Un letrero de color negro&#10;&#10;Descripción generada automáticamente con confianza baja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06416" y="368476"/>
              <a:ext cx="2321771" cy="4391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02" name="Google Shape;502;p19" descr="Un grupo de personas caminando en un parque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 b="11092"/>
          <a:stretch/>
        </p:blipFill>
        <p:spPr>
          <a:xfrm>
            <a:off x="7104112" y="1311714"/>
            <a:ext cx="4077600" cy="483374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497;p19">
            <a:extLst>
              <a:ext uri="{FF2B5EF4-FFF2-40B4-BE49-F238E27FC236}">
                <a16:creationId xmlns:a16="http://schemas.microsoft.com/office/drawing/2014/main" id="{14737660-D3AC-4D70-A6F3-82FF337CC157}"/>
              </a:ext>
            </a:extLst>
          </p:cNvPr>
          <p:cNvSpPr txBox="1"/>
          <p:nvPr/>
        </p:nvSpPr>
        <p:spPr>
          <a:xfrm>
            <a:off x="905663" y="4033609"/>
            <a:ext cx="6295868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300" b="1" dirty="0">
                <a:solidFill>
                  <a:srgbClr val="DA6774"/>
                </a:solidFill>
                <a:latin typeface="Corbel"/>
                <a:sym typeface="Corbel"/>
              </a:rPr>
              <a:t>Departamento de Humanidades</a:t>
            </a:r>
            <a:endParaRPr sz="2300" dirty="0">
              <a:solidFill>
                <a:srgbClr val="DA67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498;p19">
            <a:extLst>
              <a:ext uri="{FF2B5EF4-FFF2-40B4-BE49-F238E27FC236}">
                <a16:creationId xmlns:a16="http://schemas.microsoft.com/office/drawing/2014/main" id="{79C4293A-1369-4A2F-81B6-8235D7FF7D86}"/>
              </a:ext>
            </a:extLst>
          </p:cNvPr>
          <p:cNvSpPr txBox="1"/>
          <p:nvPr/>
        </p:nvSpPr>
        <p:spPr>
          <a:xfrm>
            <a:off x="927773" y="4553614"/>
            <a:ext cx="5048698" cy="396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lnSpc>
                <a:spcPct val="110000"/>
              </a:lnSpc>
              <a:buClr>
                <a:srgbClr val="3F3F3F"/>
              </a:buClr>
              <a:buSzPts val="1800"/>
              <a:buFont typeface="Arial"/>
              <a:buChar char="•"/>
            </a:pPr>
            <a:r>
              <a:rPr lang="es-MX" sz="1800" dirty="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Estéticas Ambientales – 3C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339;p10">
            <a:extLst>
              <a:ext uri="{FF2B5EF4-FFF2-40B4-BE49-F238E27FC236}">
                <a16:creationId xmlns:a16="http://schemas.microsoft.com/office/drawing/2014/main" id="{4E60CF82-E7EE-4B07-8C63-C4B3F9552BA7}"/>
              </a:ext>
            </a:extLst>
          </p:cNvPr>
          <p:cNvSpPr txBox="1"/>
          <p:nvPr/>
        </p:nvSpPr>
        <p:spPr>
          <a:xfrm>
            <a:off x="648687" y="6227112"/>
            <a:ext cx="5048698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lang="es-C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* C: Créditos académicos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407987" y="863600"/>
            <a:ext cx="11376025" cy="3352800"/>
          </a:xfrm>
          <a:prstGeom prst="rect">
            <a:avLst/>
          </a:prstGeom>
          <a:noFill/>
          <a:ln w="952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4075" tIns="45700" rIns="9407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D2667"/>
              </a:buClr>
              <a:buSzPts val="2058"/>
              <a:buFont typeface="Arial"/>
              <a:buNone/>
            </a:pPr>
            <a:r>
              <a:rPr lang="es-CO" sz="2058" b="1" i="0" u="none" strike="noStrike" cap="none">
                <a:solidFill>
                  <a:srgbClr val="0D2667"/>
                </a:solidFill>
                <a:latin typeface="Corbel"/>
                <a:ea typeface="Corbel"/>
                <a:cs typeface="Corbel"/>
                <a:sym typeface="Corbel"/>
              </a:rPr>
              <a:t>Misión</a:t>
            </a:r>
            <a:endParaRPr/>
          </a:p>
          <a:p>
            <a:pPr marL="0" marR="0" lvl="0" indent="0" algn="just" rtl="0">
              <a:spcBef>
                <a:spcPts val="329"/>
              </a:spcBef>
              <a:spcAft>
                <a:spcPts val="0"/>
              </a:spcAft>
              <a:buClr>
                <a:srgbClr val="7F7F7F"/>
              </a:buClr>
              <a:buSzPts val="1645"/>
              <a:buFont typeface="Arial"/>
              <a:buNone/>
            </a:pPr>
            <a:r>
              <a:rPr lang="es-CO" sz="1645" b="0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rPr>
              <a:t>Misión Somos una universidad estatal de carácter público, vinculada a la sociedad, que conserva el legado material e inmaterial y </a:t>
            </a:r>
            <a:r>
              <a:rPr lang="es-CO" sz="1645" b="1" i="0" u="sng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rPr>
              <a:t>ejerce sus propósitos de formación integral</a:t>
            </a:r>
            <a:r>
              <a:rPr lang="es-CO" sz="1645" b="0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rPr>
              <a:t> en los distintos niveles de la educación superior, investigación, extensión, innovación y proyección social; </a:t>
            </a:r>
            <a:r>
              <a:rPr lang="es-CO" sz="1645" b="1" i="0" u="sng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rPr>
              <a:t>con principios y valores apropiados </a:t>
            </a:r>
            <a:r>
              <a:rPr lang="es-CO" sz="1645" b="0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rPr>
              <a:t>por la comunidad universitaria en el ejercicio de su autonomía.</a:t>
            </a:r>
            <a:endParaRPr/>
          </a:p>
          <a:p>
            <a:pPr marL="0" marR="0" lvl="0" indent="0" algn="just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7F7F7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just" rtl="0">
              <a:spcBef>
                <a:spcPts val="329"/>
              </a:spcBef>
              <a:spcAft>
                <a:spcPts val="0"/>
              </a:spcAft>
              <a:buClr>
                <a:srgbClr val="7F7F7F"/>
              </a:buClr>
              <a:buSzPts val="1645"/>
              <a:buFont typeface="Arial"/>
              <a:buNone/>
            </a:pPr>
            <a:r>
              <a:rPr lang="es-CO" sz="1645" b="0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rPr>
              <a:t>Una comunidad universitaria </a:t>
            </a:r>
            <a:r>
              <a:rPr lang="es-CO" sz="1645" b="1" i="0" u="sng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rPr>
              <a:t>comprometida con la formación humana </a:t>
            </a:r>
            <a:r>
              <a:rPr lang="es-CO" sz="1645" b="0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rPr>
              <a:t>y académica de ciudadanos </a:t>
            </a:r>
            <a:r>
              <a:rPr lang="es-CO" sz="1645" b="1" i="0" u="sng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rPr>
              <a:t>con pensamiento crítico y capacidad de participar en el fortalecimiento de la democracia</a:t>
            </a:r>
            <a:r>
              <a:rPr lang="es-CO" sz="1645" b="0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rPr>
              <a:t>; con una mirada interdisciplinar para la comprensión y búsqueda de soluciones a problemas de la sociedad; fundamentada en el conocimiento de las ciencias, las disciplinas, las artes y los saberes. </a:t>
            </a:r>
            <a:endParaRPr/>
          </a:p>
          <a:p>
            <a:pPr marL="0" marR="0" lvl="0" indent="0" algn="just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7F7F7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just" rtl="0">
              <a:spcBef>
                <a:spcPts val="329"/>
              </a:spcBef>
              <a:spcAft>
                <a:spcPts val="0"/>
              </a:spcAft>
              <a:buClr>
                <a:srgbClr val="7F7F7F"/>
              </a:buClr>
              <a:buSzPts val="1645"/>
              <a:buFont typeface="Arial"/>
              <a:buNone/>
            </a:pPr>
            <a:r>
              <a:rPr lang="es-CO" sz="1645" b="0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rPr>
              <a:t>Vinculada a redes y comunidades académicas locales y globales mediante procesos de investigación que crean, transforman, transfieren, contextualizan, aplican, gestionan, innovan e intercambian conocimiento, para contribuir al desarrollo económico y social </a:t>
            </a:r>
            <a:r>
              <a:rPr lang="es-CO" sz="1645" b="1" i="0" u="sng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rPr>
              <a:t>de manera sostenible.</a:t>
            </a:r>
            <a:endParaRPr sz="1645" b="1" i="0" u="sng" strike="noStrike" cap="none">
              <a:solidFill>
                <a:srgbClr val="7F7F7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407988" y="4433833"/>
            <a:ext cx="7948444" cy="204671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 i="0" u="none" strike="noStrike" cap="none">
                <a:solidFill>
                  <a:srgbClr val="0D2667"/>
                </a:solidFill>
                <a:latin typeface="Corbel"/>
                <a:ea typeface="Corbel"/>
                <a:cs typeface="Corbel"/>
                <a:sym typeface="Corbel"/>
              </a:rPr>
              <a:t>Visión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i="0" u="none" strike="noStrike" cap="none">
              <a:solidFill>
                <a:srgbClr val="0D2667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0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rPr>
              <a:t>Como universidad pública, al año 2028 mantendremos la condición de alta calidad en los procesos de </a:t>
            </a:r>
            <a:r>
              <a:rPr lang="es-CO" sz="1600" b="1" i="0" u="sng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rPr>
              <a:t>formación integral</a:t>
            </a:r>
            <a:r>
              <a:rPr lang="es-CO" sz="1600" b="0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rPr>
              <a:t>, investigación, innovación y transferencia de conocimiento; con reconocimiento internacional, vinculación de las tecnologías de la información y la comunicación e impacto en la academia y en los diferentes sectores sociales y económicos, a nivel local y global; destacada socialmente por conservar el legado material e inmaterial como uno de sus pilares para el desarrollo sostenible.  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8400257" y="4418444"/>
            <a:ext cx="3383756" cy="206210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 i="0" u="none" strike="noStrike" cap="none">
                <a:solidFill>
                  <a:srgbClr val="0D2667"/>
                </a:solidFill>
                <a:latin typeface="Corbel"/>
                <a:ea typeface="Corbel"/>
                <a:cs typeface="Corbel"/>
                <a:sym typeface="Corbel"/>
              </a:rPr>
              <a:t>Valores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7F7F7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rPr>
              <a:t>Responsabilidad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rPr>
              <a:t>Solidaridad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rPr>
              <a:t>Liderazgo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rPr>
              <a:t>Respeto y Cordialidad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334963" y="71438"/>
            <a:ext cx="2376487" cy="55562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 txBox="1">
            <a:spLocks noGrp="1"/>
          </p:cNvSpPr>
          <p:nvPr>
            <p:ph type="title"/>
          </p:nvPr>
        </p:nvSpPr>
        <p:spPr>
          <a:xfrm>
            <a:off x="367549" y="359867"/>
            <a:ext cx="11705115" cy="379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58"/>
              <a:buFont typeface="Corbel"/>
              <a:buNone/>
            </a:pPr>
            <a:r>
              <a:rPr lang="es-CO" sz="2058" b="1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UNIVERSIDAD TECNOLÓGICA DE PEREIRA - FORMACIÓN INTEGRAL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B83150B-F807-4DDB-B618-505B4DC5D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29"/>
            <a:ext cx="12192000" cy="703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27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title"/>
          </p:nvPr>
        </p:nvSpPr>
        <p:spPr>
          <a:xfrm>
            <a:off x="2574131" y="888491"/>
            <a:ext cx="7043738" cy="31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500"/>
              <a:buFont typeface="Corbel"/>
              <a:buNone/>
            </a:pPr>
            <a:r>
              <a:rPr lang="es-CO" sz="2500" b="1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ÁMBITO INSTITUCIONAL</a:t>
            </a:r>
            <a:endParaRPr/>
          </a:p>
        </p:txBody>
      </p:sp>
      <p:sp>
        <p:nvSpPr>
          <p:cNvPr id="108" name="Google Shape;108;p3"/>
          <p:cNvSpPr/>
          <p:nvPr/>
        </p:nvSpPr>
        <p:spPr>
          <a:xfrm>
            <a:off x="2927648" y="4414838"/>
            <a:ext cx="6912769" cy="10572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100" b="1" i="0" u="none" strike="noStrike" cap="none">
                <a:solidFill>
                  <a:srgbClr val="DA6774"/>
                </a:solidFill>
                <a:latin typeface="Corbel"/>
                <a:ea typeface="Corbel"/>
                <a:cs typeface="Corbel"/>
                <a:sym typeface="Corbel"/>
              </a:rPr>
              <a:t>Proyecto Educativo Institucional</a:t>
            </a:r>
            <a:endParaRPr sz="3100" b="0" i="0" u="none" strike="noStrike" cap="none">
              <a:solidFill>
                <a:srgbClr val="DA6774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3446463" y="5626100"/>
            <a:ext cx="5873750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100" b="1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Política Académica Curricular</a:t>
            </a:r>
            <a:endParaRPr/>
          </a:p>
        </p:txBody>
      </p:sp>
      <p:sp>
        <p:nvSpPr>
          <p:cNvPr id="110" name="Google Shape;110;p3"/>
          <p:cNvSpPr/>
          <p:nvPr/>
        </p:nvSpPr>
        <p:spPr>
          <a:xfrm>
            <a:off x="2578262" y="6119672"/>
            <a:ext cx="743870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1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Acuerdo No. 44 de 2020 Política académica curricular y criterios para la formación integral</a:t>
            </a:r>
            <a:endParaRPr/>
          </a:p>
        </p:txBody>
      </p:sp>
      <p:grpSp>
        <p:nvGrpSpPr>
          <p:cNvPr id="111" name="Google Shape;111;p3"/>
          <p:cNvGrpSpPr/>
          <p:nvPr/>
        </p:nvGrpSpPr>
        <p:grpSpPr>
          <a:xfrm>
            <a:off x="3231356" y="1366932"/>
            <a:ext cx="6303963" cy="4182175"/>
            <a:chOff x="1241446" y="-115494"/>
            <a:chExt cx="7278362" cy="4361382"/>
          </a:xfrm>
        </p:grpSpPr>
        <p:pic>
          <p:nvPicPr>
            <p:cNvPr id="112" name="Google Shape;112;p3" descr="Gráfico1.GIF"/>
            <p:cNvPicPr preferRelativeResize="0"/>
            <p:nvPr/>
          </p:nvPicPr>
          <p:blipFill rotWithShape="1">
            <a:blip r:embed="rId4">
              <a:alphaModFix/>
            </a:blip>
            <a:srcRect l="4941" t="39583" r="32243" b="30208"/>
            <a:stretch/>
          </p:blipFill>
          <p:spPr>
            <a:xfrm>
              <a:off x="1652216" y="1392633"/>
              <a:ext cx="6357982" cy="19159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3" name="Google Shape;113;p3"/>
            <p:cNvGrpSpPr/>
            <p:nvPr/>
          </p:nvGrpSpPr>
          <p:grpSpPr>
            <a:xfrm>
              <a:off x="1241446" y="-115494"/>
              <a:ext cx="7278362" cy="4361382"/>
              <a:chOff x="971600" y="-115494"/>
              <a:chExt cx="7278362" cy="4361382"/>
            </a:xfrm>
          </p:grpSpPr>
          <p:sp>
            <p:nvSpPr>
              <p:cNvPr id="114" name="Google Shape;114;p3"/>
              <p:cNvSpPr/>
              <p:nvPr/>
            </p:nvSpPr>
            <p:spPr>
              <a:xfrm>
                <a:off x="1356505" y="404792"/>
                <a:ext cx="6332597" cy="359584"/>
              </a:xfrm>
              <a:prstGeom prst="trapezoid">
                <a:avLst>
                  <a:gd name="adj" fmla="val 175685"/>
                </a:avLst>
              </a:prstGeom>
              <a:solidFill>
                <a:srgbClr val="DDE5D0">
                  <a:alpha val="89803"/>
                </a:srgbClr>
              </a:solidFill>
              <a:ln w="254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5" name="Google Shape;115;p3"/>
              <p:cNvGrpSpPr/>
              <p:nvPr/>
            </p:nvGrpSpPr>
            <p:grpSpPr>
              <a:xfrm>
                <a:off x="1424321" y="766219"/>
                <a:ext cx="1317838" cy="520014"/>
                <a:chOff x="1674729" y="979588"/>
                <a:chExt cx="1317838" cy="520014"/>
              </a:xfrm>
            </p:grpSpPr>
            <p:grpSp>
              <p:nvGrpSpPr>
                <p:cNvPr id="116" name="Google Shape;116;p3"/>
                <p:cNvGrpSpPr/>
                <p:nvPr/>
              </p:nvGrpSpPr>
              <p:grpSpPr>
                <a:xfrm>
                  <a:off x="1674729" y="979588"/>
                  <a:ext cx="1317838" cy="520014"/>
                  <a:chOff x="189473" y="1827932"/>
                  <a:chExt cx="1331710" cy="2192694"/>
                </a:xfrm>
              </p:grpSpPr>
              <p:sp>
                <p:nvSpPr>
                  <p:cNvPr id="117" name="Google Shape;117;p3"/>
                  <p:cNvSpPr/>
                  <p:nvPr/>
                </p:nvSpPr>
                <p:spPr>
                  <a:xfrm rot="10800000">
                    <a:off x="189473" y="1897909"/>
                    <a:ext cx="1331710" cy="1469574"/>
                  </a:xfrm>
                  <a:prstGeom prst="round2SameRect">
                    <a:avLst>
                      <a:gd name="adj1" fmla="val 10500"/>
                      <a:gd name="adj2" fmla="val 0"/>
                    </a:avLst>
                  </a:prstGeom>
                  <a:solidFill>
                    <a:srgbClr val="9BBB5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" name="Google Shape;118;p3"/>
                  <p:cNvSpPr/>
                  <p:nvPr/>
                </p:nvSpPr>
                <p:spPr>
                  <a:xfrm>
                    <a:off x="224664" y="1827932"/>
                    <a:ext cx="1250216" cy="219269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157700" tIns="157700" rIns="157700" bIns="157700" anchor="t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97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9" name="Google Shape;119;p3"/>
                <p:cNvSpPr txBox="1"/>
                <p:nvPr/>
              </p:nvSpPr>
              <p:spPr>
                <a:xfrm>
                  <a:off x="1848852" y="1018312"/>
                  <a:ext cx="989754" cy="3337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CO" sz="1242" b="1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Misión</a:t>
                  </a:r>
                  <a:endParaRPr/>
                </a:p>
              </p:txBody>
            </p:sp>
          </p:grpSp>
          <p:grpSp>
            <p:nvGrpSpPr>
              <p:cNvPr id="120" name="Google Shape;120;p3"/>
              <p:cNvGrpSpPr/>
              <p:nvPr/>
            </p:nvGrpSpPr>
            <p:grpSpPr>
              <a:xfrm>
                <a:off x="3037255" y="793880"/>
                <a:ext cx="1317838" cy="520014"/>
                <a:chOff x="3127330" y="979650"/>
                <a:chExt cx="1317838" cy="520014"/>
              </a:xfrm>
            </p:grpSpPr>
            <p:grpSp>
              <p:nvGrpSpPr>
                <p:cNvPr id="121" name="Google Shape;121;p3"/>
                <p:cNvGrpSpPr/>
                <p:nvPr/>
              </p:nvGrpSpPr>
              <p:grpSpPr>
                <a:xfrm>
                  <a:off x="3127330" y="979650"/>
                  <a:ext cx="1317838" cy="520014"/>
                  <a:chOff x="1648804" y="1828193"/>
                  <a:chExt cx="1331710" cy="2192693"/>
                </a:xfrm>
              </p:grpSpPr>
              <p:sp>
                <p:nvSpPr>
                  <p:cNvPr id="122" name="Google Shape;122;p3"/>
                  <p:cNvSpPr/>
                  <p:nvPr/>
                </p:nvSpPr>
                <p:spPr>
                  <a:xfrm rot="10800000">
                    <a:off x="1648804" y="1828193"/>
                    <a:ext cx="1331710" cy="1477347"/>
                  </a:xfrm>
                  <a:prstGeom prst="round2SameRect">
                    <a:avLst>
                      <a:gd name="adj1" fmla="val 10500"/>
                      <a:gd name="adj2" fmla="val 0"/>
                    </a:avLst>
                  </a:prstGeom>
                  <a:solidFill>
                    <a:srgbClr val="5BB27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" name="Google Shape;123;p3"/>
                  <p:cNvSpPr/>
                  <p:nvPr/>
                </p:nvSpPr>
                <p:spPr>
                  <a:xfrm>
                    <a:off x="1689552" y="1828193"/>
                    <a:ext cx="1250215" cy="219269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157700" tIns="157700" rIns="157700" bIns="157700" anchor="t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97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24" name="Google Shape;124;p3"/>
                <p:cNvSpPr txBox="1"/>
                <p:nvPr/>
              </p:nvSpPr>
              <p:spPr>
                <a:xfrm>
                  <a:off x="3292289" y="999935"/>
                  <a:ext cx="989754" cy="3337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CO" sz="1242" b="1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Visión</a:t>
                  </a:r>
                  <a:endParaRPr/>
                </a:p>
              </p:txBody>
            </p:sp>
          </p:grpSp>
          <p:grpSp>
            <p:nvGrpSpPr>
              <p:cNvPr id="125" name="Google Shape;125;p3"/>
              <p:cNvGrpSpPr/>
              <p:nvPr/>
            </p:nvGrpSpPr>
            <p:grpSpPr>
              <a:xfrm>
                <a:off x="4716172" y="731183"/>
                <a:ext cx="1317838" cy="520014"/>
                <a:chOff x="4578002" y="928609"/>
                <a:chExt cx="1317838" cy="520014"/>
              </a:xfrm>
            </p:grpSpPr>
            <p:grpSp>
              <p:nvGrpSpPr>
                <p:cNvPr id="126" name="Google Shape;126;p3"/>
                <p:cNvGrpSpPr/>
                <p:nvPr/>
              </p:nvGrpSpPr>
              <p:grpSpPr>
                <a:xfrm>
                  <a:off x="4578002" y="928609"/>
                  <a:ext cx="1317838" cy="520014"/>
                  <a:chOff x="3114747" y="1612978"/>
                  <a:chExt cx="1331710" cy="2192697"/>
                </a:xfrm>
              </p:grpSpPr>
              <p:sp>
                <p:nvSpPr>
                  <p:cNvPr id="127" name="Google Shape;127;p3"/>
                  <p:cNvSpPr/>
                  <p:nvPr/>
                </p:nvSpPr>
                <p:spPr>
                  <a:xfrm rot="10800000">
                    <a:off x="3114747" y="1830693"/>
                    <a:ext cx="1331710" cy="1477349"/>
                  </a:xfrm>
                  <a:prstGeom prst="round2SameRect">
                    <a:avLst>
                      <a:gd name="adj1" fmla="val 10500"/>
                      <a:gd name="adj2" fmla="val 0"/>
                    </a:avLst>
                  </a:prstGeom>
                  <a:solidFill>
                    <a:srgbClr val="5F8AA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8" name="Google Shape;128;p3"/>
                  <p:cNvSpPr/>
                  <p:nvPr/>
                </p:nvSpPr>
                <p:spPr>
                  <a:xfrm>
                    <a:off x="3155494" y="1612978"/>
                    <a:ext cx="1250215" cy="219269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157700" tIns="157700" rIns="157700" bIns="157700" anchor="t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97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29" name="Google Shape;129;p3"/>
                <p:cNvSpPr txBox="1"/>
                <p:nvPr/>
              </p:nvSpPr>
              <p:spPr>
                <a:xfrm>
                  <a:off x="4643985" y="1000527"/>
                  <a:ext cx="1130885" cy="3337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CO" sz="1242" b="1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Principios</a:t>
                  </a:r>
                  <a:endParaRPr/>
                </a:p>
              </p:txBody>
            </p:sp>
          </p:grpSp>
          <p:grpSp>
            <p:nvGrpSpPr>
              <p:cNvPr id="130" name="Google Shape;130;p3"/>
              <p:cNvGrpSpPr/>
              <p:nvPr/>
            </p:nvGrpSpPr>
            <p:grpSpPr>
              <a:xfrm>
                <a:off x="6299778" y="742247"/>
                <a:ext cx="1317838" cy="521858"/>
                <a:chOff x="6027189" y="928015"/>
                <a:chExt cx="1317838" cy="521858"/>
              </a:xfrm>
            </p:grpSpPr>
            <p:grpSp>
              <p:nvGrpSpPr>
                <p:cNvPr id="131" name="Google Shape;131;p3"/>
                <p:cNvGrpSpPr/>
                <p:nvPr/>
              </p:nvGrpSpPr>
              <p:grpSpPr>
                <a:xfrm>
                  <a:off x="6027189" y="928015"/>
                  <a:ext cx="1317838" cy="521858"/>
                  <a:chOff x="4579188" y="1610471"/>
                  <a:chExt cx="1331710" cy="2200475"/>
                </a:xfrm>
              </p:grpSpPr>
              <p:sp>
                <p:nvSpPr>
                  <p:cNvPr id="132" name="Google Shape;132;p3"/>
                  <p:cNvSpPr/>
                  <p:nvPr/>
                </p:nvSpPr>
                <p:spPr>
                  <a:xfrm rot="10800000">
                    <a:off x="4579188" y="1828185"/>
                    <a:ext cx="1331710" cy="1477349"/>
                  </a:xfrm>
                  <a:prstGeom prst="round2SameRect">
                    <a:avLst>
                      <a:gd name="adj1" fmla="val 10500"/>
                      <a:gd name="adj2" fmla="val 0"/>
                    </a:avLst>
                  </a:prstGeom>
                  <a:solidFill>
                    <a:srgbClr val="7F63A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3" name="Google Shape;133;p3"/>
                  <p:cNvSpPr/>
                  <p:nvPr/>
                </p:nvSpPr>
                <p:spPr>
                  <a:xfrm>
                    <a:off x="4619936" y="1610471"/>
                    <a:ext cx="1250215" cy="220047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410050" tIns="410050" rIns="410050" bIns="410050" anchor="t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258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4" name="Google Shape;134;p3"/>
                <p:cNvSpPr txBox="1"/>
                <p:nvPr/>
              </p:nvSpPr>
              <p:spPr>
                <a:xfrm>
                  <a:off x="6118834" y="999932"/>
                  <a:ext cx="1130885" cy="33561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CO" sz="1242" b="1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Valores</a:t>
                  </a:r>
                  <a:endParaRPr/>
                </a:p>
              </p:txBody>
            </p:sp>
          </p:grpSp>
          <p:sp>
            <p:nvSpPr>
              <p:cNvPr id="135" name="Google Shape;135;p3"/>
              <p:cNvSpPr txBox="1"/>
              <p:nvPr/>
            </p:nvSpPr>
            <p:spPr>
              <a:xfrm>
                <a:off x="2700005" y="476708"/>
                <a:ext cx="3605272" cy="2858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O" sz="976" b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1. Dimensión teleológica</a:t>
                </a:r>
                <a:endParaRPr/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4428409" y="1099987"/>
                <a:ext cx="214447" cy="285824"/>
              </a:xfrm>
              <a:prstGeom prst="roundRect">
                <a:avLst>
                  <a:gd name="adj" fmla="val 16667"/>
                </a:avLst>
              </a:prstGeom>
              <a:solidFill>
                <a:srgbClr val="4F81BD"/>
              </a:solidFill>
              <a:ln w="254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64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3286526" y="2350234"/>
                <a:ext cx="1213366" cy="5919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O" sz="887" b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Formación en Pensamiento crítico</a:t>
                </a:r>
                <a:endParaRPr/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1831221" y="2348390"/>
                <a:ext cx="1215198" cy="4315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O" sz="887" b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Formación Humana</a:t>
                </a: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4699675" y="2350234"/>
                <a:ext cx="1086898" cy="5919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O" sz="887" b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Formación Ciudadana y democrática</a:t>
                </a:r>
                <a:endParaRPr/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6043176" y="2204557"/>
                <a:ext cx="1244524" cy="754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O" sz="887" b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Compromiso con la sostenibilidad ambiental</a:t>
                </a:r>
                <a:endParaRPr/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2293757" y="-115494"/>
                <a:ext cx="4421241" cy="2087029"/>
              </a:xfrm>
              <a:prstGeom prst="rect">
                <a:avLst/>
              </a:prstGeom>
            </p:spPr>
            <p:txBody>
              <a:bodyPr>
                <a:prstTxWarp prst="textArchDown">
                  <a:avLst/>
                </a:prstTxWarp>
              </a:bodyPr>
              <a:lstStyle/>
              <a:p>
                <a:pPr lvl="0" algn="ctr"/>
                <a:r>
                  <a:rPr sz="1200" b="1" i="0" dirty="0">
                    <a:ln>
                      <a:noFill/>
                    </a:ln>
                    <a:solidFill>
                      <a:srgbClr val="000000"/>
                    </a:solidFill>
                    <a:latin typeface="Arial"/>
                  </a:rPr>
                  <a:t>2. </a:t>
                </a:r>
                <a:r>
                  <a:rPr sz="1200" b="1" i="0" dirty="0" err="1">
                    <a:ln>
                      <a:noFill/>
                    </a:ln>
                    <a:solidFill>
                      <a:srgbClr val="000000"/>
                    </a:solidFill>
                    <a:latin typeface="Arial"/>
                  </a:rPr>
                  <a:t>Compromiso</a:t>
                </a:r>
                <a:r>
                  <a:rPr sz="1200" b="1" i="0" dirty="0">
                    <a:ln>
                      <a:noFill/>
                    </a:ln>
                    <a:solidFill>
                      <a:srgbClr val="000000"/>
                    </a:solidFill>
                    <a:latin typeface="Arial"/>
                  </a:rPr>
                  <a:t> con </a:t>
                </a:r>
                <a:br>
                  <a:rPr sz="1200" b="1" i="0" dirty="0">
                    <a:ln>
                      <a:noFill/>
                    </a:ln>
                    <a:solidFill>
                      <a:srgbClr val="000000"/>
                    </a:solidFill>
                    <a:latin typeface="Arial"/>
                  </a:rPr>
                </a:br>
                <a:r>
                  <a:rPr sz="1200" b="1" i="0" dirty="0">
                    <a:ln>
                      <a:noFill/>
                    </a:ln>
                    <a:solidFill>
                      <a:srgbClr val="000000"/>
                    </a:solidFill>
                    <a:latin typeface="Arial"/>
                  </a:rPr>
                  <a:t>la </a:t>
                </a:r>
                <a:r>
                  <a:rPr sz="1200" b="1" i="0" dirty="0" err="1">
                    <a:ln>
                      <a:noFill/>
                    </a:ln>
                    <a:solidFill>
                      <a:srgbClr val="000000"/>
                    </a:solidFill>
                    <a:latin typeface="Arial"/>
                  </a:rPr>
                  <a:t>formación</a:t>
                </a:r>
                <a:r>
                  <a:rPr sz="1200" b="1" i="0" dirty="0">
                    <a:ln>
                      <a:noFill/>
                    </a:ln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sz="1200" b="1" i="0" dirty="0" err="1">
                    <a:ln>
                      <a:noFill/>
                    </a:ln>
                    <a:solidFill>
                      <a:srgbClr val="000000"/>
                    </a:solidFill>
                    <a:latin typeface="Arial"/>
                  </a:rPr>
                  <a:t>profesional</a:t>
                </a:r>
                <a:r>
                  <a:rPr sz="1200" b="1" i="0" dirty="0">
                    <a:ln>
                      <a:noFill/>
                    </a:ln>
                    <a:solidFill>
                      <a:srgbClr val="000000"/>
                    </a:solidFill>
                    <a:latin typeface="Arial"/>
                  </a:rPr>
                  <a:t> integral</a:t>
                </a:r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4976441" y="3934249"/>
                <a:ext cx="2291098" cy="311639"/>
              </a:xfrm>
              <a:prstGeom prst="trapezoid">
                <a:avLst>
                  <a:gd name="adj" fmla="val 37857"/>
                </a:avLst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O" sz="931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Currículos pertinentes</a:t>
                </a:r>
                <a:r>
                  <a:rPr lang="es-CO" sz="887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 rot="10800000" flipH="1">
                <a:off x="1340009" y="56271"/>
                <a:ext cx="6400413" cy="368804"/>
              </a:xfrm>
              <a:prstGeom prst="trapezoid">
                <a:avLst>
                  <a:gd name="adj" fmla="val 177228"/>
                </a:avLst>
              </a:prstGeom>
              <a:solidFill>
                <a:srgbClr val="8CB3E3">
                  <a:alpha val="89803"/>
                </a:srgbClr>
              </a:solidFill>
              <a:ln w="254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971600" y="65492"/>
                <a:ext cx="7278362" cy="2876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O" sz="976" b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La Universidad del siglo XXI. Reflexión y contextualización</a:t>
                </a:r>
                <a:endParaRPr/>
              </a:p>
            </p:txBody>
          </p:sp>
        </p:grpSp>
      </p:grpSp>
      <p:grpSp>
        <p:nvGrpSpPr>
          <p:cNvPr id="145" name="Google Shape;145;p3"/>
          <p:cNvGrpSpPr/>
          <p:nvPr/>
        </p:nvGrpSpPr>
        <p:grpSpPr>
          <a:xfrm>
            <a:off x="119336" y="215851"/>
            <a:ext cx="2695933" cy="720080"/>
            <a:chOff x="119336" y="215851"/>
            <a:chExt cx="2695933" cy="720080"/>
          </a:xfrm>
        </p:grpSpPr>
        <p:sp>
          <p:nvSpPr>
            <p:cNvPr id="146" name="Google Shape;146;p3"/>
            <p:cNvSpPr/>
            <p:nvPr/>
          </p:nvSpPr>
          <p:spPr>
            <a:xfrm>
              <a:off x="119336" y="215851"/>
              <a:ext cx="2695933" cy="7200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7" name="Google Shape;147;p3" descr="Un letrero de color negro&#10;&#10;Descripción generada automáticamente con confianza baja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06416" y="368476"/>
              <a:ext cx="2321771" cy="4391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4"/>
          <p:cNvGrpSpPr/>
          <p:nvPr/>
        </p:nvGrpSpPr>
        <p:grpSpPr>
          <a:xfrm>
            <a:off x="119336" y="20185"/>
            <a:ext cx="2695933" cy="720080"/>
            <a:chOff x="119336" y="215851"/>
            <a:chExt cx="2695933" cy="720080"/>
          </a:xfrm>
        </p:grpSpPr>
        <p:sp>
          <p:nvSpPr>
            <p:cNvPr id="153" name="Google Shape;153;p4"/>
            <p:cNvSpPr/>
            <p:nvPr/>
          </p:nvSpPr>
          <p:spPr>
            <a:xfrm>
              <a:off x="119336" y="215851"/>
              <a:ext cx="2695933" cy="7200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4" name="Google Shape;154;p4" descr="Un letrero de color negro&#10;&#10;Descripción generada automáticamente con confianza baja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06416" y="368476"/>
              <a:ext cx="2321771" cy="43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5" name="Google Shape;155;p4"/>
          <p:cNvSpPr txBox="1">
            <a:spLocks noGrp="1"/>
          </p:cNvSpPr>
          <p:nvPr>
            <p:ph type="title"/>
          </p:nvPr>
        </p:nvSpPr>
        <p:spPr>
          <a:xfrm>
            <a:off x="1738262" y="473276"/>
            <a:ext cx="9237963" cy="87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>
              <a:buClr>
                <a:srgbClr val="0070C0"/>
              </a:buClr>
              <a:buSzPts val="2400"/>
            </a:pPr>
            <a:r>
              <a:rPr lang="es-CO" sz="2400" b="1" dirty="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DIMENSIONES DE LA IDENTIDAD INSTITUCIONAL</a:t>
            </a:r>
            <a:br>
              <a:rPr lang="es-CO" sz="2400" b="1" dirty="0">
                <a:latin typeface="Corbel"/>
                <a:ea typeface="Corbel"/>
                <a:cs typeface="Corbel"/>
              </a:rPr>
            </a:br>
            <a:r>
              <a:rPr lang="es-CO" sz="2400" b="1" dirty="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PARA LA OFERTA INSTITUCIONAL DE PREGRADO</a:t>
            </a:r>
            <a:endParaRPr dirty="0"/>
          </a:p>
        </p:txBody>
      </p:sp>
      <p:grpSp>
        <p:nvGrpSpPr>
          <p:cNvPr id="156" name="Google Shape;156;p4"/>
          <p:cNvGrpSpPr/>
          <p:nvPr/>
        </p:nvGrpSpPr>
        <p:grpSpPr>
          <a:xfrm>
            <a:off x="9264351" y="1929542"/>
            <a:ext cx="1944217" cy="2472947"/>
            <a:chOff x="9264351" y="2043565"/>
            <a:chExt cx="1944217" cy="2472947"/>
          </a:xfrm>
        </p:grpSpPr>
        <p:sp>
          <p:nvSpPr>
            <p:cNvPr id="157" name="Google Shape;157;p4"/>
            <p:cNvSpPr/>
            <p:nvPr/>
          </p:nvSpPr>
          <p:spPr>
            <a:xfrm>
              <a:off x="9264351" y="2043565"/>
              <a:ext cx="1944217" cy="1944217"/>
            </a:xfrm>
            <a:prstGeom prst="ellipse">
              <a:avLst/>
            </a:prstGeom>
            <a:solidFill>
              <a:srgbClr val="43D65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4"/>
            <p:cNvSpPr txBox="1"/>
            <p:nvPr/>
          </p:nvSpPr>
          <p:spPr>
            <a:xfrm>
              <a:off x="9264353" y="2968071"/>
              <a:ext cx="1944215" cy="615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7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SOSTENIBILIDAD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7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AMBIENTAL</a:t>
              </a:r>
              <a:endParaRPr dirty="0"/>
            </a:p>
          </p:txBody>
        </p:sp>
        <p:pic>
          <p:nvPicPr>
            <p:cNvPr id="159" name="Google Shape;159;p4" descr="Forma&#10;&#10;Descripción generada automáticamente con confianza baja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819730" y="2175556"/>
              <a:ext cx="812800" cy="812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0" name="Google Shape;160;p4"/>
            <p:cNvSpPr/>
            <p:nvPr/>
          </p:nvSpPr>
          <p:spPr>
            <a:xfrm>
              <a:off x="9264351" y="4122158"/>
              <a:ext cx="1944217" cy="394354"/>
            </a:xfrm>
            <a:prstGeom prst="roundRect">
              <a:avLst>
                <a:gd name="adj" fmla="val 16667"/>
              </a:avLst>
            </a:prstGeom>
            <a:solidFill>
              <a:srgbClr val="3A7D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4"/>
            <p:cNvSpPr txBox="1"/>
            <p:nvPr/>
          </p:nvSpPr>
          <p:spPr>
            <a:xfrm>
              <a:off x="9538375" y="4123604"/>
              <a:ext cx="14215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800" b="1" dirty="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3 Créditos</a:t>
              </a:r>
              <a:endParaRPr dirty="0"/>
            </a:p>
          </p:txBody>
        </p:sp>
      </p:grpSp>
      <p:grpSp>
        <p:nvGrpSpPr>
          <p:cNvPr id="162" name="Google Shape;162;p4"/>
          <p:cNvGrpSpPr/>
          <p:nvPr/>
        </p:nvGrpSpPr>
        <p:grpSpPr>
          <a:xfrm>
            <a:off x="6474970" y="1900484"/>
            <a:ext cx="1997294" cy="2504681"/>
            <a:chOff x="6474970" y="2014507"/>
            <a:chExt cx="1997294" cy="2504681"/>
          </a:xfrm>
        </p:grpSpPr>
        <p:sp>
          <p:nvSpPr>
            <p:cNvPr id="163" name="Google Shape;163;p4"/>
            <p:cNvSpPr/>
            <p:nvPr/>
          </p:nvSpPr>
          <p:spPr>
            <a:xfrm>
              <a:off x="6528047" y="2014507"/>
              <a:ext cx="1944217" cy="1944217"/>
            </a:xfrm>
            <a:prstGeom prst="ellipse">
              <a:avLst/>
            </a:prstGeom>
            <a:solidFill>
              <a:srgbClr val="43AF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4"/>
            <p:cNvSpPr txBox="1"/>
            <p:nvPr/>
          </p:nvSpPr>
          <p:spPr>
            <a:xfrm>
              <a:off x="6528048" y="2961897"/>
              <a:ext cx="1944215" cy="728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7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CIUDADANÍA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7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7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DEMOCRACIA</a:t>
              </a:r>
              <a:endParaRPr dirty="0"/>
            </a:p>
          </p:txBody>
        </p:sp>
        <p:pic>
          <p:nvPicPr>
            <p:cNvPr id="165" name="Google Shape;165;p4" descr="Forma&#10;&#10;Descripción generada automáticamente con confianza baja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93755" y="2116455"/>
              <a:ext cx="812800" cy="812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6" name="Google Shape;166;p4"/>
            <p:cNvSpPr/>
            <p:nvPr/>
          </p:nvSpPr>
          <p:spPr>
            <a:xfrm>
              <a:off x="6474970" y="4124834"/>
              <a:ext cx="1944217" cy="394354"/>
            </a:xfrm>
            <a:prstGeom prst="roundRect">
              <a:avLst>
                <a:gd name="adj" fmla="val 16667"/>
              </a:avLst>
            </a:prstGeom>
            <a:solidFill>
              <a:srgbClr val="1F5C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4"/>
            <p:cNvSpPr txBox="1"/>
            <p:nvPr/>
          </p:nvSpPr>
          <p:spPr>
            <a:xfrm>
              <a:off x="6748994" y="4126280"/>
              <a:ext cx="14215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800" b="1" dirty="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3 Créditos</a:t>
              </a:r>
              <a:endParaRPr dirty="0"/>
            </a:p>
          </p:txBody>
        </p:sp>
      </p:grpSp>
      <p:grpSp>
        <p:nvGrpSpPr>
          <p:cNvPr id="168" name="Google Shape;168;p4"/>
          <p:cNvGrpSpPr/>
          <p:nvPr/>
        </p:nvGrpSpPr>
        <p:grpSpPr>
          <a:xfrm>
            <a:off x="3715709" y="1900484"/>
            <a:ext cx="1961885" cy="2495418"/>
            <a:chOff x="3715709" y="2014507"/>
            <a:chExt cx="1961885" cy="2495418"/>
          </a:xfrm>
        </p:grpSpPr>
        <p:sp>
          <p:nvSpPr>
            <p:cNvPr id="169" name="Google Shape;169;p4"/>
            <p:cNvSpPr/>
            <p:nvPr/>
          </p:nvSpPr>
          <p:spPr>
            <a:xfrm>
              <a:off x="3733377" y="2014507"/>
              <a:ext cx="1944217" cy="19442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4"/>
            <p:cNvSpPr txBox="1"/>
            <p:nvPr/>
          </p:nvSpPr>
          <p:spPr>
            <a:xfrm>
              <a:off x="3725264" y="3123616"/>
              <a:ext cx="1932481" cy="615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7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PENSAMIENTO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7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CRÍTICO</a:t>
              </a:r>
              <a:endParaRPr dirty="0"/>
            </a:p>
          </p:txBody>
        </p:sp>
        <p:pic>
          <p:nvPicPr>
            <p:cNvPr id="171" name="Google Shape;171;p4" descr="Forma&#10;&#10;Descripción generada automáticamente con confianza baja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198095" y="2105934"/>
              <a:ext cx="1016581" cy="10165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2" name="Google Shape;172;p4"/>
            <p:cNvSpPr/>
            <p:nvPr/>
          </p:nvSpPr>
          <p:spPr>
            <a:xfrm>
              <a:off x="3715709" y="4115571"/>
              <a:ext cx="1944217" cy="394354"/>
            </a:xfrm>
            <a:prstGeom prst="roundRect">
              <a:avLst>
                <a:gd name="adj" fmla="val 16667"/>
              </a:avLst>
            </a:prstGeom>
            <a:solidFill>
              <a:srgbClr val="C49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4"/>
            <p:cNvSpPr txBox="1"/>
            <p:nvPr/>
          </p:nvSpPr>
          <p:spPr>
            <a:xfrm>
              <a:off x="3989733" y="4117017"/>
              <a:ext cx="14215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800" b="1" dirty="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3 Créditos</a:t>
              </a:r>
              <a:endParaRPr dirty="0"/>
            </a:p>
          </p:txBody>
        </p:sp>
      </p:grpSp>
      <p:grpSp>
        <p:nvGrpSpPr>
          <p:cNvPr id="174" name="Google Shape;174;p4"/>
          <p:cNvGrpSpPr/>
          <p:nvPr/>
        </p:nvGrpSpPr>
        <p:grpSpPr>
          <a:xfrm>
            <a:off x="951283" y="1905194"/>
            <a:ext cx="1951335" cy="2492154"/>
            <a:chOff x="951283" y="2019217"/>
            <a:chExt cx="1951335" cy="2492154"/>
          </a:xfrm>
        </p:grpSpPr>
        <p:sp>
          <p:nvSpPr>
            <p:cNvPr id="175" name="Google Shape;175;p4"/>
            <p:cNvSpPr/>
            <p:nvPr/>
          </p:nvSpPr>
          <p:spPr>
            <a:xfrm>
              <a:off x="958401" y="2019217"/>
              <a:ext cx="1944217" cy="1944217"/>
            </a:xfrm>
            <a:prstGeom prst="ellipse">
              <a:avLst/>
            </a:prstGeom>
            <a:solidFill>
              <a:srgbClr val="DD0A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4"/>
            <p:cNvSpPr txBox="1"/>
            <p:nvPr/>
          </p:nvSpPr>
          <p:spPr>
            <a:xfrm>
              <a:off x="958402" y="3150367"/>
              <a:ext cx="1944215" cy="615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7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FORMACIÓN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7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HUMANA</a:t>
              </a:r>
              <a:endParaRPr dirty="0"/>
            </a:p>
          </p:txBody>
        </p:sp>
        <p:pic>
          <p:nvPicPr>
            <p:cNvPr id="177" name="Google Shape;177;p4" descr="Forma&#10;&#10;Descripción generada automáticamente con confianza baja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519609" y="2249950"/>
              <a:ext cx="831975" cy="831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Google Shape;178;p4"/>
            <p:cNvSpPr/>
            <p:nvPr/>
          </p:nvSpPr>
          <p:spPr>
            <a:xfrm>
              <a:off x="951283" y="4117017"/>
              <a:ext cx="1944217" cy="394354"/>
            </a:xfrm>
            <a:prstGeom prst="roundRect">
              <a:avLst>
                <a:gd name="adj" fmla="val 16667"/>
              </a:avLst>
            </a:prstGeom>
            <a:solidFill>
              <a:srgbClr val="DD0A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highlight>
                  <a:srgbClr val="FF7582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4"/>
            <p:cNvSpPr txBox="1"/>
            <p:nvPr/>
          </p:nvSpPr>
          <p:spPr>
            <a:xfrm>
              <a:off x="1225307" y="4118463"/>
              <a:ext cx="14215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800" b="1" dirty="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4 Créditos</a:t>
              </a:r>
              <a:endParaRPr dirty="0"/>
            </a:p>
          </p:txBody>
        </p:sp>
      </p:grpSp>
      <p:grpSp>
        <p:nvGrpSpPr>
          <p:cNvPr id="180" name="Google Shape;180;p4"/>
          <p:cNvGrpSpPr/>
          <p:nvPr/>
        </p:nvGrpSpPr>
        <p:grpSpPr>
          <a:xfrm>
            <a:off x="4429687" y="4634876"/>
            <a:ext cx="1440160" cy="1247210"/>
            <a:chOff x="3182578" y="5027889"/>
            <a:chExt cx="1440160" cy="1247210"/>
          </a:xfrm>
        </p:grpSpPr>
        <p:sp>
          <p:nvSpPr>
            <p:cNvPr id="181" name="Google Shape;181;p4"/>
            <p:cNvSpPr/>
            <p:nvPr/>
          </p:nvSpPr>
          <p:spPr>
            <a:xfrm>
              <a:off x="3182578" y="5027889"/>
              <a:ext cx="1440160" cy="1247210"/>
            </a:xfrm>
            <a:prstGeom prst="rect">
              <a:avLst/>
            </a:prstGeom>
            <a:solidFill>
              <a:srgbClr val="53769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4"/>
            <p:cNvSpPr txBox="1"/>
            <p:nvPr/>
          </p:nvSpPr>
          <p:spPr>
            <a:xfrm>
              <a:off x="3182578" y="5148397"/>
              <a:ext cx="1440160" cy="9448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3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13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800" b="1" dirty="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Créditos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800" b="1" dirty="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Académicos</a:t>
              </a:r>
              <a:endParaRPr sz="1800" b="1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183" name="Google Shape;183;p4"/>
          <p:cNvGrpSpPr/>
          <p:nvPr/>
        </p:nvGrpSpPr>
        <p:grpSpPr>
          <a:xfrm>
            <a:off x="5869846" y="4634876"/>
            <a:ext cx="1895387" cy="1247210"/>
            <a:chOff x="4622737" y="5027889"/>
            <a:chExt cx="1895387" cy="1247210"/>
          </a:xfrm>
        </p:grpSpPr>
        <p:sp>
          <p:nvSpPr>
            <p:cNvPr id="184" name="Google Shape;184;p4"/>
            <p:cNvSpPr/>
            <p:nvPr/>
          </p:nvSpPr>
          <p:spPr>
            <a:xfrm>
              <a:off x="4622737" y="5027889"/>
              <a:ext cx="1895387" cy="1247210"/>
            </a:xfrm>
            <a:prstGeom prst="rect">
              <a:avLst/>
            </a:prstGeom>
            <a:solidFill>
              <a:srgbClr val="0B769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4"/>
            <p:cNvSpPr txBox="1"/>
            <p:nvPr/>
          </p:nvSpPr>
          <p:spPr>
            <a:xfrm>
              <a:off x="4766752" y="5786119"/>
              <a:ext cx="161727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800" b="1" dirty="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(Flexibles)</a:t>
              </a:r>
              <a:endParaRPr dirty="0"/>
            </a:p>
          </p:txBody>
        </p:sp>
        <p:pic>
          <p:nvPicPr>
            <p:cNvPr id="186" name="Google Shape;186;p4" descr="Forma&#10;&#10;Descripción generada automáticamente con confianza baja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173152" y="5075796"/>
              <a:ext cx="812800" cy="812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7" name="Google Shape;187;p4"/>
          <p:cNvSpPr txBox="1"/>
          <p:nvPr/>
        </p:nvSpPr>
        <p:spPr>
          <a:xfrm>
            <a:off x="2922472" y="1225472"/>
            <a:ext cx="6097904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300" b="1">
                <a:solidFill>
                  <a:srgbClr val="0F4861"/>
                </a:solidFill>
                <a:latin typeface="Corbel"/>
                <a:ea typeface="Corbel"/>
                <a:cs typeface="Corbel"/>
                <a:sym typeface="Corbel"/>
              </a:rPr>
              <a:t>Para el ciclo profesional</a:t>
            </a:r>
            <a:endParaRPr sz="2300">
              <a:solidFill>
                <a:srgbClr val="0F48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87;p4">
            <a:extLst>
              <a:ext uri="{FF2B5EF4-FFF2-40B4-BE49-F238E27FC236}">
                <a16:creationId xmlns:a16="http://schemas.microsoft.com/office/drawing/2014/main" id="{FF5C813D-6DF3-2935-5B2F-1ECC41DBC61D}"/>
              </a:ext>
            </a:extLst>
          </p:cNvPr>
          <p:cNvSpPr txBox="1"/>
          <p:nvPr/>
        </p:nvSpPr>
        <p:spPr>
          <a:xfrm>
            <a:off x="2209774" y="5972034"/>
            <a:ext cx="751712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1800" dirty="0">
                <a:solidFill>
                  <a:srgbClr val="0F4861"/>
                </a:solidFill>
                <a:ea typeface="Corbel"/>
                <a:sym typeface="Corbel"/>
              </a:rPr>
              <a:t>Del total de créditos del programa, entre el 8 y el 15% corresponde a la formación integral, distribuidos en las 4 dimensiones.</a:t>
            </a:r>
            <a:endParaRPr lang="es-CO" sz="1800" dirty="0">
              <a:solidFill>
                <a:srgbClr val="0F486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5"/>
          <p:cNvGrpSpPr/>
          <p:nvPr/>
        </p:nvGrpSpPr>
        <p:grpSpPr>
          <a:xfrm>
            <a:off x="119336" y="215851"/>
            <a:ext cx="2695933" cy="720080"/>
            <a:chOff x="119336" y="215851"/>
            <a:chExt cx="2695933" cy="720080"/>
          </a:xfrm>
        </p:grpSpPr>
        <p:sp>
          <p:nvSpPr>
            <p:cNvPr id="193" name="Google Shape;193;p5"/>
            <p:cNvSpPr/>
            <p:nvPr/>
          </p:nvSpPr>
          <p:spPr>
            <a:xfrm>
              <a:off x="119336" y="215851"/>
              <a:ext cx="2695933" cy="7200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4" name="Google Shape;194;p5" descr="Un letrero de color negro&#10;&#10;Descripción generada automáticamente con confianza baja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06416" y="368476"/>
              <a:ext cx="2321771" cy="43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5" name="Google Shape;195;p5"/>
          <p:cNvSpPr txBox="1">
            <a:spLocks noGrp="1"/>
          </p:cNvSpPr>
          <p:nvPr>
            <p:ph type="title"/>
          </p:nvPr>
        </p:nvSpPr>
        <p:spPr>
          <a:xfrm>
            <a:off x="1610565" y="393556"/>
            <a:ext cx="9237963" cy="87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>
              <a:buClr>
                <a:srgbClr val="0070C0"/>
              </a:buClr>
              <a:buSzPts val="2400"/>
              <a:buFont typeface="Corbel"/>
            </a:pPr>
            <a:r>
              <a:rPr lang="es-CO" sz="2400" b="1" dirty="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DIMENSIONES DE LA IDENTIDAD INSTITUCIONAL</a:t>
            </a:r>
            <a:br>
              <a:rPr lang="es-CO" sz="2400" b="1" dirty="0">
                <a:latin typeface="Corbel"/>
                <a:ea typeface="Corbel"/>
                <a:cs typeface="Corbel"/>
              </a:rPr>
            </a:br>
            <a:r>
              <a:rPr lang="es-CO" sz="2400" b="1" dirty="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PARA LA OFERTA INSTITUCIONAL DE PREGRADO</a:t>
            </a:r>
            <a:endParaRPr lang="en-US" dirty="0"/>
          </a:p>
        </p:txBody>
      </p:sp>
      <p:grpSp>
        <p:nvGrpSpPr>
          <p:cNvPr id="196" name="Google Shape;196;p5"/>
          <p:cNvGrpSpPr/>
          <p:nvPr/>
        </p:nvGrpSpPr>
        <p:grpSpPr>
          <a:xfrm>
            <a:off x="9264351" y="1872469"/>
            <a:ext cx="1944217" cy="2472947"/>
            <a:chOff x="9264351" y="2043565"/>
            <a:chExt cx="1944217" cy="2472947"/>
          </a:xfrm>
        </p:grpSpPr>
        <p:sp>
          <p:nvSpPr>
            <p:cNvPr id="197" name="Google Shape;197;p5"/>
            <p:cNvSpPr/>
            <p:nvPr/>
          </p:nvSpPr>
          <p:spPr>
            <a:xfrm>
              <a:off x="9264351" y="2043565"/>
              <a:ext cx="1944217" cy="1944217"/>
            </a:xfrm>
            <a:prstGeom prst="ellipse">
              <a:avLst/>
            </a:prstGeom>
            <a:solidFill>
              <a:srgbClr val="43D65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5"/>
            <p:cNvSpPr txBox="1"/>
            <p:nvPr/>
          </p:nvSpPr>
          <p:spPr>
            <a:xfrm>
              <a:off x="9264353" y="2949046"/>
              <a:ext cx="1944215" cy="615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7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SOSTENIBILIDAD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7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AMBIENTAL</a:t>
              </a:r>
              <a:endParaRPr/>
            </a:p>
          </p:txBody>
        </p:sp>
        <p:pic>
          <p:nvPicPr>
            <p:cNvPr id="199" name="Google Shape;199;p5" descr="Forma&#10;&#10;Descripción generada automáticamente con confianza baja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819730" y="2166044"/>
              <a:ext cx="812800" cy="812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0" name="Google Shape;200;p5"/>
            <p:cNvSpPr/>
            <p:nvPr/>
          </p:nvSpPr>
          <p:spPr>
            <a:xfrm>
              <a:off x="9264351" y="4122158"/>
              <a:ext cx="1944217" cy="394354"/>
            </a:xfrm>
            <a:prstGeom prst="roundRect">
              <a:avLst>
                <a:gd name="adj" fmla="val 16667"/>
              </a:avLst>
            </a:prstGeom>
            <a:solidFill>
              <a:srgbClr val="3A7D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5"/>
            <p:cNvSpPr txBox="1"/>
            <p:nvPr/>
          </p:nvSpPr>
          <p:spPr>
            <a:xfrm>
              <a:off x="9538375" y="4123604"/>
              <a:ext cx="14215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800" b="1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2 Créditos</a:t>
              </a:r>
              <a:endParaRPr/>
            </a:p>
          </p:txBody>
        </p:sp>
      </p:grpSp>
      <p:grpSp>
        <p:nvGrpSpPr>
          <p:cNvPr id="202" name="Google Shape;202;p5"/>
          <p:cNvGrpSpPr/>
          <p:nvPr/>
        </p:nvGrpSpPr>
        <p:grpSpPr>
          <a:xfrm>
            <a:off x="6474970" y="1843411"/>
            <a:ext cx="1997294" cy="2504681"/>
            <a:chOff x="6474970" y="2014507"/>
            <a:chExt cx="1997294" cy="2504681"/>
          </a:xfrm>
        </p:grpSpPr>
        <p:sp>
          <p:nvSpPr>
            <p:cNvPr id="203" name="Google Shape;203;p5"/>
            <p:cNvSpPr/>
            <p:nvPr/>
          </p:nvSpPr>
          <p:spPr>
            <a:xfrm>
              <a:off x="6528047" y="2014507"/>
              <a:ext cx="1944217" cy="1944217"/>
            </a:xfrm>
            <a:prstGeom prst="ellipse">
              <a:avLst/>
            </a:prstGeom>
            <a:solidFill>
              <a:srgbClr val="43AF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5"/>
            <p:cNvSpPr txBox="1"/>
            <p:nvPr/>
          </p:nvSpPr>
          <p:spPr>
            <a:xfrm>
              <a:off x="6528048" y="2961897"/>
              <a:ext cx="1944215" cy="728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7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CIUDADANÍA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7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7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DEMOCRACIA</a:t>
              </a:r>
              <a:endParaRPr/>
            </a:p>
          </p:txBody>
        </p:sp>
        <p:pic>
          <p:nvPicPr>
            <p:cNvPr id="205" name="Google Shape;205;p5" descr="Forma&#10;&#10;Descripción generada automáticamente con confianza baja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93755" y="2116455"/>
              <a:ext cx="812800" cy="812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6" name="Google Shape;206;p5"/>
            <p:cNvSpPr/>
            <p:nvPr/>
          </p:nvSpPr>
          <p:spPr>
            <a:xfrm>
              <a:off x="6474970" y="4124834"/>
              <a:ext cx="1944217" cy="394354"/>
            </a:xfrm>
            <a:prstGeom prst="roundRect">
              <a:avLst>
                <a:gd name="adj" fmla="val 16667"/>
              </a:avLst>
            </a:prstGeom>
            <a:solidFill>
              <a:srgbClr val="1F5C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5"/>
            <p:cNvSpPr txBox="1"/>
            <p:nvPr/>
          </p:nvSpPr>
          <p:spPr>
            <a:xfrm>
              <a:off x="6748994" y="4126280"/>
              <a:ext cx="14215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800" b="1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2 Créditos</a:t>
              </a:r>
              <a:endParaRPr/>
            </a:p>
          </p:txBody>
        </p:sp>
      </p:grpSp>
      <p:grpSp>
        <p:nvGrpSpPr>
          <p:cNvPr id="208" name="Google Shape;208;p5"/>
          <p:cNvGrpSpPr/>
          <p:nvPr/>
        </p:nvGrpSpPr>
        <p:grpSpPr>
          <a:xfrm>
            <a:off x="3715709" y="1843411"/>
            <a:ext cx="1961885" cy="2495418"/>
            <a:chOff x="3715709" y="2014507"/>
            <a:chExt cx="1961885" cy="2495418"/>
          </a:xfrm>
        </p:grpSpPr>
        <p:sp>
          <p:nvSpPr>
            <p:cNvPr id="209" name="Google Shape;209;p5"/>
            <p:cNvSpPr/>
            <p:nvPr/>
          </p:nvSpPr>
          <p:spPr>
            <a:xfrm>
              <a:off x="3733377" y="2014507"/>
              <a:ext cx="1944217" cy="19442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5"/>
            <p:cNvSpPr txBox="1"/>
            <p:nvPr/>
          </p:nvSpPr>
          <p:spPr>
            <a:xfrm>
              <a:off x="3725264" y="3123616"/>
              <a:ext cx="1932481" cy="615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7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PENSAMIENTO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7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CRÍTICO</a:t>
              </a:r>
              <a:endParaRPr/>
            </a:p>
          </p:txBody>
        </p:sp>
        <p:pic>
          <p:nvPicPr>
            <p:cNvPr id="211" name="Google Shape;211;p5" descr="Forma&#10;&#10;Descripción generada automáticamente con confianza baja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198095" y="2105934"/>
              <a:ext cx="1016581" cy="10165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2" name="Google Shape;212;p5"/>
            <p:cNvSpPr/>
            <p:nvPr/>
          </p:nvSpPr>
          <p:spPr>
            <a:xfrm>
              <a:off x="3715709" y="4115571"/>
              <a:ext cx="1944217" cy="394354"/>
            </a:xfrm>
            <a:prstGeom prst="roundRect">
              <a:avLst>
                <a:gd name="adj" fmla="val 16667"/>
              </a:avLst>
            </a:prstGeom>
            <a:solidFill>
              <a:srgbClr val="C49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5"/>
            <p:cNvSpPr txBox="1"/>
            <p:nvPr/>
          </p:nvSpPr>
          <p:spPr>
            <a:xfrm>
              <a:off x="3989733" y="4117017"/>
              <a:ext cx="14215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800" b="1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2 Créditos</a:t>
              </a:r>
              <a:endParaRPr/>
            </a:p>
          </p:txBody>
        </p:sp>
      </p:grpSp>
      <p:grpSp>
        <p:nvGrpSpPr>
          <p:cNvPr id="214" name="Google Shape;214;p5"/>
          <p:cNvGrpSpPr/>
          <p:nvPr/>
        </p:nvGrpSpPr>
        <p:grpSpPr>
          <a:xfrm>
            <a:off x="951283" y="1848121"/>
            <a:ext cx="1951335" cy="2492154"/>
            <a:chOff x="951283" y="2019217"/>
            <a:chExt cx="1951335" cy="2492154"/>
          </a:xfrm>
        </p:grpSpPr>
        <p:sp>
          <p:nvSpPr>
            <p:cNvPr id="215" name="Google Shape;215;p5"/>
            <p:cNvSpPr/>
            <p:nvPr/>
          </p:nvSpPr>
          <p:spPr>
            <a:xfrm>
              <a:off x="958401" y="2019217"/>
              <a:ext cx="1944217" cy="1944217"/>
            </a:xfrm>
            <a:prstGeom prst="ellipse">
              <a:avLst/>
            </a:prstGeom>
            <a:solidFill>
              <a:srgbClr val="DD0A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5"/>
            <p:cNvSpPr txBox="1"/>
            <p:nvPr/>
          </p:nvSpPr>
          <p:spPr>
            <a:xfrm>
              <a:off x="958402" y="3150367"/>
              <a:ext cx="1944215" cy="615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7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FORMACIÓN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7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HUMANA</a:t>
              </a:r>
              <a:endParaRPr/>
            </a:p>
          </p:txBody>
        </p:sp>
        <p:pic>
          <p:nvPicPr>
            <p:cNvPr id="217" name="Google Shape;217;p5" descr="Forma&#10;&#10;Descripción generada automáticamente con confianza baja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519609" y="2249950"/>
              <a:ext cx="831975" cy="831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8" name="Google Shape;218;p5"/>
            <p:cNvSpPr/>
            <p:nvPr/>
          </p:nvSpPr>
          <p:spPr>
            <a:xfrm>
              <a:off x="951283" y="4117017"/>
              <a:ext cx="1944217" cy="394354"/>
            </a:xfrm>
            <a:prstGeom prst="roundRect">
              <a:avLst>
                <a:gd name="adj" fmla="val 16667"/>
              </a:avLst>
            </a:prstGeom>
            <a:solidFill>
              <a:srgbClr val="DD0A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highlight>
                  <a:srgbClr val="FF7582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5"/>
            <p:cNvSpPr txBox="1"/>
            <p:nvPr/>
          </p:nvSpPr>
          <p:spPr>
            <a:xfrm>
              <a:off x="1225307" y="4118463"/>
              <a:ext cx="14215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800" b="1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4 Créditos</a:t>
              </a:r>
              <a:endParaRPr/>
            </a:p>
          </p:txBody>
        </p:sp>
      </p:grpSp>
      <p:grpSp>
        <p:nvGrpSpPr>
          <p:cNvPr id="220" name="Google Shape;220;p5"/>
          <p:cNvGrpSpPr/>
          <p:nvPr/>
        </p:nvGrpSpPr>
        <p:grpSpPr>
          <a:xfrm>
            <a:off x="4429687" y="4615852"/>
            <a:ext cx="1440160" cy="1247210"/>
            <a:chOff x="3182578" y="5027889"/>
            <a:chExt cx="1440160" cy="1247210"/>
          </a:xfrm>
        </p:grpSpPr>
        <p:sp>
          <p:nvSpPr>
            <p:cNvPr id="221" name="Google Shape;221;p5"/>
            <p:cNvSpPr/>
            <p:nvPr/>
          </p:nvSpPr>
          <p:spPr>
            <a:xfrm>
              <a:off x="3182578" y="5027889"/>
              <a:ext cx="1440160" cy="1247210"/>
            </a:xfrm>
            <a:prstGeom prst="rect">
              <a:avLst/>
            </a:prstGeom>
            <a:solidFill>
              <a:srgbClr val="53769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5"/>
            <p:cNvSpPr txBox="1"/>
            <p:nvPr/>
          </p:nvSpPr>
          <p:spPr>
            <a:xfrm>
              <a:off x="3182578" y="5148397"/>
              <a:ext cx="1440160" cy="9448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3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800" b="1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Créditos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800" b="1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Académicos</a:t>
              </a:r>
              <a:endParaRPr sz="18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223" name="Google Shape;223;p5"/>
          <p:cNvGrpSpPr/>
          <p:nvPr/>
        </p:nvGrpSpPr>
        <p:grpSpPr>
          <a:xfrm>
            <a:off x="5869846" y="4615852"/>
            <a:ext cx="1895387" cy="1247210"/>
            <a:chOff x="4622737" y="5027889"/>
            <a:chExt cx="1895387" cy="1247210"/>
          </a:xfrm>
        </p:grpSpPr>
        <p:sp>
          <p:nvSpPr>
            <p:cNvPr id="224" name="Google Shape;224;p5"/>
            <p:cNvSpPr/>
            <p:nvPr/>
          </p:nvSpPr>
          <p:spPr>
            <a:xfrm>
              <a:off x="4622737" y="5027889"/>
              <a:ext cx="1895387" cy="1247210"/>
            </a:xfrm>
            <a:prstGeom prst="rect">
              <a:avLst/>
            </a:prstGeom>
            <a:solidFill>
              <a:srgbClr val="0B769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5"/>
            <p:cNvSpPr txBox="1"/>
            <p:nvPr/>
          </p:nvSpPr>
          <p:spPr>
            <a:xfrm>
              <a:off x="4766752" y="5786119"/>
              <a:ext cx="161727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800" b="1" dirty="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(Flexibles)</a:t>
              </a:r>
              <a:endParaRPr dirty="0"/>
            </a:p>
          </p:txBody>
        </p:sp>
        <p:pic>
          <p:nvPicPr>
            <p:cNvPr id="226" name="Google Shape;226;p5" descr="Forma&#10;&#10;Descripción generada automáticamente con confianza baja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173152" y="5075796"/>
              <a:ext cx="812800" cy="812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7" name="Google Shape;227;p5"/>
          <p:cNvSpPr txBox="1"/>
          <p:nvPr/>
        </p:nvSpPr>
        <p:spPr>
          <a:xfrm>
            <a:off x="2922472" y="1168399"/>
            <a:ext cx="6097904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300" b="1">
                <a:solidFill>
                  <a:srgbClr val="0F4861"/>
                </a:solidFill>
                <a:latin typeface="Corbel"/>
                <a:ea typeface="Corbel"/>
                <a:cs typeface="Corbel"/>
                <a:sym typeface="Corbel"/>
              </a:rPr>
              <a:t>Para el ciclo tecnológico</a:t>
            </a:r>
            <a:endParaRPr sz="2300">
              <a:solidFill>
                <a:srgbClr val="0F48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87;p4">
            <a:extLst>
              <a:ext uri="{FF2B5EF4-FFF2-40B4-BE49-F238E27FC236}">
                <a16:creationId xmlns:a16="http://schemas.microsoft.com/office/drawing/2014/main" id="{FDFB7AFE-95F7-A925-9DBB-6A682877B84B}"/>
              </a:ext>
            </a:extLst>
          </p:cNvPr>
          <p:cNvSpPr txBox="1"/>
          <p:nvPr/>
        </p:nvSpPr>
        <p:spPr>
          <a:xfrm>
            <a:off x="2209774" y="5953009"/>
            <a:ext cx="751712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1800" dirty="0">
                <a:solidFill>
                  <a:srgbClr val="0F4861"/>
                </a:solidFill>
                <a:ea typeface="Corbel"/>
                <a:sym typeface="Corbel"/>
              </a:rPr>
              <a:t>Del total de créditos del programa, entre el 8 y el 15% corresponde a la formación integral, distribuidos en las 4 dimensiones.</a:t>
            </a:r>
            <a:endParaRPr lang="es-CO" sz="1800" dirty="0">
              <a:solidFill>
                <a:srgbClr val="0F486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"/>
          <p:cNvSpPr/>
          <p:nvPr/>
        </p:nvSpPr>
        <p:spPr>
          <a:xfrm>
            <a:off x="10704513" y="5832475"/>
            <a:ext cx="215900" cy="14446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6"/>
          <p:cNvSpPr txBox="1"/>
          <p:nvPr/>
        </p:nvSpPr>
        <p:spPr>
          <a:xfrm>
            <a:off x="2521855" y="653680"/>
            <a:ext cx="7043738" cy="31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500"/>
              <a:buFont typeface="Corbel"/>
              <a:buNone/>
            </a:pPr>
            <a:r>
              <a:rPr lang="es-CO" sz="2500" b="1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OBJETIVOS INSTITUCIONALES</a:t>
            </a:r>
            <a:endParaRPr/>
          </a:p>
        </p:txBody>
      </p:sp>
      <p:sp>
        <p:nvSpPr>
          <p:cNvPr id="234" name="Google Shape;234;p6"/>
          <p:cNvSpPr txBox="1"/>
          <p:nvPr/>
        </p:nvSpPr>
        <p:spPr>
          <a:xfrm>
            <a:off x="236571" y="1993043"/>
            <a:ext cx="3594415" cy="161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CO" sz="165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Generar espacios de reflexión y acción que fortalezcan la educación para la libertad, la autonomía, el desarrollo y la vivencia de los valores institucionales como persona, profesional y miembro del colectivo social. </a:t>
            </a:r>
            <a:endParaRPr sz="16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6"/>
          <p:cNvSpPr txBox="1"/>
          <p:nvPr/>
        </p:nvSpPr>
        <p:spPr>
          <a:xfrm>
            <a:off x="8289900" y="1993043"/>
            <a:ext cx="3671562" cy="1661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CO" sz="17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Generar procesos educativos, tecnológicos y de cultura ambiental, que promuevan la sostenibilidad ambiental en la Universidad Tecnológica de Pereira y en los entornos, regional, nacional y global.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6"/>
          <p:cNvSpPr txBox="1"/>
          <p:nvPr/>
        </p:nvSpPr>
        <p:spPr>
          <a:xfrm>
            <a:off x="8386547" y="4774499"/>
            <a:ext cx="3326451" cy="1661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CO" sz="165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Promover procesos educativos que potencien la formación ciudadana, democrática, política y en derechos humanos, de todos los integrantes de la Universidad Tecnológica de Pereira. </a:t>
            </a:r>
            <a:endParaRPr sz="16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6"/>
          <p:cNvSpPr/>
          <p:nvPr/>
        </p:nvSpPr>
        <p:spPr>
          <a:xfrm>
            <a:off x="479376" y="1461836"/>
            <a:ext cx="3254829" cy="394354"/>
          </a:xfrm>
          <a:prstGeom prst="roundRect">
            <a:avLst>
              <a:gd name="adj" fmla="val 16667"/>
            </a:avLst>
          </a:prstGeom>
          <a:solidFill>
            <a:srgbClr val="DD0A5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6"/>
          <p:cNvSpPr txBox="1"/>
          <p:nvPr/>
        </p:nvSpPr>
        <p:spPr>
          <a:xfrm>
            <a:off x="905745" y="1428369"/>
            <a:ext cx="2690356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1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Formación humana</a:t>
            </a:r>
            <a:endParaRPr/>
          </a:p>
        </p:txBody>
      </p:sp>
      <p:grpSp>
        <p:nvGrpSpPr>
          <p:cNvPr id="239" name="Google Shape;239;p6"/>
          <p:cNvGrpSpPr/>
          <p:nvPr/>
        </p:nvGrpSpPr>
        <p:grpSpPr>
          <a:xfrm>
            <a:off x="4025632" y="1975838"/>
            <a:ext cx="4086592" cy="3817689"/>
            <a:chOff x="3708523" y="1295971"/>
            <a:chExt cx="4547717" cy="4248471"/>
          </a:xfrm>
        </p:grpSpPr>
        <p:sp>
          <p:nvSpPr>
            <p:cNvPr id="240" name="Google Shape;240;p6"/>
            <p:cNvSpPr/>
            <p:nvPr/>
          </p:nvSpPr>
          <p:spPr>
            <a:xfrm rot="5400000">
              <a:off x="5914327" y="3202529"/>
              <a:ext cx="2341913" cy="2341913"/>
            </a:xfrm>
            <a:custGeom>
              <a:avLst/>
              <a:gdLst/>
              <a:ahLst/>
              <a:cxnLst/>
              <a:rect l="l" t="t" r="r" b="b"/>
              <a:pathLst>
                <a:path w="3698575" h="3698575" extrusionOk="0">
                  <a:moveTo>
                    <a:pt x="0" y="0"/>
                  </a:moveTo>
                  <a:lnTo>
                    <a:pt x="3698575" y="0"/>
                  </a:lnTo>
                  <a:lnTo>
                    <a:pt x="3698575" y="3698575"/>
                  </a:lnTo>
                  <a:lnTo>
                    <a:pt x="0" y="36985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alpha val="6470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 rot="10800000">
              <a:off x="3708523" y="3202529"/>
              <a:ext cx="2341913" cy="2341913"/>
            </a:xfrm>
            <a:custGeom>
              <a:avLst/>
              <a:gdLst/>
              <a:ahLst/>
              <a:cxnLst/>
              <a:rect l="l" t="t" r="r" b="b"/>
              <a:pathLst>
                <a:path w="3698575" h="3698575" extrusionOk="0">
                  <a:moveTo>
                    <a:pt x="0" y="0"/>
                  </a:moveTo>
                  <a:lnTo>
                    <a:pt x="3698575" y="0"/>
                  </a:lnTo>
                  <a:lnTo>
                    <a:pt x="3698575" y="3698575"/>
                  </a:lnTo>
                  <a:lnTo>
                    <a:pt x="0" y="36985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5914327" y="1295971"/>
              <a:ext cx="2341913" cy="2341913"/>
            </a:xfrm>
            <a:custGeom>
              <a:avLst/>
              <a:gdLst/>
              <a:ahLst/>
              <a:cxnLst/>
              <a:rect l="l" t="t" r="r" b="b"/>
              <a:pathLst>
                <a:path w="3698575" h="3698575" extrusionOk="0">
                  <a:moveTo>
                    <a:pt x="0" y="0"/>
                  </a:moveTo>
                  <a:lnTo>
                    <a:pt x="3698575" y="0"/>
                  </a:lnTo>
                  <a:lnTo>
                    <a:pt x="3698575" y="3698575"/>
                  </a:lnTo>
                  <a:lnTo>
                    <a:pt x="0" y="36985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6784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 rot="-5400000">
              <a:off x="3709285" y="1295971"/>
              <a:ext cx="2341913" cy="2341913"/>
            </a:xfrm>
            <a:custGeom>
              <a:avLst/>
              <a:gdLst/>
              <a:ahLst/>
              <a:cxnLst/>
              <a:rect l="l" t="t" r="r" b="b"/>
              <a:pathLst>
                <a:path w="3698575" h="3698575" extrusionOk="0">
                  <a:moveTo>
                    <a:pt x="0" y="0"/>
                  </a:moveTo>
                  <a:lnTo>
                    <a:pt x="3698575" y="0"/>
                  </a:lnTo>
                  <a:lnTo>
                    <a:pt x="3698575" y="3698575"/>
                  </a:lnTo>
                  <a:lnTo>
                    <a:pt x="0" y="36985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582">
                <a:alpha val="6470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707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4" name="Google Shape;244;p6" descr="Personas sentadas en una mesa&#10;&#10;Descripción generada automáticamente con confianza media"/>
            <p:cNvPicPr preferRelativeResize="0"/>
            <p:nvPr/>
          </p:nvPicPr>
          <p:blipFill rotWithShape="1">
            <a:blip r:embed="rId4">
              <a:alphaModFix/>
            </a:blip>
            <a:srcRect l="7481" t="2954" r="2755" b="6517"/>
            <a:stretch/>
          </p:blipFill>
          <p:spPr>
            <a:xfrm>
              <a:off x="3935760" y="1296987"/>
              <a:ext cx="4195161" cy="423090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5" name="Google Shape;245;p6"/>
          <p:cNvSpPr/>
          <p:nvPr/>
        </p:nvSpPr>
        <p:spPr>
          <a:xfrm>
            <a:off x="8386547" y="4252857"/>
            <a:ext cx="3254829" cy="394354"/>
          </a:xfrm>
          <a:prstGeom prst="roundRect">
            <a:avLst>
              <a:gd name="adj" fmla="val 16667"/>
            </a:avLst>
          </a:prstGeom>
          <a:solidFill>
            <a:srgbClr val="43AF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6"/>
          <p:cNvSpPr txBox="1"/>
          <p:nvPr/>
        </p:nvSpPr>
        <p:spPr>
          <a:xfrm>
            <a:off x="8504024" y="4231713"/>
            <a:ext cx="3026523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1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Ciudadanía y democracia</a:t>
            </a:r>
            <a:endParaRPr/>
          </a:p>
        </p:txBody>
      </p:sp>
      <p:sp>
        <p:nvSpPr>
          <p:cNvPr id="247" name="Google Shape;247;p6"/>
          <p:cNvSpPr/>
          <p:nvPr/>
        </p:nvSpPr>
        <p:spPr>
          <a:xfrm>
            <a:off x="8328248" y="1459030"/>
            <a:ext cx="3254829" cy="39435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6"/>
          <p:cNvSpPr txBox="1"/>
          <p:nvPr/>
        </p:nvSpPr>
        <p:spPr>
          <a:xfrm>
            <a:off x="8445725" y="1437886"/>
            <a:ext cx="3137351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1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Sostenibilidad ambiental</a:t>
            </a:r>
            <a:endParaRPr/>
          </a:p>
        </p:txBody>
      </p:sp>
      <p:sp>
        <p:nvSpPr>
          <p:cNvPr id="249" name="Google Shape;249;p6"/>
          <p:cNvSpPr txBox="1"/>
          <p:nvPr/>
        </p:nvSpPr>
        <p:spPr>
          <a:xfrm>
            <a:off x="191344" y="4312834"/>
            <a:ext cx="3649149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CO" sz="165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rPr>
              <a:t>Aportar elementos de orden teórico y práctico para que los estudiantes y los miembros de la comunidad educativa aprendan a identificar, analizar, procesar e interpretar la información, de manera que puedan asumir posturas razonadas y conscientes en la toma de decisiones.</a:t>
            </a:r>
            <a:endParaRPr sz="16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6"/>
          <p:cNvSpPr/>
          <p:nvPr/>
        </p:nvSpPr>
        <p:spPr>
          <a:xfrm>
            <a:off x="464907" y="3765387"/>
            <a:ext cx="3254829" cy="394354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6"/>
          <p:cNvSpPr txBox="1"/>
          <p:nvPr/>
        </p:nvSpPr>
        <p:spPr>
          <a:xfrm>
            <a:off x="582384" y="3744243"/>
            <a:ext cx="2986907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1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Pensamiento crítico</a:t>
            </a:r>
            <a:endParaRPr/>
          </a:p>
        </p:txBody>
      </p:sp>
      <p:grpSp>
        <p:nvGrpSpPr>
          <p:cNvPr id="252" name="Google Shape;252;p6"/>
          <p:cNvGrpSpPr/>
          <p:nvPr/>
        </p:nvGrpSpPr>
        <p:grpSpPr>
          <a:xfrm>
            <a:off x="119336" y="215851"/>
            <a:ext cx="2695933" cy="720080"/>
            <a:chOff x="119336" y="215851"/>
            <a:chExt cx="2695933" cy="720080"/>
          </a:xfrm>
        </p:grpSpPr>
        <p:sp>
          <p:nvSpPr>
            <p:cNvPr id="253" name="Google Shape;253;p6"/>
            <p:cNvSpPr/>
            <p:nvPr/>
          </p:nvSpPr>
          <p:spPr>
            <a:xfrm>
              <a:off x="119336" y="215851"/>
              <a:ext cx="2695933" cy="7200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4" name="Google Shape;254;p6" descr="Un letrero de color negro&#10;&#10;Descripción generada automáticamente con confianza baja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06416" y="368476"/>
              <a:ext cx="2321771" cy="4391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7"/>
          <p:cNvSpPr/>
          <p:nvPr/>
        </p:nvSpPr>
        <p:spPr>
          <a:xfrm>
            <a:off x="10704513" y="5832475"/>
            <a:ext cx="215900" cy="14446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7"/>
          <p:cNvSpPr txBox="1"/>
          <p:nvPr/>
        </p:nvSpPr>
        <p:spPr>
          <a:xfrm>
            <a:off x="2521855" y="595787"/>
            <a:ext cx="7043738" cy="784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500"/>
              <a:buFont typeface="Corbel"/>
              <a:buNone/>
            </a:pPr>
            <a:r>
              <a:rPr lang="es-CO" sz="2500" b="1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RESULTADOS DE APRENDIZAJE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500"/>
              <a:buFont typeface="Corbel"/>
              <a:buNone/>
            </a:pPr>
            <a:r>
              <a:rPr lang="es-CO" sz="2500" b="1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esperados a nivel institucional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lay"/>
              <a:buNone/>
            </a:pPr>
            <a:endParaRPr sz="2500" b="1">
              <a:solidFill>
                <a:srgbClr val="0070C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lay"/>
              <a:buNone/>
            </a:pPr>
            <a:endParaRPr sz="2500" b="1">
              <a:solidFill>
                <a:srgbClr val="0070C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1" name="Google Shape;261;p7"/>
          <p:cNvSpPr txBox="1"/>
          <p:nvPr/>
        </p:nvSpPr>
        <p:spPr>
          <a:xfrm>
            <a:off x="236571" y="1993043"/>
            <a:ext cx="3594415" cy="1361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CO" sz="165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El estudiante y el profesional de la Universidad Tecnológica de Pereira identifica, contextualiza y resuelve situaciones concretas desde una perspectiva de responsabilidad social. </a:t>
            </a:r>
            <a:endParaRPr/>
          </a:p>
        </p:txBody>
      </p:sp>
      <p:sp>
        <p:nvSpPr>
          <p:cNvPr id="262" name="Google Shape;262;p7"/>
          <p:cNvSpPr txBox="1"/>
          <p:nvPr/>
        </p:nvSpPr>
        <p:spPr>
          <a:xfrm>
            <a:off x="8289900" y="1993043"/>
            <a:ext cx="3671562" cy="1661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CO" sz="17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El estudiante y el profesional egresado de la Universidad identifica las problemáticas ambientales del contexto e implementa criterios de sostenibilidad ambiental en la vida profesional y cotidiana.</a:t>
            </a:r>
            <a:endParaRPr/>
          </a:p>
        </p:txBody>
      </p:sp>
      <p:sp>
        <p:nvSpPr>
          <p:cNvPr id="263" name="Google Shape;263;p7"/>
          <p:cNvSpPr txBox="1"/>
          <p:nvPr/>
        </p:nvSpPr>
        <p:spPr>
          <a:xfrm>
            <a:off x="8386547" y="4774499"/>
            <a:ext cx="3326451" cy="1361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CO" sz="165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El estudiante y el profesional de la Universidad participa en los espacios institucionales, apropia y vivencia el ethos democrático, político y en derechos humanos.</a:t>
            </a:r>
            <a:endParaRPr/>
          </a:p>
        </p:txBody>
      </p:sp>
      <p:sp>
        <p:nvSpPr>
          <p:cNvPr id="264" name="Google Shape;264;p7"/>
          <p:cNvSpPr/>
          <p:nvPr/>
        </p:nvSpPr>
        <p:spPr>
          <a:xfrm>
            <a:off x="479376" y="1461836"/>
            <a:ext cx="3254829" cy="394354"/>
          </a:xfrm>
          <a:prstGeom prst="roundRect">
            <a:avLst>
              <a:gd name="adj" fmla="val 16667"/>
            </a:avLst>
          </a:prstGeom>
          <a:solidFill>
            <a:srgbClr val="DD0A5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7"/>
          <p:cNvSpPr txBox="1"/>
          <p:nvPr/>
        </p:nvSpPr>
        <p:spPr>
          <a:xfrm>
            <a:off x="905745" y="1428369"/>
            <a:ext cx="2690356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1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Formación humana</a:t>
            </a:r>
            <a:endParaRPr/>
          </a:p>
        </p:txBody>
      </p:sp>
      <p:sp>
        <p:nvSpPr>
          <p:cNvPr id="266" name="Google Shape;266;p7"/>
          <p:cNvSpPr/>
          <p:nvPr/>
        </p:nvSpPr>
        <p:spPr>
          <a:xfrm rot="5400000">
            <a:off x="6007774" y="3689077"/>
            <a:ext cx="2104450" cy="2104450"/>
          </a:xfrm>
          <a:custGeom>
            <a:avLst/>
            <a:gdLst/>
            <a:ahLst/>
            <a:cxnLst/>
            <a:rect l="l" t="t" r="r" b="b"/>
            <a:pathLst>
              <a:path w="3698575" h="3698575" extrusionOk="0">
                <a:moveTo>
                  <a:pt x="0" y="0"/>
                </a:moveTo>
                <a:lnTo>
                  <a:pt x="3698575" y="0"/>
                </a:lnTo>
                <a:lnTo>
                  <a:pt x="3698575" y="3698575"/>
                </a:lnTo>
                <a:lnTo>
                  <a:pt x="0" y="3698575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6470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7"/>
          <p:cNvSpPr/>
          <p:nvPr/>
        </p:nvSpPr>
        <p:spPr>
          <a:xfrm rot="10800000">
            <a:off x="4025632" y="3689077"/>
            <a:ext cx="2104450" cy="2104450"/>
          </a:xfrm>
          <a:custGeom>
            <a:avLst/>
            <a:gdLst/>
            <a:ahLst/>
            <a:cxnLst/>
            <a:rect l="l" t="t" r="r" b="b"/>
            <a:pathLst>
              <a:path w="3698575" h="3698575" extrusionOk="0">
                <a:moveTo>
                  <a:pt x="0" y="0"/>
                </a:moveTo>
                <a:lnTo>
                  <a:pt x="3698575" y="0"/>
                </a:lnTo>
                <a:lnTo>
                  <a:pt x="3698575" y="3698575"/>
                </a:lnTo>
                <a:lnTo>
                  <a:pt x="0" y="3698575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60784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7"/>
          <p:cNvSpPr/>
          <p:nvPr/>
        </p:nvSpPr>
        <p:spPr>
          <a:xfrm>
            <a:off x="6007774" y="1975838"/>
            <a:ext cx="2104450" cy="2104450"/>
          </a:xfrm>
          <a:custGeom>
            <a:avLst/>
            <a:gdLst/>
            <a:ahLst/>
            <a:cxnLst/>
            <a:rect l="l" t="t" r="r" b="b"/>
            <a:pathLst>
              <a:path w="3698575" h="3698575" extrusionOk="0">
                <a:moveTo>
                  <a:pt x="0" y="0"/>
                </a:moveTo>
                <a:lnTo>
                  <a:pt x="3698575" y="0"/>
                </a:lnTo>
                <a:lnTo>
                  <a:pt x="3698575" y="3698575"/>
                </a:lnTo>
                <a:lnTo>
                  <a:pt x="0" y="3698575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7"/>
          <p:cNvSpPr/>
          <p:nvPr/>
        </p:nvSpPr>
        <p:spPr>
          <a:xfrm rot="-5400000">
            <a:off x="4026317" y="1975838"/>
            <a:ext cx="2104450" cy="2104450"/>
          </a:xfrm>
          <a:custGeom>
            <a:avLst/>
            <a:gdLst/>
            <a:ahLst/>
            <a:cxnLst/>
            <a:rect l="l" t="t" r="r" b="b"/>
            <a:pathLst>
              <a:path w="3698575" h="3698575" extrusionOk="0">
                <a:moveTo>
                  <a:pt x="0" y="0"/>
                </a:moveTo>
                <a:lnTo>
                  <a:pt x="3698575" y="0"/>
                </a:lnTo>
                <a:lnTo>
                  <a:pt x="3698575" y="3698575"/>
                </a:lnTo>
                <a:lnTo>
                  <a:pt x="0" y="3698575"/>
                </a:lnTo>
                <a:lnTo>
                  <a:pt x="0" y="0"/>
                </a:lnTo>
                <a:close/>
              </a:path>
            </a:pathLst>
          </a:custGeom>
          <a:solidFill>
            <a:srgbClr val="FF7075">
              <a:alpha val="6470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7"/>
          <p:cNvSpPr/>
          <p:nvPr/>
        </p:nvSpPr>
        <p:spPr>
          <a:xfrm>
            <a:off x="8386547" y="4252857"/>
            <a:ext cx="3254829" cy="394354"/>
          </a:xfrm>
          <a:prstGeom prst="roundRect">
            <a:avLst>
              <a:gd name="adj" fmla="val 16667"/>
            </a:avLst>
          </a:prstGeom>
          <a:solidFill>
            <a:srgbClr val="43AF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7"/>
          <p:cNvSpPr txBox="1"/>
          <p:nvPr/>
        </p:nvSpPr>
        <p:spPr>
          <a:xfrm>
            <a:off x="8504024" y="4231713"/>
            <a:ext cx="3026523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1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Ciudadanía y democracia</a:t>
            </a:r>
            <a:endParaRPr/>
          </a:p>
        </p:txBody>
      </p:sp>
      <p:sp>
        <p:nvSpPr>
          <p:cNvPr id="272" name="Google Shape;272;p7"/>
          <p:cNvSpPr/>
          <p:nvPr/>
        </p:nvSpPr>
        <p:spPr>
          <a:xfrm>
            <a:off x="8328248" y="1459030"/>
            <a:ext cx="3254829" cy="39435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7"/>
          <p:cNvSpPr txBox="1"/>
          <p:nvPr/>
        </p:nvSpPr>
        <p:spPr>
          <a:xfrm>
            <a:off x="8445725" y="1437886"/>
            <a:ext cx="3137351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1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Sostenibilidad ambiental</a:t>
            </a:r>
            <a:endParaRPr/>
          </a:p>
        </p:txBody>
      </p:sp>
      <p:sp>
        <p:nvSpPr>
          <p:cNvPr id="274" name="Google Shape;274;p7"/>
          <p:cNvSpPr txBox="1"/>
          <p:nvPr/>
        </p:nvSpPr>
        <p:spPr>
          <a:xfrm>
            <a:off x="191344" y="4312834"/>
            <a:ext cx="3649149" cy="2377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CO" sz="1650" b="0" i="0" u="none" strike="noStrike" cap="non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rPr>
              <a:t>El estudiante y el egresado de la Universidad analiza con profundidad la información procedente de diferentes fuentes, toma una posición fundamentada, sustentada en argumentos y puede usarla de manera pertinente, flexible y creativa en contextos concretos. 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650" b="0" i="0" u="none" strike="noStrike" cap="none">
              <a:solidFill>
                <a:srgbClr val="595959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75" name="Google Shape;275;p7"/>
          <p:cNvSpPr/>
          <p:nvPr/>
        </p:nvSpPr>
        <p:spPr>
          <a:xfrm>
            <a:off x="464907" y="3765387"/>
            <a:ext cx="3254829" cy="394354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7"/>
          <p:cNvSpPr txBox="1"/>
          <p:nvPr/>
        </p:nvSpPr>
        <p:spPr>
          <a:xfrm>
            <a:off x="582384" y="3744243"/>
            <a:ext cx="2986907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1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Pensamiento crítico</a:t>
            </a:r>
            <a:endParaRPr/>
          </a:p>
        </p:txBody>
      </p:sp>
      <p:pic>
        <p:nvPicPr>
          <p:cNvPr id="277" name="Google Shape;27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35760" y="1892296"/>
            <a:ext cx="4283047" cy="39794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8" name="Google Shape;278;p7"/>
          <p:cNvGrpSpPr/>
          <p:nvPr/>
        </p:nvGrpSpPr>
        <p:grpSpPr>
          <a:xfrm>
            <a:off x="119336" y="215851"/>
            <a:ext cx="2695933" cy="720080"/>
            <a:chOff x="119336" y="215851"/>
            <a:chExt cx="2695933" cy="720080"/>
          </a:xfrm>
        </p:grpSpPr>
        <p:sp>
          <p:nvSpPr>
            <p:cNvPr id="279" name="Google Shape;279;p7"/>
            <p:cNvSpPr/>
            <p:nvPr/>
          </p:nvSpPr>
          <p:spPr>
            <a:xfrm>
              <a:off x="119336" y="215851"/>
              <a:ext cx="2695933" cy="7200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0" name="Google Shape;280;p7" descr="Un letrero de color negro&#10;&#10;Descripción generada automáticamente con confianza baja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06416" y="368476"/>
              <a:ext cx="2321771" cy="4391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8"/>
          <p:cNvSpPr/>
          <p:nvPr/>
        </p:nvSpPr>
        <p:spPr>
          <a:xfrm>
            <a:off x="411472" y="215851"/>
            <a:ext cx="4820280" cy="11521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8"/>
          <p:cNvSpPr/>
          <p:nvPr/>
        </p:nvSpPr>
        <p:spPr>
          <a:xfrm>
            <a:off x="4655840" y="-1"/>
            <a:ext cx="7536160" cy="7081415"/>
          </a:xfrm>
          <a:prstGeom prst="rect">
            <a:avLst/>
          </a:prstGeom>
          <a:solidFill>
            <a:srgbClr val="5ECBF4">
              <a:alpha val="5960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8"/>
          <p:cNvSpPr/>
          <p:nvPr/>
        </p:nvSpPr>
        <p:spPr>
          <a:xfrm>
            <a:off x="5611382" y="0"/>
            <a:ext cx="2849532" cy="7056437"/>
          </a:xfrm>
          <a:prstGeom prst="rect">
            <a:avLst/>
          </a:prstGeom>
          <a:solidFill>
            <a:srgbClr val="FFDF2B">
              <a:alpha val="8431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8"/>
          <p:cNvSpPr/>
          <p:nvPr/>
        </p:nvSpPr>
        <p:spPr>
          <a:xfrm>
            <a:off x="7267566" y="-24977"/>
            <a:ext cx="3991372" cy="7056437"/>
          </a:xfrm>
          <a:prstGeom prst="rect">
            <a:avLst/>
          </a:prstGeom>
          <a:solidFill>
            <a:srgbClr val="FF8599">
              <a:alpha val="4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8"/>
          <p:cNvSpPr/>
          <p:nvPr/>
        </p:nvSpPr>
        <p:spPr>
          <a:xfrm>
            <a:off x="3503712" y="-5286"/>
            <a:ext cx="2849533" cy="7061724"/>
          </a:xfrm>
          <a:prstGeom prst="rect">
            <a:avLst/>
          </a:prstGeom>
          <a:solidFill>
            <a:srgbClr val="23D1D8">
              <a:alpha val="3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" name="Google Shape;291;p8" descr="Un letrero de color negr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4964" y="463240"/>
            <a:ext cx="3475182" cy="657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8" descr="Un grupo de personas con paraguas de colores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 t="4712"/>
          <a:stretch/>
        </p:blipFill>
        <p:spPr>
          <a:xfrm>
            <a:off x="5611382" y="647898"/>
            <a:ext cx="5641827" cy="6458491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8"/>
          <p:cNvSpPr txBox="1">
            <a:spLocks noGrp="1"/>
          </p:cNvSpPr>
          <p:nvPr>
            <p:ph type="subTitle" idx="1"/>
          </p:nvPr>
        </p:nvSpPr>
        <p:spPr>
          <a:xfrm>
            <a:off x="2005657" y="1768486"/>
            <a:ext cx="8554839" cy="230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DD0A52"/>
              </a:buClr>
              <a:buSzPts val="5500"/>
              <a:buNone/>
            </a:pPr>
            <a:r>
              <a:rPr lang="es-CO" sz="5500" b="1">
                <a:solidFill>
                  <a:srgbClr val="DD0A52"/>
                </a:solidFill>
                <a:latin typeface="Arial"/>
                <a:ea typeface="Arial"/>
                <a:cs typeface="Arial"/>
                <a:sym typeface="Arial"/>
              </a:rPr>
              <a:t>FORMACIÓN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DD0A52"/>
              </a:buClr>
              <a:buSzPts val="5500"/>
              <a:buNone/>
            </a:pPr>
            <a:r>
              <a:rPr lang="es-CO" sz="5500" b="1">
                <a:solidFill>
                  <a:srgbClr val="DD0A52"/>
                </a:solidFill>
                <a:latin typeface="Arial"/>
                <a:ea typeface="Arial"/>
                <a:cs typeface="Arial"/>
                <a:sym typeface="Arial"/>
              </a:rPr>
              <a:t>HUMANA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9"/>
          <p:cNvGrpSpPr/>
          <p:nvPr/>
        </p:nvGrpSpPr>
        <p:grpSpPr>
          <a:xfrm>
            <a:off x="119336" y="215851"/>
            <a:ext cx="2695933" cy="720080"/>
            <a:chOff x="119336" y="215851"/>
            <a:chExt cx="2695933" cy="720080"/>
          </a:xfrm>
        </p:grpSpPr>
        <p:sp>
          <p:nvSpPr>
            <p:cNvPr id="299" name="Google Shape;299;p9"/>
            <p:cNvSpPr/>
            <p:nvPr/>
          </p:nvSpPr>
          <p:spPr>
            <a:xfrm>
              <a:off x="119336" y="215851"/>
              <a:ext cx="2695933" cy="7200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00" name="Google Shape;300;p9" descr="Un letrero de color negro&#10;&#10;Descripción generada automáticamente con confianza baja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06416" y="368476"/>
              <a:ext cx="2321771" cy="43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1" name="Google Shape;301;p9"/>
          <p:cNvSpPr/>
          <p:nvPr/>
        </p:nvSpPr>
        <p:spPr>
          <a:xfrm>
            <a:off x="6691523" y="4248299"/>
            <a:ext cx="5044133" cy="2073353"/>
          </a:xfrm>
          <a:prstGeom prst="rect">
            <a:avLst/>
          </a:prstGeom>
          <a:solidFill>
            <a:srgbClr val="DA54AB">
              <a:alpha val="2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9"/>
          <p:cNvSpPr txBox="1"/>
          <p:nvPr/>
        </p:nvSpPr>
        <p:spPr>
          <a:xfrm>
            <a:off x="7113203" y="4540265"/>
            <a:ext cx="4361523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Promueve</a:t>
            </a:r>
            <a:r>
              <a:rPr lang="es-CO" sz="18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 la empatía, desde la cual establece vínculos para el trabajo colaborativo y solidario en escenarios comunes con los demás, en los que se aceptan las diferencias.</a:t>
            </a:r>
            <a:endParaRPr/>
          </a:p>
        </p:txBody>
      </p:sp>
      <p:sp>
        <p:nvSpPr>
          <p:cNvPr id="303" name="Google Shape;303;p9"/>
          <p:cNvSpPr/>
          <p:nvPr/>
        </p:nvSpPr>
        <p:spPr>
          <a:xfrm>
            <a:off x="644316" y="1345214"/>
            <a:ext cx="5108093" cy="1477377"/>
          </a:xfrm>
          <a:prstGeom prst="rect">
            <a:avLst/>
          </a:prstGeom>
          <a:solidFill>
            <a:srgbClr val="FF7075">
              <a:alpha val="4117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9"/>
          <p:cNvSpPr/>
          <p:nvPr/>
        </p:nvSpPr>
        <p:spPr>
          <a:xfrm>
            <a:off x="2484744" y="3019981"/>
            <a:ext cx="2440650" cy="394354"/>
          </a:xfrm>
          <a:prstGeom prst="roundRect">
            <a:avLst>
              <a:gd name="adj" fmla="val 16667"/>
            </a:avLst>
          </a:prstGeom>
          <a:solidFill>
            <a:srgbClr val="FF70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9"/>
          <p:cNvSpPr txBox="1"/>
          <p:nvPr/>
        </p:nvSpPr>
        <p:spPr>
          <a:xfrm>
            <a:off x="2484744" y="2986514"/>
            <a:ext cx="244065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1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Responsabilidad</a:t>
            </a:r>
            <a:endParaRPr/>
          </a:p>
        </p:txBody>
      </p:sp>
      <p:sp>
        <p:nvSpPr>
          <p:cNvPr id="306" name="Google Shape;306;p9"/>
          <p:cNvSpPr/>
          <p:nvPr/>
        </p:nvSpPr>
        <p:spPr>
          <a:xfrm>
            <a:off x="1893130" y="3625369"/>
            <a:ext cx="3032753" cy="394354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9"/>
          <p:cNvSpPr txBox="1"/>
          <p:nvPr/>
        </p:nvSpPr>
        <p:spPr>
          <a:xfrm>
            <a:off x="1847528" y="3591902"/>
            <a:ext cx="2934339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1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Respeto y cordialidad</a:t>
            </a:r>
            <a:endParaRPr/>
          </a:p>
        </p:txBody>
      </p:sp>
      <p:sp>
        <p:nvSpPr>
          <p:cNvPr id="308" name="Google Shape;308;p9"/>
          <p:cNvSpPr/>
          <p:nvPr/>
        </p:nvSpPr>
        <p:spPr>
          <a:xfrm>
            <a:off x="7111245" y="3053448"/>
            <a:ext cx="2440650" cy="394354"/>
          </a:xfrm>
          <a:prstGeom prst="roundRect">
            <a:avLst>
              <a:gd name="adj" fmla="val 16667"/>
            </a:avLst>
          </a:prstGeom>
          <a:solidFill>
            <a:srgbClr val="00D2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9"/>
          <p:cNvSpPr txBox="1"/>
          <p:nvPr/>
        </p:nvSpPr>
        <p:spPr>
          <a:xfrm>
            <a:off x="7356739" y="3019981"/>
            <a:ext cx="2195156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1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Liderazgo</a:t>
            </a:r>
            <a:endParaRPr/>
          </a:p>
        </p:txBody>
      </p:sp>
      <p:sp>
        <p:nvSpPr>
          <p:cNvPr id="310" name="Google Shape;310;p9"/>
          <p:cNvSpPr/>
          <p:nvPr/>
        </p:nvSpPr>
        <p:spPr>
          <a:xfrm>
            <a:off x="7111734" y="3658836"/>
            <a:ext cx="2440650" cy="394354"/>
          </a:xfrm>
          <a:prstGeom prst="roundRect">
            <a:avLst>
              <a:gd name="adj" fmla="val 16667"/>
            </a:avLst>
          </a:prstGeom>
          <a:solidFill>
            <a:srgbClr val="DA54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9"/>
          <p:cNvSpPr txBox="1"/>
          <p:nvPr/>
        </p:nvSpPr>
        <p:spPr>
          <a:xfrm>
            <a:off x="7111245" y="3625369"/>
            <a:ext cx="2441139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1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Solidaridad</a:t>
            </a:r>
            <a:endParaRPr/>
          </a:p>
        </p:txBody>
      </p:sp>
      <p:sp>
        <p:nvSpPr>
          <p:cNvPr id="312" name="Google Shape;312;p9"/>
          <p:cNvSpPr/>
          <p:nvPr/>
        </p:nvSpPr>
        <p:spPr>
          <a:xfrm>
            <a:off x="547810" y="4314935"/>
            <a:ext cx="5204599" cy="2093604"/>
          </a:xfrm>
          <a:prstGeom prst="rect">
            <a:avLst/>
          </a:prstGeom>
          <a:solidFill>
            <a:srgbClr val="FFFB00">
              <a:alpha val="4078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9"/>
          <p:cNvSpPr txBox="1"/>
          <p:nvPr/>
        </p:nvSpPr>
        <p:spPr>
          <a:xfrm>
            <a:off x="876400" y="4504825"/>
            <a:ext cx="4715544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sz="1800" b="1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Interactúa</a:t>
            </a:r>
            <a:r>
              <a:rPr lang="es-CO" sz="18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 de manera profesional con comunidades en las que identifica diversas formas de la experiencia humana reconociendo y aceptando al Otro y lo Otro desde la identidad y la diferencia, para la construcción de la cultura de paz, tolerancia y reconciliación.</a:t>
            </a:r>
            <a:endParaRPr sz="16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9"/>
          <p:cNvSpPr txBox="1">
            <a:spLocks noGrp="1"/>
          </p:cNvSpPr>
          <p:nvPr>
            <p:ph type="title"/>
          </p:nvPr>
        </p:nvSpPr>
        <p:spPr>
          <a:xfrm>
            <a:off x="3003952" y="430399"/>
            <a:ext cx="7043738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orbel"/>
              <a:buNone/>
            </a:pPr>
            <a:r>
              <a:rPr lang="es-CO" sz="2400" b="1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INDICADORES DE DESEMPEÑO</a:t>
            </a:r>
            <a:br>
              <a:rPr lang="es-CO" sz="2400" b="1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s-CO" sz="2400" b="1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PARA LA FORMACIÓN HUMANA</a:t>
            </a:r>
            <a:endParaRPr/>
          </a:p>
        </p:txBody>
      </p:sp>
      <p:sp>
        <p:nvSpPr>
          <p:cNvPr id="315" name="Google Shape;315;p9"/>
          <p:cNvSpPr/>
          <p:nvPr/>
        </p:nvSpPr>
        <p:spPr>
          <a:xfrm rot="-3272217">
            <a:off x="1564879" y="2494970"/>
            <a:ext cx="593497" cy="1203217"/>
          </a:xfrm>
          <a:custGeom>
            <a:avLst/>
            <a:gdLst/>
            <a:ahLst/>
            <a:cxnLst/>
            <a:rect l="l" t="t" r="r" b="b"/>
            <a:pathLst>
              <a:path w="189" h="662" extrusionOk="0">
                <a:moveTo>
                  <a:pt x="67" y="49"/>
                </a:moveTo>
                <a:cubicBezTo>
                  <a:pt x="74" y="42"/>
                  <a:pt x="82" y="36"/>
                  <a:pt x="87" y="32"/>
                </a:cubicBezTo>
                <a:cubicBezTo>
                  <a:pt x="87" y="31"/>
                  <a:pt x="87" y="31"/>
                  <a:pt x="87" y="31"/>
                </a:cubicBezTo>
                <a:cubicBezTo>
                  <a:pt x="77" y="45"/>
                  <a:pt x="70" y="57"/>
                  <a:pt x="63" y="70"/>
                </a:cubicBezTo>
                <a:cubicBezTo>
                  <a:pt x="56" y="84"/>
                  <a:pt x="50" y="100"/>
                  <a:pt x="45" y="120"/>
                </a:cubicBezTo>
                <a:cubicBezTo>
                  <a:pt x="44" y="127"/>
                  <a:pt x="41" y="138"/>
                  <a:pt x="36" y="162"/>
                </a:cubicBezTo>
                <a:cubicBezTo>
                  <a:pt x="30" y="191"/>
                  <a:pt x="24" y="241"/>
                  <a:pt x="23" y="284"/>
                </a:cubicBezTo>
                <a:cubicBezTo>
                  <a:pt x="23" y="328"/>
                  <a:pt x="28" y="363"/>
                  <a:pt x="28" y="363"/>
                </a:cubicBezTo>
                <a:cubicBezTo>
                  <a:pt x="28" y="363"/>
                  <a:pt x="28" y="365"/>
                  <a:pt x="28" y="368"/>
                </a:cubicBezTo>
                <a:cubicBezTo>
                  <a:pt x="29" y="372"/>
                  <a:pt x="29" y="376"/>
                  <a:pt x="30" y="382"/>
                </a:cubicBezTo>
                <a:cubicBezTo>
                  <a:pt x="31" y="389"/>
                  <a:pt x="32" y="396"/>
                  <a:pt x="34" y="404"/>
                </a:cubicBezTo>
                <a:cubicBezTo>
                  <a:pt x="35" y="412"/>
                  <a:pt x="37" y="421"/>
                  <a:pt x="39" y="430"/>
                </a:cubicBezTo>
                <a:cubicBezTo>
                  <a:pt x="42" y="439"/>
                  <a:pt x="45" y="449"/>
                  <a:pt x="47" y="459"/>
                </a:cubicBezTo>
                <a:cubicBezTo>
                  <a:pt x="51" y="468"/>
                  <a:pt x="54" y="478"/>
                  <a:pt x="57" y="488"/>
                </a:cubicBezTo>
                <a:cubicBezTo>
                  <a:pt x="61" y="498"/>
                  <a:pt x="65" y="507"/>
                  <a:pt x="69" y="516"/>
                </a:cubicBezTo>
                <a:cubicBezTo>
                  <a:pt x="73" y="525"/>
                  <a:pt x="77" y="533"/>
                  <a:pt x="81" y="540"/>
                </a:cubicBezTo>
                <a:cubicBezTo>
                  <a:pt x="96" y="569"/>
                  <a:pt x="108" y="585"/>
                  <a:pt x="113" y="594"/>
                </a:cubicBezTo>
                <a:cubicBezTo>
                  <a:pt x="120" y="603"/>
                  <a:pt x="126" y="610"/>
                  <a:pt x="131" y="617"/>
                </a:cubicBezTo>
                <a:cubicBezTo>
                  <a:pt x="137" y="623"/>
                  <a:pt x="143" y="629"/>
                  <a:pt x="149" y="634"/>
                </a:cubicBezTo>
                <a:cubicBezTo>
                  <a:pt x="152" y="636"/>
                  <a:pt x="155" y="639"/>
                  <a:pt x="158" y="641"/>
                </a:cubicBezTo>
                <a:cubicBezTo>
                  <a:pt x="161" y="644"/>
                  <a:pt x="165" y="646"/>
                  <a:pt x="168" y="648"/>
                </a:cubicBezTo>
                <a:cubicBezTo>
                  <a:pt x="174" y="653"/>
                  <a:pt x="181" y="657"/>
                  <a:pt x="189" y="662"/>
                </a:cubicBezTo>
                <a:cubicBezTo>
                  <a:pt x="184" y="654"/>
                  <a:pt x="180" y="647"/>
                  <a:pt x="176" y="640"/>
                </a:cubicBezTo>
                <a:cubicBezTo>
                  <a:pt x="174" y="637"/>
                  <a:pt x="172" y="634"/>
                  <a:pt x="170" y="631"/>
                </a:cubicBezTo>
                <a:cubicBezTo>
                  <a:pt x="168" y="627"/>
                  <a:pt x="166" y="624"/>
                  <a:pt x="164" y="621"/>
                </a:cubicBezTo>
                <a:cubicBezTo>
                  <a:pt x="160" y="614"/>
                  <a:pt x="155" y="608"/>
                  <a:pt x="151" y="601"/>
                </a:cubicBezTo>
                <a:cubicBezTo>
                  <a:pt x="146" y="594"/>
                  <a:pt x="141" y="587"/>
                  <a:pt x="135" y="579"/>
                </a:cubicBezTo>
                <a:cubicBezTo>
                  <a:pt x="130" y="570"/>
                  <a:pt x="119" y="555"/>
                  <a:pt x="105" y="528"/>
                </a:cubicBezTo>
                <a:cubicBezTo>
                  <a:pt x="90" y="500"/>
                  <a:pt x="74" y="459"/>
                  <a:pt x="66" y="423"/>
                </a:cubicBezTo>
                <a:cubicBezTo>
                  <a:pt x="64" y="415"/>
                  <a:pt x="62" y="406"/>
                  <a:pt x="60" y="399"/>
                </a:cubicBezTo>
                <a:cubicBezTo>
                  <a:pt x="59" y="391"/>
                  <a:pt x="58" y="384"/>
                  <a:pt x="57" y="378"/>
                </a:cubicBezTo>
                <a:cubicBezTo>
                  <a:pt x="56" y="373"/>
                  <a:pt x="55" y="368"/>
                  <a:pt x="55" y="365"/>
                </a:cubicBezTo>
                <a:cubicBezTo>
                  <a:pt x="54" y="362"/>
                  <a:pt x="54" y="360"/>
                  <a:pt x="54" y="360"/>
                </a:cubicBezTo>
                <a:cubicBezTo>
                  <a:pt x="54" y="360"/>
                  <a:pt x="50" y="326"/>
                  <a:pt x="50" y="285"/>
                </a:cubicBezTo>
                <a:cubicBezTo>
                  <a:pt x="51" y="243"/>
                  <a:pt x="57" y="195"/>
                  <a:pt x="63" y="167"/>
                </a:cubicBezTo>
                <a:cubicBezTo>
                  <a:pt x="67" y="144"/>
                  <a:pt x="70" y="133"/>
                  <a:pt x="71" y="126"/>
                </a:cubicBezTo>
                <a:cubicBezTo>
                  <a:pt x="76" y="107"/>
                  <a:pt x="79" y="91"/>
                  <a:pt x="82" y="76"/>
                </a:cubicBezTo>
                <a:cubicBezTo>
                  <a:pt x="84" y="62"/>
                  <a:pt x="86" y="48"/>
                  <a:pt x="88" y="32"/>
                </a:cubicBezTo>
                <a:cubicBezTo>
                  <a:pt x="89" y="35"/>
                  <a:pt x="92" y="43"/>
                  <a:pt x="93" y="49"/>
                </a:cubicBezTo>
                <a:cubicBezTo>
                  <a:pt x="98" y="68"/>
                  <a:pt x="102" y="91"/>
                  <a:pt x="104" y="98"/>
                </a:cubicBezTo>
                <a:cubicBezTo>
                  <a:pt x="107" y="112"/>
                  <a:pt x="112" y="119"/>
                  <a:pt x="123" y="129"/>
                </a:cubicBezTo>
                <a:cubicBezTo>
                  <a:pt x="129" y="116"/>
                  <a:pt x="133" y="107"/>
                  <a:pt x="130" y="93"/>
                </a:cubicBezTo>
                <a:cubicBezTo>
                  <a:pt x="129" y="86"/>
                  <a:pt x="125" y="63"/>
                  <a:pt x="119" y="42"/>
                </a:cubicBezTo>
                <a:cubicBezTo>
                  <a:pt x="118" y="37"/>
                  <a:pt x="117" y="32"/>
                  <a:pt x="115" y="27"/>
                </a:cubicBezTo>
                <a:cubicBezTo>
                  <a:pt x="115" y="26"/>
                  <a:pt x="114" y="24"/>
                  <a:pt x="114" y="23"/>
                </a:cubicBezTo>
                <a:cubicBezTo>
                  <a:pt x="113" y="21"/>
                  <a:pt x="113" y="20"/>
                  <a:pt x="112" y="18"/>
                </a:cubicBezTo>
                <a:cubicBezTo>
                  <a:pt x="111" y="16"/>
                  <a:pt x="110" y="14"/>
                  <a:pt x="110" y="13"/>
                </a:cubicBezTo>
                <a:cubicBezTo>
                  <a:pt x="109" y="11"/>
                  <a:pt x="108" y="9"/>
                  <a:pt x="107" y="8"/>
                </a:cubicBezTo>
                <a:cubicBezTo>
                  <a:pt x="105" y="5"/>
                  <a:pt x="103" y="3"/>
                  <a:pt x="101" y="2"/>
                </a:cubicBezTo>
                <a:cubicBezTo>
                  <a:pt x="100" y="2"/>
                  <a:pt x="100" y="2"/>
                  <a:pt x="100" y="2"/>
                </a:cubicBezTo>
                <a:cubicBezTo>
                  <a:pt x="100" y="1"/>
                  <a:pt x="100" y="1"/>
                  <a:pt x="100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8" y="1"/>
                  <a:pt x="98" y="1"/>
                  <a:pt x="97" y="1"/>
                </a:cubicBezTo>
                <a:cubicBezTo>
                  <a:pt x="96" y="0"/>
                  <a:pt x="95" y="0"/>
                  <a:pt x="95" y="0"/>
                </a:cubicBezTo>
                <a:cubicBezTo>
                  <a:pt x="91" y="0"/>
                  <a:pt x="89" y="0"/>
                  <a:pt x="89" y="0"/>
                </a:cubicBezTo>
                <a:cubicBezTo>
                  <a:pt x="89" y="0"/>
                  <a:pt x="89" y="0"/>
                  <a:pt x="88" y="1"/>
                </a:cubicBezTo>
                <a:cubicBezTo>
                  <a:pt x="87" y="1"/>
                  <a:pt x="85" y="1"/>
                  <a:pt x="83" y="2"/>
                </a:cubicBezTo>
                <a:cubicBezTo>
                  <a:pt x="82" y="3"/>
                  <a:pt x="79" y="4"/>
                  <a:pt x="77" y="6"/>
                </a:cubicBezTo>
                <a:cubicBezTo>
                  <a:pt x="74" y="7"/>
                  <a:pt x="71" y="10"/>
                  <a:pt x="70" y="10"/>
                </a:cubicBezTo>
                <a:cubicBezTo>
                  <a:pt x="64" y="15"/>
                  <a:pt x="56" y="23"/>
                  <a:pt x="48" y="30"/>
                </a:cubicBezTo>
                <a:cubicBezTo>
                  <a:pt x="33" y="45"/>
                  <a:pt x="17" y="62"/>
                  <a:pt x="12" y="68"/>
                </a:cubicBezTo>
                <a:cubicBezTo>
                  <a:pt x="3" y="79"/>
                  <a:pt x="1" y="88"/>
                  <a:pt x="0" y="103"/>
                </a:cubicBezTo>
                <a:cubicBezTo>
                  <a:pt x="14" y="99"/>
                  <a:pt x="23" y="96"/>
                  <a:pt x="32" y="86"/>
                </a:cubicBezTo>
                <a:cubicBezTo>
                  <a:pt x="37" y="81"/>
                  <a:pt x="53" y="64"/>
                  <a:pt x="67" y="49"/>
                </a:cubicBezTo>
                <a:close/>
                <a:moveTo>
                  <a:pt x="88" y="30"/>
                </a:moveTo>
                <a:cubicBezTo>
                  <a:pt x="88" y="30"/>
                  <a:pt x="88" y="30"/>
                  <a:pt x="88" y="30"/>
                </a:cubicBezTo>
                <a:cubicBezTo>
                  <a:pt x="88" y="30"/>
                  <a:pt x="88" y="30"/>
                  <a:pt x="88" y="30"/>
                </a:cubicBezTo>
                <a:close/>
              </a:path>
            </a:pathLst>
          </a:custGeom>
          <a:solidFill>
            <a:srgbClr val="DA677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9"/>
          <p:cNvSpPr/>
          <p:nvPr/>
        </p:nvSpPr>
        <p:spPr>
          <a:xfrm rot="3452952" flipH="1">
            <a:off x="9769397" y="2600222"/>
            <a:ext cx="491521" cy="1131123"/>
          </a:xfrm>
          <a:custGeom>
            <a:avLst/>
            <a:gdLst/>
            <a:ahLst/>
            <a:cxnLst/>
            <a:rect l="l" t="t" r="r" b="b"/>
            <a:pathLst>
              <a:path w="189" h="662" extrusionOk="0">
                <a:moveTo>
                  <a:pt x="67" y="49"/>
                </a:moveTo>
                <a:cubicBezTo>
                  <a:pt x="74" y="42"/>
                  <a:pt x="82" y="36"/>
                  <a:pt x="87" y="32"/>
                </a:cubicBezTo>
                <a:cubicBezTo>
                  <a:pt x="87" y="31"/>
                  <a:pt x="87" y="31"/>
                  <a:pt x="87" y="31"/>
                </a:cubicBezTo>
                <a:cubicBezTo>
                  <a:pt x="77" y="45"/>
                  <a:pt x="70" y="57"/>
                  <a:pt x="63" y="70"/>
                </a:cubicBezTo>
                <a:cubicBezTo>
                  <a:pt x="56" y="84"/>
                  <a:pt x="50" y="100"/>
                  <a:pt x="45" y="120"/>
                </a:cubicBezTo>
                <a:cubicBezTo>
                  <a:pt x="44" y="127"/>
                  <a:pt x="41" y="138"/>
                  <a:pt x="36" y="162"/>
                </a:cubicBezTo>
                <a:cubicBezTo>
                  <a:pt x="30" y="191"/>
                  <a:pt x="24" y="241"/>
                  <a:pt x="23" y="284"/>
                </a:cubicBezTo>
                <a:cubicBezTo>
                  <a:pt x="23" y="328"/>
                  <a:pt x="28" y="363"/>
                  <a:pt x="28" y="363"/>
                </a:cubicBezTo>
                <a:cubicBezTo>
                  <a:pt x="28" y="363"/>
                  <a:pt x="28" y="365"/>
                  <a:pt x="28" y="368"/>
                </a:cubicBezTo>
                <a:cubicBezTo>
                  <a:pt x="29" y="372"/>
                  <a:pt x="29" y="376"/>
                  <a:pt x="30" y="382"/>
                </a:cubicBezTo>
                <a:cubicBezTo>
                  <a:pt x="31" y="389"/>
                  <a:pt x="32" y="396"/>
                  <a:pt x="34" y="404"/>
                </a:cubicBezTo>
                <a:cubicBezTo>
                  <a:pt x="35" y="412"/>
                  <a:pt x="37" y="421"/>
                  <a:pt x="39" y="430"/>
                </a:cubicBezTo>
                <a:cubicBezTo>
                  <a:pt x="42" y="439"/>
                  <a:pt x="45" y="449"/>
                  <a:pt x="47" y="459"/>
                </a:cubicBezTo>
                <a:cubicBezTo>
                  <a:pt x="51" y="468"/>
                  <a:pt x="54" y="478"/>
                  <a:pt x="57" y="488"/>
                </a:cubicBezTo>
                <a:cubicBezTo>
                  <a:pt x="61" y="498"/>
                  <a:pt x="65" y="507"/>
                  <a:pt x="69" y="516"/>
                </a:cubicBezTo>
                <a:cubicBezTo>
                  <a:pt x="73" y="525"/>
                  <a:pt x="77" y="533"/>
                  <a:pt x="81" y="540"/>
                </a:cubicBezTo>
                <a:cubicBezTo>
                  <a:pt x="96" y="569"/>
                  <a:pt x="108" y="585"/>
                  <a:pt x="113" y="594"/>
                </a:cubicBezTo>
                <a:cubicBezTo>
                  <a:pt x="120" y="603"/>
                  <a:pt x="126" y="610"/>
                  <a:pt x="131" y="617"/>
                </a:cubicBezTo>
                <a:cubicBezTo>
                  <a:pt x="137" y="623"/>
                  <a:pt x="143" y="629"/>
                  <a:pt x="149" y="634"/>
                </a:cubicBezTo>
                <a:cubicBezTo>
                  <a:pt x="152" y="636"/>
                  <a:pt x="155" y="639"/>
                  <a:pt x="158" y="641"/>
                </a:cubicBezTo>
                <a:cubicBezTo>
                  <a:pt x="161" y="644"/>
                  <a:pt x="165" y="646"/>
                  <a:pt x="168" y="648"/>
                </a:cubicBezTo>
                <a:cubicBezTo>
                  <a:pt x="174" y="653"/>
                  <a:pt x="181" y="657"/>
                  <a:pt x="189" y="662"/>
                </a:cubicBezTo>
                <a:cubicBezTo>
                  <a:pt x="184" y="654"/>
                  <a:pt x="180" y="647"/>
                  <a:pt x="176" y="640"/>
                </a:cubicBezTo>
                <a:cubicBezTo>
                  <a:pt x="174" y="637"/>
                  <a:pt x="172" y="634"/>
                  <a:pt x="170" y="631"/>
                </a:cubicBezTo>
                <a:cubicBezTo>
                  <a:pt x="168" y="627"/>
                  <a:pt x="166" y="624"/>
                  <a:pt x="164" y="621"/>
                </a:cubicBezTo>
                <a:cubicBezTo>
                  <a:pt x="160" y="614"/>
                  <a:pt x="155" y="608"/>
                  <a:pt x="151" y="601"/>
                </a:cubicBezTo>
                <a:cubicBezTo>
                  <a:pt x="146" y="594"/>
                  <a:pt x="141" y="587"/>
                  <a:pt x="135" y="579"/>
                </a:cubicBezTo>
                <a:cubicBezTo>
                  <a:pt x="130" y="570"/>
                  <a:pt x="119" y="555"/>
                  <a:pt x="105" y="528"/>
                </a:cubicBezTo>
                <a:cubicBezTo>
                  <a:pt x="90" y="500"/>
                  <a:pt x="74" y="459"/>
                  <a:pt x="66" y="423"/>
                </a:cubicBezTo>
                <a:cubicBezTo>
                  <a:pt x="64" y="415"/>
                  <a:pt x="62" y="406"/>
                  <a:pt x="60" y="399"/>
                </a:cubicBezTo>
                <a:cubicBezTo>
                  <a:pt x="59" y="391"/>
                  <a:pt x="58" y="384"/>
                  <a:pt x="57" y="378"/>
                </a:cubicBezTo>
                <a:cubicBezTo>
                  <a:pt x="56" y="373"/>
                  <a:pt x="55" y="368"/>
                  <a:pt x="55" y="365"/>
                </a:cubicBezTo>
                <a:cubicBezTo>
                  <a:pt x="54" y="362"/>
                  <a:pt x="54" y="360"/>
                  <a:pt x="54" y="360"/>
                </a:cubicBezTo>
                <a:cubicBezTo>
                  <a:pt x="54" y="360"/>
                  <a:pt x="50" y="326"/>
                  <a:pt x="50" y="285"/>
                </a:cubicBezTo>
                <a:cubicBezTo>
                  <a:pt x="51" y="243"/>
                  <a:pt x="57" y="195"/>
                  <a:pt x="63" y="167"/>
                </a:cubicBezTo>
                <a:cubicBezTo>
                  <a:pt x="67" y="144"/>
                  <a:pt x="70" y="133"/>
                  <a:pt x="71" y="126"/>
                </a:cubicBezTo>
                <a:cubicBezTo>
                  <a:pt x="76" y="107"/>
                  <a:pt x="79" y="91"/>
                  <a:pt x="82" y="76"/>
                </a:cubicBezTo>
                <a:cubicBezTo>
                  <a:pt x="84" y="62"/>
                  <a:pt x="86" y="48"/>
                  <a:pt x="88" y="32"/>
                </a:cubicBezTo>
                <a:cubicBezTo>
                  <a:pt x="89" y="35"/>
                  <a:pt x="92" y="43"/>
                  <a:pt x="93" y="49"/>
                </a:cubicBezTo>
                <a:cubicBezTo>
                  <a:pt x="98" y="68"/>
                  <a:pt x="102" y="91"/>
                  <a:pt x="104" y="98"/>
                </a:cubicBezTo>
                <a:cubicBezTo>
                  <a:pt x="107" y="112"/>
                  <a:pt x="112" y="119"/>
                  <a:pt x="123" y="129"/>
                </a:cubicBezTo>
                <a:cubicBezTo>
                  <a:pt x="129" y="116"/>
                  <a:pt x="133" y="107"/>
                  <a:pt x="130" y="93"/>
                </a:cubicBezTo>
                <a:cubicBezTo>
                  <a:pt x="129" y="86"/>
                  <a:pt x="125" y="63"/>
                  <a:pt x="119" y="42"/>
                </a:cubicBezTo>
                <a:cubicBezTo>
                  <a:pt x="118" y="37"/>
                  <a:pt x="117" y="32"/>
                  <a:pt x="115" y="27"/>
                </a:cubicBezTo>
                <a:cubicBezTo>
                  <a:pt x="115" y="26"/>
                  <a:pt x="114" y="24"/>
                  <a:pt x="114" y="23"/>
                </a:cubicBezTo>
                <a:cubicBezTo>
                  <a:pt x="113" y="21"/>
                  <a:pt x="113" y="20"/>
                  <a:pt x="112" y="18"/>
                </a:cubicBezTo>
                <a:cubicBezTo>
                  <a:pt x="111" y="16"/>
                  <a:pt x="110" y="14"/>
                  <a:pt x="110" y="13"/>
                </a:cubicBezTo>
                <a:cubicBezTo>
                  <a:pt x="109" y="11"/>
                  <a:pt x="108" y="9"/>
                  <a:pt x="107" y="8"/>
                </a:cubicBezTo>
                <a:cubicBezTo>
                  <a:pt x="105" y="5"/>
                  <a:pt x="103" y="3"/>
                  <a:pt x="101" y="2"/>
                </a:cubicBezTo>
                <a:cubicBezTo>
                  <a:pt x="100" y="2"/>
                  <a:pt x="100" y="2"/>
                  <a:pt x="100" y="2"/>
                </a:cubicBezTo>
                <a:cubicBezTo>
                  <a:pt x="100" y="1"/>
                  <a:pt x="100" y="1"/>
                  <a:pt x="100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8" y="1"/>
                  <a:pt x="98" y="1"/>
                  <a:pt x="97" y="1"/>
                </a:cubicBezTo>
                <a:cubicBezTo>
                  <a:pt x="96" y="0"/>
                  <a:pt x="95" y="0"/>
                  <a:pt x="95" y="0"/>
                </a:cubicBezTo>
                <a:cubicBezTo>
                  <a:pt x="91" y="0"/>
                  <a:pt x="89" y="0"/>
                  <a:pt x="89" y="0"/>
                </a:cubicBezTo>
                <a:cubicBezTo>
                  <a:pt x="89" y="0"/>
                  <a:pt x="89" y="0"/>
                  <a:pt x="88" y="1"/>
                </a:cubicBezTo>
                <a:cubicBezTo>
                  <a:pt x="87" y="1"/>
                  <a:pt x="85" y="1"/>
                  <a:pt x="83" y="2"/>
                </a:cubicBezTo>
                <a:cubicBezTo>
                  <a:pt x="82" y="3"/>
                  <a:pt x="79" y="4"/>
                  <a:pt x="77" y="6"/>
                </a:cubicBezTo>
                <a:cubicBezTo>
                  <a:pt x="74" y="7"/>
                  <a:pt x="71" y="10"/>
                  <a:pt x="70" y="10"/>
                </a:cubicBezTo>
                <a:cubicBezTo>
                  <a:pt x="64" y="15"/>
                  <a:pt x="56" y="23"/>
                  <a:pt x="48" y="30"/>
                </a:cubicBezTo>
                <a:cubicBezTo>
                  <a:pt x="33" y="45"/>
                  <a:pt x="17" y="62"/>
                  <a:pt x="12" y="68"/>
                </a:cubicBezTo>
                <a:cubicBezTo>
                  <a:pt x="3" y="79"/>
                  <a:pt x="1" y="88"/>
                  <a:pt x="0" y="103"/>
                </a:cubicBezTo>
                <a:cubicBezTo>
                  <a:pt x="14" y="99"/>
                  <a:pt x="23" y="96"/>
                  <a:pt x="32" y="86"/>
                </a:cubicBezTo>
                <a:cubicBezTo>
                  <a:pt x="37" y="81"/>
                  <a:pt x="53" y="64"/>
                  <a:pt x="67" y="49"/>
                </a:cubicBezTo>
                <a:close/>
                <a:moveTo>
                  <a:pt x="88" y="30"/>
                </a:moveTo>
                <a:cubicBezTo>
                  <a:pt x="88" y="30"/>
                  <a:pt x="88" y="30"/>
                  <a:pt x="88" y="30"/>
                </a:cubicBezTo>
                <a:cubicBezTo>
                  <a:pt x="88" y="30"/>
                  <a:pt x="88" y="30"/>
                  <a:pt x="88" y="30"/>
                </a:cubicBezTo>
                <a:close/>
              </a:path>
            </a:pathLst>
          </a:custGeom>
          <a:solidFill>
            <a:srgbClr val="0B769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9"/>
          <p:cNvSpPr/>
          <p:nvPr/>
        </p:nvSpPr>
        <p:spPr>
          <a:xfrm rot="-7662683" flipH="1">
            <a:off x="1183987" y="3405540"/>
            <a:ext cx="515368" cy="1128341"/>
          </a:xfrm>
          <a:custGeom>
            <a:avLst/>
            <a:gdLst/>
            <a:ahLst/>
            <a:cxnLst/>
            <a:rect l="l" t="t" r="r" b="b"/>
            <a:pathLst>
              <a:path w="189" h="662" extrusionOk="0">
                <a:moveTo>
                  <a:pt x="67" y="49"/>
                </a:moveTo>
                <a:cubicBezTo>
                  <a:pt x="74" y="42"/>
                  <a:pt x="82" y="36"/>
                  <a:pt x="87" y="32"/>
                </a:cubicBezTo>
                <a:cubicBezTo>
                  <a:pt x="87" y="31"/>
                  <a:pt x="87" y="31"/>
                  <a:pt x="87" y="31"/>
                </a:cubicBezTo>
                <a:cubicBezTo>
                  <a:pt x="77" y="45"/>
                  <a:pt x="70" y="57"/>
                  <a:pt x="63" y="70"/>
                </a:cubicBezTo>
                <a:cubicBezTo>
                  <a:pt x="56" y="84"/>
                  <a:pt x="50" y="100"/>
                  <a:pt x="45" y="120"/>
                </a:cubicBezTo>
                <a:cubicBezTo>
                  <a:pt x="44" y="127"/>
                  <a:pt x="41" y="138"/>
                  <a:pt x="36" y="162"/>
                </a:cubicBezTo>
                <a:cubicBezTo>
                  <a:pt x="30" y="191"/>
                  <a:pt x="24" y="241"/>
                  <a:pt x="23" y="284"/>
                </a:cubicBezTo>
                <a:cubicBezTo>
                  <a:pt x="23" y="328"/>
                  <a:pt x="28" y="363"/>
                  <a:pt x="28" y="363"/>
                </a:cubicBezTo>
                <a:cubicBezTo>
                  <a:pt x="28" y="363"/>
                  <a:pt x="28" y="365"/>
                  <a:pt x="28" y="368"/>
                </a:cubicBezTo>
                <a:cubicBezTo>
                  <a:pt x="29" y="372"/>
                  <a:pt x="29" y="376"/>
                  <a:pt x="30" y="382"/>
                </a:cubicBezTo>
                <a:cubicBezTo>
                  <a:pt x="31" y="389"/>
                  <a:pt x="32" y="396"/>
                  <a:pt x="34" y="404"/>
                </a:cubicBezTo>
                <a:cubicBezTo>
                  <a:pt x="35" y="412"/>
                  <a:pt x="37" y="421"/>
                  <a:pt x="39" y="430"/>
                </a:cubicBezTo>
                <a:cubicBezTo>
                  <a:pt x="42" y="439"/>
                  <a:pt x="45" y="449"/>
                  <a:pt x="47" y="459"/>
                </a:cubicBezTo>
                <a:cubicBezTo>
                  <a:pt x="51" y="468"/>
                  <a:pt x="54" y="478"/>
                  <a:pt x="57" y="488"/>
                </a:cubicBezTo>
                <a:cubicBezTo>
                  <a:pt x="61" y="498"/>
                  <a:pt x="65" y="507"/>
                  <a:pt x="69" y="516"/>
                </a:cubicBezTo>
                <a:cubicBezTo>
                  <a:pt x="73" y="525"/>
                  <a:pt x="77" y="533"/>
                  <a:pt x="81" y="540"/>
                </a:cubicBezTo>
                <a:cubicBezTo>
                  <a:pt x="96" y="569"/>
                  <a:pt x="108" y="585"/>
                  <a:pt x="113" y="594"/>
                </a:cubicBezTo>
                <a:cubicBezTo>
                  <a:pt x="120" y="603"/>
                  <a:pt x="126" y="610"/>
                  <a:pt x="131" y="617"/>
                </a:cubicBezTo>
                <a:cubicBezTo>
                  <a:pt x="137" y="623"/>
                  <a:pt x="143" y="629"/>
                  <a:pt x="149" y="634"/>
                </a:cubicBezTo>
                <a:cubicBezTo>
                  <a:pt x="152" y="636"/>
                  <a:pt x="155" y="639"/>
                  <a:pt x="158" y="641"/>
                </a:cubicBezTo>
                <a:cubicBezTo>
                  <a:pt x="161" y="644"/>
                  <a:pt x="165" y="646"/>
                  <a:pt x="168" y="648"/>
                </a:cubicBezTo>
                <a:cubicBezTo>
                  <a:pt x="174" y="653"/>
                  <a:pt x="181" y="657"/>
                  <a:pt x="189" y="662"/>
                </a:cubicBezTo>
                <a:cubicBezTo>
                  <a:pt x="184" y="654"/>
                  <a:pt x="180" y="647"/>
                  <a:pt x="176" y="640"/>
                </a:cubicBezTo>
                <a:cubicBezTo>
                  <a:pt x="174" y="637"/>
                  <a:pt x="172" y="634"/>
                  <a:pt x="170" y="631"/>
                </a:cubicBezTo>
                <a:cubicBezTo>
                  <a:pt x="168" y="627"/>
                  <a:pt x="166" y="624"/>
                  <a:pt x="164" y="621"/>
                </a:cubicBezTo>
                <a:cubicBezTo>
                  <a:pt x="160" y="614"/>
                  <a:pt x="155" y="608"/>
                  <a:pt x="151" y="601"/>
                </a:cubicBezTo>
                <a:cubicBezTo>
                  <a:pt x="146" y="594"/>
                  <a:pt x="141" y="587"/>
                  <a:pt x="135" y="579"/>
                </a:cubicBezTo>
                <a:cubicBezTo>
                  <a:pt x="130" y="570"/>
                  <a:pt x="119" y="555"/>
                  <a:pt x="105" y="528"/>
                </a:cubicBezTo>
                <a:cubicBezTo>
                  <a:pt x="90" y="500"/>
                  <a:pt x="74" y="459"/>
                  <a:pt x="66" y="423"/>
                </a:cubicBezTo>
                <a:cubicBezTo>
                  <a:pt x="64" y="415"/>
                  <a:pt x="62" y="406"/>
                  <a:pt x="60" y="399"/>
                </a:cubicBezTo>
                <a:cubicBezTo>
                  <a:pt x="59" y="391"/>
                  <a:pt x="58" y="384"/>
                  <a:pt x="57" y="378"/>
                </a:cubicBezTo>
                <a:cubicBezTo>
                  <a:pt x="56" y="373"/>
                  <a:pt x="55" y="368"/>
                  <a:pt x="55" y="365"/>
                </a:cubicBezTo>
                <a:cubicBezTo>
                  <a:pt x="54" y="362"/>
                  <a:pt x="54" y="360"/>
                  <a:pt x="54" y="360"/>
                </a:cubicBezTo>
                <a:cubicBezTo>
                  <a:pt x="54" y="360"/>
                  <a:pt x="50" y="326"/>
                  <a:pt x="50" y="285"/>
                </a:cubicBezTo>
                <a:cubicBezTo>
                  <a:pt x="51" y="243"/>
                  <a:pt x="57" y="195"/>
                  <a:pt x="63" y="167"/>
                </a:cubicBezTo>
                <a:cubicBezTo>
                  <a:pt x="67" y="144"/>
                  <a:pt x="70" y="133"/>
                  <a:pt x="71" y="126"/>
                </a:cubicBezTo>
                <a:cubicBezTo>
                  <a:pt x="76" y="107"/>
                  <a:pt x="79" y="91"/>
                  <a:pt x="82" y="76"/>
                </a:cubicBezTo>
                <a:cubicBezTo>
                  <a:pt x="84" y="62"/>
                  <a:pt x="86" y="48"/>
                  <a:pt x="88" y="32"/>
                </a:cubicBezTo>
                <a:cubicBezTo>
                  <a:pt x="89" y="35"/>
                  <a:pt x="92" y="43"/>
                  <a:pt x="93" y="49"/>
                </a:cubicBezTo>
                <a:cubicBezTo>
                  <a:pt x="98" y="68"/>
                  <a:pt x="102" y="91"/>
                  <a:pt x="104" y="98"/>
                </a:cubicBezTo>
                <a:cubicBezTo>
                  <a:pt x="107" y="112"/>
                  <a:pt x="112" y="119"/>
                  <a:pt x="123" y="129"/>
                </a:cubicBezTo>
                <a:cubicBezTo>
                  <a:pt x="129" y="116"/>
                  <a:pt x="133" y="107"/>
                  <a:pt x="130" y="93"/>
                </a:cubicBezTo>
                <a:cubicBezTo>
                  <a:pt x="129" y="86"/>
                  <a:pt x="125" y="63"/>
                  <a:pt x="119" y="42"/>
                </a:cubicBezTo>
                <a:cubicBezTo>
                  <a:pt x="118" y="37"/>
                  <a:pt x="117" y="32"/>
                  <a:pt x="115" y="27"/>
                </a:cubicBezTo>
                <a:cubicBezTo>
                  <a:pt x="115" y="26"/>
                  <a:pt x="114" y="24"/>
                  <a:pt x="114" y="23"/>
                </a:cubicBezTo>
                <a:cubicBezTo>
                  <a:pt x="113" y="21"/>
                  <a:pt x="113" y="20"/>
                  <a:pt x="112" y="18"/>
                </a:cubicBezTo>
                <a:cubicBezTo>
                  <a:pt x="111" y="16"/>
                  <a:pt x="110" y="14"/>
                  <a:pt x="110" y="13"/>
                </a:cubicBezTo>
                <a:cubicBezTo>
                  <a:pt x="109" y="11"/>
                  <a:pt x="108" y="9"/>
                  <a:pt x="107" y="8"/>
                </a:cubicBezTo>
                <a:cubicBezTo>
                  <a:pt x="105" y="5"/>
                  <a:pt x="103" y="3"/>
                  <a:pt x="101" y="2"/>
                </a:cubicBezTo>
                <a:cubicBezTo>
                  <a:pt x="100" y="2"/>
                  <a:pt x="100" y="2"/>
                  <a:pt x="100" y="2"/>
                </a:cubicBezTo>
                <a:cubicBezTo>
                  <a:pt x="100" y="1"/>
                  <a:pt x="100" y="1"/>
                  <a:pt x="100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8" y="1"/>
                  <a:pt x="98" y="1"/>
                  <a:pt x="97" y="1"/>
                </a:cubicBezTo>
                <a:cubicBezTo>
                  <a:pt x="96" y="0"/>
                  <a:pt x="95" y="0"/>
                  <a:pt x="95" y="0"/>
                </a:cubicBezTo>
                <a:cubicBezTo>
                  <a:pt x="91" y="0"/>
                  <a:pt x="89" y="0"/>
                  <a:pt x="89" y="0"/>
                </a:cubicBezTo>
                <a:cubicBezTo>
                  <a:pt x="89" y="0"/>
                  <a:pt x="89" y="0"/>
                  <a:pt x="88" y="1"/>
                </a:cubicBezTo>
                <a:cubicBezTo>
                  <a:pt x="87" y="1"/>
                  <a:pt x="85" y="1"/>
                  <a:pt x="83" y="2"/>
                </a:cubicBezTo>
                <a:cubicBezTo>
                  <a:pt x="82" y="3"/>
                  <a:pt x="79" y="4"/>
                  <a:pt x="77" y="6"/>
                </a:cubicBezTo>
                <a:cubicBezTo>
                  <a:pt x="74" y="7"/>
                  <a:pt x="71" y="10"/>
                  <a:pt x="70" y="10"/>
                </a:cubicBezTo>
                <a:cubicBezTo>
                  <a:pt x="64" y="15"/>
                  <a:pt x="56" y="23"/>
                  <a:pt x="48" y="30"/>
                </a:cubicBezTo>
                <a:cubicBezTo>
                  <a:pt x="33" y="45"/>
                  <a:pt x="17" y="62"/>
                  <a:pt x="12" y="68"/>
                </a:cubicBezTo>
                <a:cubicBezTo>
                  <a:pt x="3" y="79"/>
                  <a:pt x="1" y="88"/>
                  <a:pt x="0" y="103"/>
                </a:cubicBezTo>
                <a:cubicBezTo>
                  <a:pt x="14" y="99"/>
                  <a:pt x="23" y="96"/>
                  <a:pt x="32" y="86"/>
                </a:cubicBezTo>
                <a:cubicBezTo>
                  <a:pt x="37" y="81"/>
                  <a:pt x="53" y="64"/>
                  <a:pt x="67" y="49"/>
                </a:cubicBezTo>
                <a:close/>
                <a:moveTo>
                  <a:pt x="88" y="30"/>
                </a:moveTo>
                <a:cubicBezTo>
                  <a:pt x="88" y="30"/>
                  <a:pt x="88" y="30"/>
                  <a:pt x="88" y="30"/>
                </a:cubicBezTo>
                <a:cubicBezTo>
                  <a:pt x="88" y="30"/>
                  <a:pt x="88" y="30"/>
                  <a:pt x="88" y="30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9"/>
          <p:cNvSpPr/>
          <p:nvPr/>
        </p:nvSpPr>
        <p:spPr>
          <a:xfrm rot="7692516">
            <a:off x="9752889" y="3469964"/>
            <a:ext cx="431951" cy="1074356"/>
          </a:xfrm>
          <a:custGeom>
            <a:avLst/>
            <a:gdLst/>
            <a:ahLst/>
            <a:cxnLst/>
            <a:rect l="l" t="t" r="r" b="b"/>
            <a:pathLst>
              <a:path w="189" h="662" extrusionOk="0">
                <a:moveTo>
                  <a:pt x="67" y="49"/>
                </a:moveTo>
                <a:cubicBezTo>
                  <a:pt x="74" y="42"/>
                  <a:pt x="82" y="36"/>
                  <a:pt x="87" y="32"/>
                </a:cubicBezTo>
                <a:cubicBezTo>
                  <a:pt x="87" y="31"/>
                  <a:pt x="87" y="31"/>
                  <a:pt x="87" y="31"/>
                </a:cubicBezTo>
                <a:cubicBezTo>
                  <a:pt x="77" y="45"/>
                  <a:pt x="70" y="57"/>
                  <a:pt x="63" y="70"/>
                </a:cubicBezTo>
                <a:cubicBezTo>
                  <a:pt x="56" y="84"/>
                  <a:pt x="50" y="100"/>
                  <a:pt x="45" y="120"/>
                </a:cubicBezTo>
                <a:cubicBezTo>
                  <a:pt x="44" y="127"/>
                  <a:pt x="41" y="138"/>
                  <a:pt x="36" y="162"/>
                </a:cubicBezTo>
                <a:cubicBezTo>
                  <a:pt x="30" y="191"/>
                  <a:pt x="24" y="241"/>
                  <a:pt x="23" y="284"/>
                </a:cubicBezTo>
                <a:cubicBezTo>
                  <a:pt x="23" y="328"/>
                  <a:pt x="28" y="363"/>
                  <a:pt x="28" y="363"/>
                </a:cubicBezTo>
                <a:cubicBezTo>
                  <a:pt x="28" y="363"/>
                  <a:pt x="28" y="365"/>
                  <a:pt x="28" y="368"/>
                </a:cubicBezTo>
                <a:cubicBezTo>
                  <a:pt x="29" y="372"/>
                  <a:pt x="29" y="376"/>
                  <a:pt x="30" y="382"/>
                </a:cubicBezTo>
                <a:cubicBezTo>
                  <a:pt x="31" y="389"/>
                  <a:pt x="32" y="396"/>
                  <a:pt x="34" y="404"/>
                </a:cubicBezTo>
                <a:cubicBezTo>
                  <a:pt x="35" y="412"/>
                  <a:pt x="37" y="421"/>
                  <a:pt x="39" y="430"/>
                </a:cubicBezTo>
                <a:cubicBezTo>
                  <a:pt x="42" y="439"/>
                  <a:pt x="45" y="449"/>
                  <a:pt x="47" y="459"/>
                </a:cubicBezTo>
                <a:cubicBezTo>
                  <a:pt x="51" y="468"/>
                  <a:pt x="54" y="478"/>
                  <a:pt x="57" y="488"/>
                </a:cubicBezTo>
                <a:cubicBezTo>
                  <a:pt x="61" y="498"/>
                  <a:pt x="65" y="507"/>
                  <a:pt x="69" y="516"/>
                </a:cubicBezTo>
                <a:cubicBezTo>
                  <a:pt x="73" y="525"/>
                  <a:pt x="77" y="533"/>
                  <a:pt x="81" y="540"/>
                </a:cubicBezTo>
                <a:cubicBezTo>
                  <a:pt x="96" y="569"/>
                  <a:pt x="108" y="585"/>
                  <a:pt x="113" y="594"/>
                </a:cubicBezTo>
                <a:cubicBezTo>
                  <a:pt x="120" y="603"/>
                  <a:pt x="126" y="610"/>
                  <a:pt x="131" y="617"/>
                </a:cubicBezTo>
                <a:cubicBezTo>
                  <a:pt x="137" y="623"/>
                  <a:pt x="143" y="629"/>
                  <a:pt x="149" y="634"/>
                </a:cubicBezTo>
                <a:cubicBezTo>
                  <a:pt x="152" y="636"/>
                  <a:pt x="155" y="639"/>
                  <a:pt x="158" y="641"/>
                </a:cubicBezTo>
                <a:cubicBezTo>
                  <a:pt x="161" y="644"/>
                  <a:pt x="165" y="646"/>
                  <a:pt x="168" y="648"/>
                </a:cubicBezTo>
                <a:cubicBezTo>
                  <a:pt x="174" y="653"/>
                  <a:pt x="181" y="657"/>
                  <a:pt x="189" y="662"/>
                </a:cubicBezTo>
                <a:cubicBezTo>
                  <a:pt x="184" y="654"/>
                  <a:pt x="180" y="647"/>
                  <a:pt x="176" y="640"/>
                </a:cubicBezTo>
                <a:cubicBezTo>
                  <a:pt x="174" y="637"/>
                  <a:pt x="172" y="634"/>
                  <a:pt x="170" y="631"/>
                </a:cubicBezTo>
                <a:cubicBezTo>
                  <a:pt x="168" y="627"/>
                  <a:pt x="166" y="624"/>
                  <a:pt x="164" y="621"/>
                </a:cubicBezTo>
                <a:cubicBezTo>
                  <a:pt x="160" y="614"/>
                  <a:pt x="155" y="608"/>
                  <a:pt x="151" y="601"/>
                </a:cubicBezTo>
                <a:cubicBezTo>
                  <a:pt x="146" y="594"/>
                  <a:pt x="141" y="587"/>
                  <a:pt x="135" y="579"/>
                </a:cubicBezTo>
                <a:cubicBezTo>
                  <a:pt x="130" y="570"/>
                  <a:pt x="119" y="555"/>
                  <a:pt x="105" y="528"/>
                </a:cubicBezTo>
                <a:cubicBezTo>
                  <a:pt x="90" y="500"/>
                  <a:pt x="74" y="459"/>
                  <a:pt x="66" y="423"/>
                </a:cubicBezTo>
                <a:cubicBezTo>
                  <a:pt x="64" y="415"/>
                  <a:pt x="62" y="406"/>
                  <a:pt x="60" y="399"/>
                </a:cubicBezTo>
                <a:cubicBezTo>
                  <a:pt x="59" y="391"/>
                  <a:pt x="58" y="384"/>
                  <a:pt x="57" y="378"/>
                </a:cubicBezTo>
                <a:cubicBezTo>
                  <a:pt x="56" y="373"/>
                  <a:pt x="55" y="368"/>
                  <a:pt x="55" y="365"/>
                </a:cubicBezTo>
                <a:cubicBezTo>
                  <a:pt x="54" y="362"/>
                  <a:pt x="54" y="360"/>
                  <a:pt x="54" y="360"/>
                </a:cubicBezTo>
                <a:cubicBezTo>
                  <a:pt x="54" y="360"/>
                  <a:pt x="50" y="326"/>
                  <a:pt x="50" y="285"/>
                </a:cubicBezTo>
                <a:cubicBezTo>
                  <a:pt x="51" y="243"/>
                  <a:pt x="57" y="195"/>
                  <a:pt x="63" y="167"/>
                </a:cubicBezTo>
                <a:cubicBezTo>
                  <a:pt x="67" y="144"/>
                  <a:pt x="70" y="133"/>
                  <a:pt x="71" y="126"/>
                </a:cubicBezTo>
                <a:cubicBezTo>
                  <a:pt x="76" y="107"/>
                  <a:pt x="79" y="91"/>
                  <a:pt x="82" y="76"/>
                </a:cubicBezTo>
                <a:cubicBezTo>
                  <a:pt x="84" y="62"/>
                  <a:pt x="86" y="48"/>
                  <a:pt x="88" y="32"/>
                </a:cubicBezTo>
                <a:cubicBezTo>
                  <a:pt x="89" y="35"/>
                  <a:pt x="92" y="43"/>
                  <a:pt x="93" y="49"/>
                </a:cubicBezTo>
                <a:cubicBezTo>
                  <a:pt x="98" y="68"/>
                  <a:pt x="102" y="91"/>
                  <a:pt x="104" y="98"/>
                </a:cubicBezTo>
                <a:cubicBezTo>
                  <a:pt x="107" y="112"/>
                  <a:pt x="112" y="119"/>
                  <a:pt x="123" y="129"/>
                </a:cubicBezTo>
                <a:cubicBezTo>
                  <a:pt x="129" y="116"/>
                  <a:pt x="133" y="107"/>
                  <a:pt x="130" y="93"/>
                </a:cubicBezTo>
                <a:cubicBezTo>
                  <a:pt x="129" y="86"/>
                  <a:pt x="125" y="63"/>
                  <a:pt x="119" y="42"/>
                </a:cubicBezTo>
                <a:cubicBezTo>
                  <a:pt x="118" y="37"/>
                  <a:pt x="117" y="32"/>
                  <a:pt x="115" y="27"/>
                </a:cubicBezTo>
                <a:cubicBezTo>
                  <a:pt x="115" y="26"/>
                  <a:pt x="114" y="24"/>
                  <a:pt x="114" y="23"/>
                </a:cubicBezTo>
                <a:cubicBezTo>
                  <a:pt x="113" y="21"/>
                  <a:pt x="113" y="20"/>
                  <a:pt x="112" y="18"/>
                </a:cubicBezTo>
                <a:cubicBezTo>
                  <a:pt x="111" y="16"/>
                  <a:pt x="110" y="14"/>
                  <a:pt x="110" y="13"/>
                </a:cubicBezTo>
                <a:cubicBezTo>
                  <a:pt x="109" y="11"/>
                  <a:pt x="108" y="9"/>
                  <a:pt x="107" y="8"/>
                </a:cubicBezTo>
                <a:cubicBezTo>
                  <a:pt x="105" y="5"/>
                  <a:pt x="103" y="3"/>
                  <a:pt x="101" y="2"/>
                </a:cubicBezTo>
                <a:cubicBezTo>
                  <a:pt x="100" y="2"/>
                  <a:pt x="100" y="2"/>
                  <a:pt x="100" y="2"/>
                </a:cubicBezTo>
                <a:cubicBezTo>
                  <a:pt x="100" y="1"/>
                  <a:pt x="100" y="1"/>
                  <a:pt x="100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8" y="1"/>
                  <a:pt x="98" y="1"/>
                  <a:pt x="97" y="1"/>
                </a:cubicBezTo>
                <a:cubicBezTo>
                  <a:pt x="96" y="0"/>
                  <a:pt x="95" y="0"/>
                  <a:pt x="95" y="0"/>
                </a:cubicBezTo>
                <a:cubicBezTo>
                  <a:pt x="91" y="0"/>
                  <a:pt x="89" y="0"/>
                  <a:pt x="89" y="0"/>
                </a:cubicBezTo>
                <a:cubicBezTo>
                  <a:pt x="89" y="0"/>
                  <a:pt x="89" y="0"/>
                  <a:pt x="88" y="1"/>
                </a:cubicBezTo>
                <a:cubicBezTo>
                  <a:pt x="87" y="1"/>
                  <a:pt x="85" y="1"/>
                  <a:pt x="83" y="2"/>
                </a:cubicBezTo>
                <a:cubicBezTo>
                  <a:pt x="82" y="3"/>
                  <a:pt x="79" y="4"/>
                  <a:pt x="77" y="6"/>
                </a:cubicBezTo>
                <a:cubicBezTo>
                  <a:pt x="74" y="7"/>
                  <a:pt x="71" y="10"/>
                  <a:pt x="70" y="10"/>
                </a:cubicBezTo>
                <a:cubicBezTo>
                  <a:pt x="64" y="15"/>
                  <a:pt x="56" y="23"/>
                  <a:pt x="48" y="30"/>
                </a:cubicBezTo>
                <a:cubicBezTo>
                  <a:pt x="33" y="45"/>
                  <a:pt x="17" y="62"/>
                  <a:pt x="12" y="68"/>
                </a:cubicBezTo>
                <a:cubicBezTo>
                  <a:pt x="3" y="79"/>
                  <a:pt x="1" y="88"/>
                  <a:pt x="0" y="103"/>
                </a:cubicBezTo>
                <a:cubicBezTo>
                  <a:pt x="14" y="99"/>
                  <a:pt x="23" y="96"/>
                  <a:pt x="32" y="86"/>
                </a:cubicBezTo>
                <a:cubicBezTo>
                  <a:pt x="37" y="81"/>
                  <a:pt x="53" y="64"/>
                  <a:pt x="67" y="49"/>
                </a:cubicBezTo>
                <a:close/>
                <a:moveTo>
                  <a:pt x="88" y="30"/>
                </a:moveTo>
                <a:cubicBezTo>
                  <a:pt x="88" y="30"/>
                  <a:pt x="88" y="30"/>
                  <a:pt x="88" y="30"/>
                </a:cubicBezTo>
                <a:cubicBezTo>
                  <a:pt x="88" y="30"/>
                  <a:pt x="88" y="30"/>
                  <a:pt x="88" y="30"/>
                </a:cubicBezTo>
                <a:close/>
              </a:path>
            </a:pathLst>
          </a:custGeom>
          <a:solidFill>
            <a:srgbClr val="78206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9"/>
          <p:cNvSpPr/>
          <p:nvPr/>
        </p:nvSpPr>
        <p:spPr>
          <a:xfrm>
            <a:off x="6691523" y="1345213"/>
            <a:ext cx="5044133" cy="1562159"/>
          </a:xfrm>
          <a:prstGeom prst="rect">
            <a:avLst/>
          </a:prstGeom>
          <a:solidFill>
            <a:srgbClr val="23D1D8">
              <a:alpha val="4117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9"/>
          <p:cNvSpPr txBox="1"/>
          <p:nvPr/>
        </p:nvSpPr>
        <p:spPr>
          <a:xfrm>
            <a:off x="7257218" y="1422208"/>
            <a:ext cx="4383397" cy="1400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700" b="1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Incide</a:t>
            </a:r>
            <a:r>
              <a:rPr lang="es-CO" sz="17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 con iniciativa en la toma de decisiones, en las distintas prácticas sociales, laborales, políticas, culturales, estéticas, deportivas y artísticas, en la que está inmerso como ciudadano, estudiante y profesional.</a:t>
            </a:r>
            <a:endParaRPr sz="1700" b="0" i="0" u="none" strike="noStrike" cap="none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21" name="Google Shape;321;p9"/>
          <p:cNvSpPr txBox="1"/>
          <p:nvPr/>
        </p:nvSpPr>
        <p:spPr>
          <a:xfrm>
            <a:off x="1041641" y="1596777"/>
            <a:ext cx="383022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sz="1800" b="1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Actúa </a:t>
            </a:r>
            <a:r>
              <a:rPr lang="es-CO" sz="18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de manera consciente en la toma de decisiones y en los efectos y consecuencias de sus actos.</a:t>
            </a:r>
            <a:endParaRPr/>
          </a:p>
        </p:txBody>
      </p:sp>
      <p:grpSp>
        <p:nvGrpSpPr>
          <p:cNvPr id="322" name="Google Shape;322;p9"/>
          <p:cNvGrpSpPr/>
          <p:nvPr/>
        </p:nvGrpSpPr>
        <p:grpSpPr>
          <a:xfrm>
            <a:off x="4745788" y="2260033"/>
            <a:ext cx="2704088" cy="2704088"/>
            <a:chOff x="4625185" y="2148403"/>
            <a:chExt cx="2704088" cy="2704088"/>
          </a:xfrm>
        </p:grpSpPr>
        <p:sp>
          <p:nvSpPr>
            <p:cNvPr id="323" name="Google Shape;323;p9"/>
            <p:cNvSpPr/>
            <p:nvPr/>
          </p:nvSpPr>
          <p:spPr>
            <a:xfrm>
              <a:off x="4625185" y="2148403"/>
              <a:ext cx="2704088" cy="2704088"/>
            </a:xfrm>
            <a:prstGeom prst="ellipse">
              <a:avLst/>
            </a:prstGeom>
            <a:solidFill>
              <a:srgbClr val="DD0A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9"/>
            <p:cNvSpPr/>
            <p:nvPr/>
          </p:nvSpPr>
          <p:spPr>
            <a:xfrm>
              <a:off x="4937948" y="2466017"/>
              <a:ext cx="2054652" cy="2054652"/>
            </a:xfrm>
            <a:prstGeom prst="ellipse">
              <a:avLst/>
            </a:prstGeom>
            <a:solidFill>
              <a:srgbClr val="FF739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5" name="Google Shape;325;p9" descr="Icon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60135" y="2736131"/>
            <a:ext cx="1699961" cy="1699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1553</Words>
  <Application>Microsoft Office PowerPoint</Application>
  <PresentationFormat>Custom</PresentationFormat>
  <Paragraphs>196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Tema de Office</vt:lpstr>
      <vt:lpstr>PowerPoint Presentation</vt:lpstr>
      <vt:lpstr>UNIVERSIDAD TECNOLÓGICA DE PEREIRA - FORMACIÓN INTEGRAL </vt:lpstr>
      <vt:lpstr>ÁMBITO INSTITUCIONAL</vt:lpstr>
      <vt:lpstr>DIMENSIONES DE LA IDENTIDAD INSTITUCIONAL PARA LA OFERTA INSTITUCIONAL DE PREGRADO</vt:lpstr>
      <vt:lpstr>DIMENSIONES DE LA IDENTIDAD INSTITUCIONAL PARA LA OFERTA INSTITUCIONAL DE PREGRADO</vt:lpstr>
      <vt:lpstr>PowerPoint Presentation</vt:lpstr>
      <vt:lpstr>PowerPoint Presentation</vt:lpstr>
      <vt:lpstr>PowerPoint Presentation</vt:lpstr>
      <vt:lpstr>INDICADORES DE DESEMPEÑO PARA LA FORMACIÓN HUMANA</vt:lpstr>
      <vt:lpstr>PowerPoint Presentation</vt:lpstr>
      <vt:lpstr>PowerPoint Presentation</vt:lpstr>
      <vt:lpstr>INDICADORES DE DESEMPEÑO PARA PENSAMIENTO CRÍTICO</vt:lpstr>
      <vt:lpstr>PowerPoint Presentation</vt:lpstr>
      <vt:lpstr>PowerPoint Presentation</vt:lpstr>
      <vt:lpstr>INDICADORES DE DESEMPEÑO PARA CIUDADANÍA Y DEMOCRACIA</vt:lpstr>
      <vt:lpstr>PowerPoint Presentation</vt:lpstr>
      <vt:lpstr>PowerPoint Presentation</vt:lpstr>
      <vt:lpstr>INDICADORES DE DESEMPEÑO PARA LA SOSTENIBILIDAD AMBIENTAL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Monitor</dc:creator>
  <cp:lastModifiedBy>Laura Daniela Cartagena Toro</cp:lastModifiedBy>
  <cp:revision>99</cp:revision>
  <dcterms:created xsi:type="dcterms:W3CDTF">2010-08-19T19:03:43Z</dcterms:created>
  <dcterms:modified xsi:type="dcterms:W3CDTF">2025-05-23T15:35:48Z</dcterms:modified>
</cp:coreProperties>
</file>