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</p:sldMasterIdLst>
  <p:notesMasterIdLst>
    <p:notesMasterId r:id="rId20"/>
  </p:notesMasterIdLst>
  <p:sldIdLst>
    <p:sldId id="256" r:id="rId3"/>
    <p:sldId id="257" r:id="rId4"/>
    <p:sldId id="272" r:id="rId5"/>
    <p:sldId id="259" r:id="rId6"/>
    <p:sldId id="260" r:id="rId7"/>
    <p:sldId id="261" r:id="rId8"/>
    <p:sldId id="262" r:id="rId9"/>
    <p:sldId id="264" r:id="rId10"/>
    <p:sldId id="265" r:id="rId11"/>
    <p:sldId id="263" r:id="rId12"/>
    <p:sldId id="266" r:id="rId13"/>
    <p:sldId id="270" r:id="rId14"/>
    <p:sldId id="267" r:id="rId15"/>
    <p:sldId id="268" r:id="rId16"/>
    <p:sldId id="258" r:id="rId17"/>
    <p:sldId id="273" r:id="rId18"/>
    <p:sldId id="269" r:id="rId19"/>
  </p:sldIdLst>
  <p:sldSz cx="12192000" cy="7056438"/>
  <p:notesSz cx="6858000" cy="9144000"/>
  <p:embeddedFontLst>
    <p:embeddedFont>
      <p:font typeface="Candara" panose="020E050203030302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23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gkbuJQ2Qcsn93te0pwuI/y3ozv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>
        <p:guide orient="horz" pos="222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font" Target="fonts/font1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3.fntdata"/><Relationship Id="rId28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2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63587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5" name="Google Shape;3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1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8" name="Google Shape;8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7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9" name="Google Shape;12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0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>
          <a:extLst>
            <a:ext uri="{FF2B5EF4-FFF2-40B4-BE49-F238E27FC236}">
              <a16:creationId xmlns:a16="http://schemas.microsoft.com/office/drawing/2014/main" id="{80DC5FB1-7B6F-83E4-9C67-C38FCB5CA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>
            <a:extLst>
              <a:ext uri="{FF2B5EF4-FFF2-40B4-BE49-F238E27FC236}">
                <a16:creationId xmlns:a16="http://schemas.microsoft.com/office/drawing/2014/main" id="{CEAC92EC-EA16-3A3F-0620-0BD63070E3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9" name="Google Shape;129;p10:notes">
            <a:extLst>
              <a:ext uri="{FF2B5EF4-FFF2-40B4-BE49-F238E27FC236}">
                <a16:creationId xmlns:a16="http://schemas.microsoft.com/office/drawing/2014/main" id="{50B219C9-F266-649F-7ACF-6A68C320AE7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0:notes">
            <a:extLst>
              <a:ext uri="{FF2B5EF4-FFF2-40B4-BE49-F238E27FC236}">
                <a16:creationId xmlns:a16="http://schemas.microsoft.com/office/drawing/2014/main" id="{1381C068-9F5A-5D67-4973-FAF5B0543CA0}"/>
              </a:ext>
            </a:extLst>
          </p:cNvPr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8841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37" name="Google Shape;13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1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44" name="Google Shape;14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2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50" name="Google Shape;5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3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>
          <a:extLst>
            <a:ext uri="{FF2B5EF4-FFF2-40B4-BE49-F238E27FC236}">
              <a16:creationId xmlns:a16="http://schemas.microsoft.com/office/drawing/2014/main" id="{A7A10769-691A-C8FA-C967-A12AA161F5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>
            <a:extLst>
              <a:ext uri="{FF2B5EF4-FFF2-40B4-BE49-F238E27FC236}">
                <a16:creationId xmlns:a16="http://schemas.microsoft.com/office/drawing/2014/main" id="{28B5D260-9F0D-9480-BE33-85B5439AA4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50" name="Google Shape;50;p3:notes">
            <a:extLst>
              <a:ext uri="{FF2B5EF4-FFF2-40B4-BE49-F238E27FC236}">
                <a16:creationId xmlns:a16="http://schemas.microsoft.com/office/drawing/2014/main" id="{B2CE674C-1503-F6C7-F349-C03C458FE06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3:notes">
            <a:extLst>
              <a:ext uri="{FF2B5EF4-FFF2-40B4-BE49-F238E27FC236}">
                <a16:creationId xmlns:a16="http://schemas.microsoft.com/office/drawing/2014/main" id="{1535FDAB-7BA5-9C03-0987-D52A4E814D24}"/>
              </a:ext>
            </a:extLst>
          </p:cNvPr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33803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43" name="Google Shape;4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50" name="Google Shape;5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3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3648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58" name="Google Shape;5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66" name="Google Shape;6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5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74" name="Google Shape;7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6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24414b76a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1" name="Google Shape;81;g224414b76a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224414b76af_0_0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12" name="Google Shape;11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8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1" name="Google Shape;12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9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914400" y="2192071"/>
            <a:ext cx="10363200" cy="151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828800" y="3998648"/>
            <a:ext cx="8534400" cy="1803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609600" y="282575"/>
            <a:ext cx="10972800" cy="1176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609600" y="1646237"/>
            <a:ext cx="10972800" cy="465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609600" y="282575"/>
            <a:ext cx="10972800" cy="1176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609600" y="1646237"/>
            <a:ext cx="10972800" cy="465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9282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9282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9283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9283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609600" y="282575"/>
            <a:ext cx="10972800" cy="1176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609600" y="1646237"/>
            <a:ext cx="10972800" cy="465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9282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9282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9283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9283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"/>
          <p:cNvSpPr txBox="1"/>
          <p:nvPr/>
        </p:nvSpPr>
        <p:spPr>
          <a:xfrm>
            <a:off x="5207000" y="5157787"/>
            <a:ext cx="5334000" cy="1778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4075" tIns="47025" rIns="94075" bIns="470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"/>
          <p:cNvSpPr txBox="1">
            <a:spLocks noGrp="1"/>
          </p:cNvSpPr>
          <p:nvPr>
            <p:ph type="subTitle" idx="1"/>
          </p:nvPr>
        </p:nvSpPr>
        <p:spPr>
          <a:xfrm>
            <a:off x="1774825" y="1655762"/>
            <a:ext cx="8766175" cy="189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6000"/>
              <a:buNone/>
            </a:pPr>
            <a:r>
              <a:rPr lang="en-US" sz="6000" b="1" i="0" u="none">
                <a:solidFill>
                  <a:srgbClr val="0070C0"/>
                </a:solidFill>
                <a:latin typeface="Candara"/>
                <a:ea typeface="Candara"/>
                <a:cs typeface="Candara"/>
                <a:sym typeface="Candara"/>
              </a:rPr>
              <a:t>Informe renovación curricular</a:t>
            </a:r>
            <a:endParaRPr/>
          </a:p>
        </p:txBody>
      </p:sp>
      <p:sp>
        <p:nvSpPr>
          <p:cNvPr id="40" name="Google Shape;40;p1"/>
          <p:cNvSpPr txBox="1"/>
          <p:nvPr/>
        </p:nvSpPr>
        <p:spPr>
          <a:xfrm>
            <a:off x="2787650" y="3744912"/>
            <a:ext cx="6740525" cy="15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Font typeface="Calibri"/>
              <a:buNone/>
            </a:pPr>
            <a:r>
              <a:rPr lang="en-US" sz="4800" b="1" i="0" u="none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Programa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7"/>
          <p:cNvSpPr txBox="1"/>
          <p:nvPr/>
        </p:nvSpPr>
        <p:spPr>
          <a:xfrm>
            <a:off x="2465387" y="360362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IDENTIDAD INSTITUCIONAL EN LA MALLA CURRICULAR</a:t>
            </a:r>
            <a:endParaRPr/>
          </a:p>
        </p:txBody>
      </p:sp>
      <p:sp>
        <p:nvSpPr>
          <p:cNvPr id="93" name="Google Shape;93;p7"/>
          <p:cNvSpPr txBox="1"/>
          <p:nvPr/>
        </p:nvSpPr>
        <p:spPr>
          <a:xfrm>
            <a:off x="1992312" y="3913187"/>
            <a:ext cx="1943100" cy="460375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94" name="Google Shape;94;p7"/>
          <p:cNvSpPr txBox="1"/>
          <p:nvPr/>
        </p:nvSpPr>
        <p:spPr>
          <a:xfrm>
            <a:off x="1631950" y="4627562"/>
            <a:ext cx="1943100" cy="461962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sp>
        <p:nvSpPr>
          <p:cNvPr id="95" name="Google Shape;95;p7"/>
          <p:cNvSpPr txBox="1"/>
          <p:nvPr/>
        </p:nvSpPr>
        <p:spPr>
          <a:xfrm>
            <a:off x="4043362" y="3913187"/>
            <a:ext cx="1944687" cy="460375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96" name="Google Shape;96;p7"/>
          <p:cNvSpPr txBox="1"/>
          <p:nvPr/>
        </p:nvSpPr>
        <p:spPr>
          <a:xfrm>
            <a:off x="3719512" y="4627562"/>
            <a:ext cx="1944687" cy="461962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sp>
        <p:nvSpPr>
          <p:cNvPr id="97" name="Google Shape;97;p7"/>
          <p:cNvSpPr txBox="1"/>
          <p:nvPr/>
        </p:nvSpPr>
        <p:spPr>
          <a:xfrm>
            <a:off x="6096000" y="3913187"/>
            <a:ext cx="1944687" cy="460375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98" name="Google Shape;98;p7"/>
          <p:cNvSpPr txBox="1"/>
          <p:nvPr/>
        </p:nvSpPr>
        <p:spPr>
          <a:xfrm>
            <a:off x="6311900" y="4627562"/>
            <a:ext cx="1944687" cy="461962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sp>
        <p:nvSpPr>
          <p:cNvPr id="99" name="Google Shape;99;p7"/>
          <p:cNvSpPr txBox="1"/>
          <p:nvPr/>
        </p:nvSpPr>
        <p:spPr>
          <a:xfrm>
            <a:off x="8148637" y="3913187"/>
            <a:ext cx="1943100" cy="460375"/>
          </a:xfrm>
          <a:prstGeom prst="rect">
            <a:avLst/>
          </a:prstGeom>
          <a:solidFill>
            <a:srgbClr val="8064A2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100" name="Google Shape;100;p7"/>
          <p:cNvSpPr txBox="1"/>
          <p:nvPr/>
        </p:nvSpPr>
        <p:spPr>
          <a:xfrm>
            <a:off x="8399462" y="4627562"/>
            <a:ext cx="1944687" cy="461962"/>
          </a:xfrm>
          <a:prstGeom prst="rect">
            <a:avLst/>
          </a:prstGeom>
          <a:solidFill>
            <a:srgbClr val="8064A2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grpSp>
        <p:nvGrpSpPr>
          <p:cNvPr id="101" name="Google Shape;101;p7"/>
          <p:cNvGrpSpPr/>
          <p:nvPr/>
        </p:nvGrpSpPr>
        <p:grpSpPr>
          <a:xfrm>
            <a:off x="2381250" y="3175"/>
            <a:ext cx="7272337" cy="3787775"/>
            <a:chOff x="3375203" y="1325563"/>
            <a:chExt cx="5506800" cy="2915792"/>
          </a:xfrm>
        </p:grpSpPr>
        <p:grpSp>
          <p:nvGrpSpPr>
            <p:cNvPr id="102" name="Google Shape;102;p7"/>
            <p:cNvGrpSpPr/>
            <p:nvPr/>
          </p:nvGrpSpPr>
          <p:grpSpPr>
            <a:xfrm>
              <a:off x="3375203" y="2339975"/>
              <a:ext cx="5506800" cy="1901380"/>
              <a:chOff x="3375203" y="2339975"/>
              <a:chExt cx="5506800" cy="1901380"/>
            </a:xfrm>
          </p:grpSpPr>
          <p:pic>
            <p:nvPicPr>
              <p:cNvPr id="103" name="Google Shape;103;p7" descr="Gráfico1.GIF"/>
              <p:cNvPicPr preferRelativeResize="0"/>
              <p:nvPr/>
            </p:nvPicPr>
            <p:blipFill rotWithShape="1">
              <a:blip r:embed="rId5">
                <a:alphaModFix/>
              </a:blip>
              <a:srcRect l="4940" t="39582" r="32242" b="30207"/>
              <a:stretch/>
            </p:blipFill>
            <p:spPr>
              <a:xfrm>
                <a:off x="3375203" y="2591911"/>
                <a:ext cx="5506800" cy="164944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" name="Google Shape;104;p7"/>
              <p:cNvSpPr/>
              <p:nvPr/>
            </p:nvSpPr>
            <p:spPr>
              <a:xfrm>
                <a:off x="6013450" y="2339975"/>
                <a:ext cx="185738" cy="246063"/>
              </a:xfrm>
              <a:prstGeom prst="roundRect">
                <a:avLst>
                  <a:gd name="adj" fmla="val 16667"/>
                </a:avLst>
              </a:prstGeom>
              <a:solidFill>
                <a:srgbClr val="4F81BD"/>
              </a:solidFill>
              <a:ln w="25400" cap="flat" cmpd="sng">
                <a:solidFill>
                  <a:srgbClr val="6464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7"/>
              <p:cNvSpPr txBox="1"/>
              <p:nvPr/>
            </p:nvSpPr>
            <p:spPr>
              <a:xfrm>
                <a:off x="5024438" y="3416300"/>
                <a:ext cx="1050925" cy="497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en-US" sz="1200" b="1" i="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Formación en Pensamiento crítico</a:t>
                </a:r>
                <a:endParaRPr/>
              </a:p>
            </p:txBody>
          </p:sp>
          <p:sp>
            <p:nvSpPr>
              <p:cNvPr id="106" name="Google Shape;106;p7"/>
              <p:cNvSpPr txBox="1"/>
              <p:nvPr/>
            </p:nvSpPr>
            <p:spPr>
              <a:xfrm>
                <a:off x="3763963" y="3414713"/>
                <a:ext cx="1052512" cy="3554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en-US" sz="1200" b="1" i="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Formación Humana</a:t>
                </a:r>
                <a:endParaRPr/>
              </a:p>
            </p:txBody>
          </p:sp>
          <p:sp>
            <p:nvSpPr>
              <p:cNvPr id="107" name="Google Shape;107;p7"/>
              <p:cNvSpPr txBox="1"/>
              <p:nvPr/>
            </p:nvSpPr>
            <p:spPr>
              <a:xfrm>
                <a:off x="6248400" y="3416300"/>
                <a:ext cx="941388" cy="497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en-US" sz="1200" b="1" i="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Formación Ciudadana y democrática</a:t>
                </a:r>
                <a:endParaRPr/>
              </a:p>
            </p:txBody>
          </p:sp>
          <p:sp>
            <p:nvSpPr>
              <p:cNvPr id="108" name="Google Shape;108;p7"/>
              <p:cNvSpPr txBox="1"/>
              <p:nvPr/>
            </p:nvSpPr>
            <p:spPr>
              <a:xfrm>
                <a:off x="7412038" y="3290888"/>
                <a:ext cx="1077912" cy="6398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en-US" sz="1200" b="1" i="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Compromiso con la sostenibilidad ambiental</a:t>
                </a:r>
                <a:endParaRPr/>
              </a:p>
            </p:txBody>
          </p:sp>
        </p:grpSp>
        <p:sp>
          <p:nvSpPr>
            <p:cNvPr id="109" name="Google Shape;109;p7"/>
            <p:cNvSpPr/>
            <p:nvPr/>
          </p:nvSpPr>
          <p:spPr>
            <a:xfrm>
              <a:off x="4152701" y="1325563"/>
              <a:ext cx="3848453" cy="1783508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ctr"/>
              <a:r>
                <a:rPr b="1" i="0">
                  <a:ln>
                    <a:noFill/>
                  </a:ln>
                  <a:noFill/>
                  <a:latin typeface="Arial"/>
                </a:rPr>
                <a:t>2. Compromiso con </a:t>
              </a:r>
              <a:br>
                <a:rPr b="1" i="0">
                  <a:ln>
                    <a:noFill/>
                  </a:ln>
                  <a:noFill/>
                  <a:latin typeface="Arial"/>
                </a:rPr>
              </a:br>
              <a:r>
                <a:rPr b="1" i="0">
                  <a:ln>
                    <a:noFill/>
                  </a:ln>
                  <a:noFill/>
                  <a:latin typeface="Arial"/>
                </a:rPr>
                <a:t>la formación profesional integral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/>
          <p:cNvSpPr txBox="1">
            <a:spLocks noGrp="1"/>
          </p:cNvSpPr>
          <p:nvPr>
            <p:ph type="title"/>
          </p:nvPr>
        </p:nvSpPr>
        <p:spPr>
          <a:xfrm>
            <a:off x="1579562" y="647700"/>
            <a:ext cx="9032875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Interacción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con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el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medio local,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nacional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internacional</a:t>
            </a:r>
            <a:endParaRPr dirty="0"/>
          </a:p>
        </p:txBody>
      </p:sp>
      <p:pic>
        <p:nvPicPr>
          <p:cNvPr id="133" name="Google Shape;133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1">
          <a:extLst>
            <a:ext uri="{FF2B5EF4-FFF2-40B4-BE49-F238E27FC236}">
              <a16:creationId xmlns:a16="http://schemas.microsoft.com/office/drawing/2014/main" id="{A5EC7882-BC9C-08E3-7475-4592EF97F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>
            <a:extLst>
              <a:ext uri="{FF2B5EF4-FFF2-40B4-BE49-F238E27FC236}">
                <a16:creationId xmlns:a16="http://schemas.microsoft.com/office/drawing/2014/main" id="{4F2BC1E6-8AEB-AAD2-856E-BCEE6A3B2B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79562" y="647700"/>
            <a:ext cx="9032875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Estrategias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para la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autorreflexión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, la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autoevaluación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, la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autorregulación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el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mejoramiento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continuo</a:t>
            </a:r>
            <a:endParaRPr dirty="0"/>
          </a:p>
        </p:txBody>
      </p:sp>
      <p:pic>
        <p:nvPicPr>
          <p:cNvPr id="133" name="Google Shape;133;p10">
            <a:extLst>
              <a:ext uri="{FF2B5EF4-FFF2-40B4-BE49-F238E27FC236}">
                <a16:creationId xmlns:a16="http://schemas.microsoft.com/office/drawing/2014/main" id="{30D1175F-CEDE-38C1-1ADE-4F8BFD60244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0">
            <a:extLst>
              <a:ext uri="{FF2B5EF4-FFF2-40B4-BE49-F238E27FC236}">
                <a16:creationId xmlns:a16="http://schemas.microsoft.com/office/drawing/2014/main" id="{2634942A-6D25-1592-4D3A-D61262A8396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93900" y="1858962"/>
            <a:ext cx="7229475" cy="437673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32;p10">
            <a:extLst>
              <a:ext uri="{FF2B5EF4-FFF2-40B4-BE49-F238E27FC236}">
                <a16:creationId xmlns:a16="http://schemas.microsoft.com/office/drawing/2014/main" id="{0AFA7B68-3ECD-5D72-FCC8-50BA0036CAD5}"/>
              </a:ext>
            </a:extLst>
          </p:cNvPr>
          <p:cNvSpPr txBox="1">
            <a:spLocks/>
          </p:cNvSpPr>
          <p:nvPr/>
        </p:nvSpPr>
        <p:spPr>
          <a:xfrm>
            <a:off x="1512678" y="1525587"/>
            <a:ext cx="9032875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>
              <a:buClr>
                <a:srgbClr val="003E69"/>
              </a:buClr>
              <a:buSzPts val="2800"/>
              <a:buFont typeface="Calibri"/>
              <a:buNone/>
            </a:pPr>
            <a:r>
              <a:rPr lang="es-E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Estudios de pertinencia, cambios generados a partir de la renovación curricular, planes de mejoramiento. 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013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"/>
          <p:cNvSpPr txBox="1"/>
          <p:nvPr/>
        </p:nvSpPr>
        <p:spPr>
          <a:xfrm>
            <a:off x="5087937" y="5111750"/>
            <a:ext cx="5472112" cy="187325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1"/>
          <p:cNvSpPr txBox="1">
            <a:spLocks noGrp="1"/>
          </p:cNvSpPr>
          <p:nvPr>
            <p:ph type="subTitle" idx="1"/>
          </p:nvPr>
        </p:nvSpPr>
        <p:spPr>
          <a:xfrm>
            <a:off x="2424112" y="2519362"/>
            <a:ext cx="7775575" cy="2305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None/>
            </a:pPr>
            <a:r>
              <a:rPr lang="en-US" sz="4800" b="1" i="0" u="none" dirty="0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SEGUIMIENTO Y VALORACIÓN DE LOS RESULTADOS DE APRENDIZAJE 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SEGUIMIENTO Y VALORACIÓN DE LOS RESULTADOS DE APRENDIZAJE </a:t>
            </a:r>
            <a:endParaRPr/>
          </a:p>
        </p:txBody>
      </p:sp>
      <p:pic>
        <p:nvPicPr>
          <p:cNvPr id="148" name="Google Shape;148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2"/>
          <p:cNvSpPr txBox="1"/>
          <p:nvPr/>
        </p:nvSpPr>
        <p:spPr>
          <a:xfrm>
            <a:off x="630237" y="1504950"/>
            <a:ext cx="5757862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lang="en-US" sz="2400" b="1" i="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Esquema del proceso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9066213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rgbClr val="003E69"/>
              </a:buClr>
              <a:buSzPts val="2800"/>
            </a:pPr>
            <a:r>
              <a:rPr lang="es-MX" sz="2800" b="1" dirty="0">
                <a:solidFill>
                  <a:srgbClr val="003E69"/>
                </a:solidFill>
              </a:rPr>
              <a:t>CAMBIOS REPRESENTATIVOS EN EL PROGRAMA COMO RESULTADO DEL PROCESO DE RENOVACIÓN CURRICULAR</a:t>
            </a:r>
            <a:endParaRPr dirty="0"/>
          </a:p>
        </p:txBody>
      </p:sp>
      <p:pic>
        <p:nvPicPr>
          <p:cNvPr id="54" name="Google Shape;5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>
          <a:extLst>
            <a:ext uri="{FF2B5EF4-FFF2-40B4-BE49-F238E27FC236}">
              <a16:creationId xmlns:a16="http://schemas.microsoft.com/office/drawing/2014/main" id="{25125F6C-9B9F-296C-C302-301BB6259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>
            <a:extLst>
              <a:ext uri="{FF2B5EF4-FFF2-40B4-BE49-F238E27FC236}">
                <a16:creationId xmlns:a16="http://schemas.microsoft.com/office/drawing/2014/main" id="{73B8FE7D-898D-60BC-1D75-8563A564E72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9066213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rgbClr val="003E69"/>
              </a:buClr>
              <a:buSzPts val="2800"/>
            </a:pPr>
            <a:r>
              <a:rPr lang="es-MX" sz="2800" b="1" dirty="0">
                <a:solidFill>
                  <a:srgbClr val="003E69"/>
                </a:solidFill>
              </a:rPr>
              <a:t>MEJORAMIENTO CONTINUO</a:t>
            </a:r>
            <a:endParaRPr dirty="0"/>
          </a:p>
        </p:txBody>
      </p:sp>
      <p:pic>
        <p:nvPicPr>
          <p:cNvPr id="54" name="Google Shape;54;p3">
            <a:extLst>
              <a:ext uri="{FF2B5EF4-FFF2-40B4-BE49-F238E27FC236}">
                <a16:creationId xmlns:a16="http://schemas.microsoft.com/office/drawing/2014/main" id="{FA85AED7-CB8B-8252-58A5-ACDD58C8F0C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9041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"/>
          <p:cNvSpPr txBox="1">
            <a:spLocks noGrp="1"/>
          </p:cNvSpPr>
          <p:nvPr>
            <p:ph type="title"/>
          </p:nvPr>
        </p:nvSpPr>
        <p:spPr>
          <a:xfrm>
            <a:off x="2611437" y="2713037"/>
            <a:ext cx="7043737" cy="60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4800"/>
              <a:buFont typeface="Calibri"/>
              <a:buNone/>
            </a:pPr>
            <a:r>
              <a:rPr lang="en-US" sz="4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¡</a:t>
            </a:r>
            <a:r>
              <a:rPr lang="en-US" sz="72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Gracias</a:t>
            </a:r>
            <a:r>
              <a:rPr lang="en-US" sz="4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/>
          </a:p>
        </p:txBody>
      </p:sp>
      <p:sp>
        <p:nvSpPr>
          <p:cNvPr id="155" name="Google Shape;155;p13"/>
          <p:cNvSpPr txBox="1"/>
          <p:nvPr/>
        </p:nvSpPr>
        <p:spPr>
          <a:xfrm>
            <a:off x="2243137" y="2786062"/>
            <a:ext cx="7780337" cy="2520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075" tIns="45700" rIns="9407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"/>
          <p:cNvSpPr txBox="1">
            <a:spLocks noGrp="1"/>
          </p:cNvSpPr>
          <p:nvPr>
            <p:ph type="subTitle" idx="1"/>
          </p:nvPr>
        </p:nvSpPr>
        <p:spPr>
          <a:xfrm>
            <a:off x="3287712" y="2952750"/>
            <a:ext cx="6740525" cy="15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None/>
            </a:pPr>
            <a:r>
              <a:rPr lang="en-US" sz="4800" b="1" i="0" u="none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sp>
        <p:nvSpPr>
          <p:cNvPr id="47" name="Google Shape;47;p2"/>
          <p:cNvSpPr txBox="1"/>
          <p:nvPr/>
        </p:nvSpPr>
        <p:spPr>
          <a:xfrm>
            <a:off x="5087937" y="5111750"/>
            <a:ext cx="5472112" cy="187325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pic>
        <p:nvPicPr>
          <p:cNvPr id="54" name="Google Shape;5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3"/>
          <p:cNvSpPr txBox="1"/>
          <p:nvPr/>
        </p:nvSpPr>
        <p:spPr>
          <a:xfrm>
            <a:off x="630237" y="1095375"/>
            <a:ext cx="5757862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lang="en-US" sz="2400" b="1" i="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Justificación e identidad del programa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8144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pic>
        <p:nvPicPr>
          <p:cNvPr id="62" name="Google Shape;6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4"/>
          <p:cNvSpPr txBox="1"/>
          <p:nvPr/>
        </p:nvSpPr>
        <p:spPr>
          <a:xfrm>
            <a:off x="395287" y="885825"/>
            <a:ext cx="11244262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ndara"/>
              <a:buNone/>
            </a:pP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Proposito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.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Coherencia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entre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objetivos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y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resultados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de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aprendizaje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del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programa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r>
              <a:rPr lang="en-US" sz="2000" b="1" dirty="0" err="1">
                <a:latin typeface="Candara"/>
                <a:ea typeface="Candara"/>
                <a:cs typeface="Candara"/>
                <a:sym typeface="Candara"/>
              </a:rPr>
              <a:t>donde</a:t>
            </a:r>
            <a:r>
              <a:rPr lang="en-US" sz="2000" b="1" dirty="0">
                <a:latin typeface="Candara"/>
                <a:ea typeface="Candara"/>
                <a:cs typeface="Candara"/>
                <a:sym typeface="Candara"/>
              </a:rPr>
              <a:t> se </a:t>
            </a:r>
            <a:r>
              <a:rPr lang="en-US" sz="2000" b="1" dirty="0" err="1">
                <a:latin typeface="Candara"/>
                <a:ea typeface="Candara"/>
                <a:cs typeface="Candara"/>
                <a:sym typeface="Candara"/>
              </a:rPr>
              <a:t>evidencien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los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componentes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de la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identidad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institucional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pic>
        <p:nvPicPr>
          <p:cNvPr id="70" name="Google Shape;7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5"/>
          <p:cNvSpPr txBox="1"/>
          <p:nvPr/>
        </p:nvSpPr>
        <p:spPr>
          <a:xfrm>
            <a:off x="395287" y="1089025"/>
            <a:ext cx="11244262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lang="en-US" sz="2400" b="1" i="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Coherencia entre perfiles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"/>
          <p:cNvSpPr txBox="1">
            <a:spLocks noGrp="1"/>
          </p:cNvSpPr>
          <p:nvPr>
            <p:ph type="subTitle" idx="1"/>
          </p:nvPr>
        </p:nvSpPr>
        <p:spPr>
          <a:xfrm>
            <a:off x="2927350" y="2952750"/>
            <a:ext cx="7200900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None/>
            </a:pPr>
            <a:r>
              <a:rPr lang="en-US" sz="4800" b="1" i="0" u="none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ASPECTOS CURRICULARES</a:t>
            </a:r>
            <a:endParaRPr/>
          </a:p>
        </p:txBody>
      </p:sp>
      <p:sp>
        <p:nvSpPr>
          <p:cNvPr id="78" name="Google Shape;78;p6"/>
          <p:cNvSpPr txBox="1"/>
          <p:nvPr/>
        </p:nvSpPr>
        <p:spPr>
          <a:xfrm>
            <a:off x="5232400" y="4968875"/>
            <a:ext cx="5256212" cy="1943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24414b76af_0_0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</a:t>
            </a:r>
            <a:r>
              <a:rPr lang="en-US" sz="2800" b="1">
                <a:solidFill>
                  <a:srgbClr val="003E69"/>
                </a:solidFill>
              </a:rPr>
              <a:t>LLA CURRICULAR </a:t>
            </a: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DEL PROGRAMA</a:t>
            </a:r>
            <a:endParaRPr/>
          </a:p>
        </p:txBody>
      </p:sp>
      <p:pic>
        <p:nvPicPr>
          <p:cNvPr id="85" name="Google Shape;85;g224414b76a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Estructura curricular del programa</a:t>
            </a:r>
            <a:endParaRPr/>
          </a:p>
        </p:txBody>
      </p:sp>
      <p:pic>
        <p:nvPicPr>
          <p:cNvPr id="116" name="Google Shape;116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8"/>
          <p:cNvSpPr txBox="1"/>
          <p:nvPr/>
        </p:nvSpPr>
        <p:spPr>
          <a:xfrm>
            <a:off x="630237" y="1095375"/>
            <a:ext cx="6689725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lang="en-US" sz="2400" b="1" i="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Áreas, campos, núcleos temáticos, espacios …</a:t>
            </a:r>
            <a:endParaRPr/>
          </a:p>
        </p:txBody>
      </p:sp>
      <p:pic>
        <p:nvPicPr>
          <p:cNvPr id="118" name="Google Shape;118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22512" y="1609725"/>
            <a:ext cx="7375525" cy="472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Rutas de formación flexibles</a:t>
            </a:r>
            <a:endParaRPr/>
          </a:p>
        </p:txBody>
      </p:sp>
      <p:pic>
        <p:nvPicPr>
          <p:cNvPr id="125" name="Google Shape;12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66925" y="1146175"/>
            <a:ext cx="7802562" cy="508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210</Words>
  <Application>Microsoft Office PowerPoint</Application>
  <PresentationFormat>Personalizado</PresentationFormat>
  <Paragraphs>53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Candara</vt:lpstr>
      <vt:lpstr>Calibri</vt:lpstr>
      <vt:lpstr>1_Tema de Office</vt:lpstr>
      <vt:lpstr>2_Tema de Office</vt:lpstr>
      <vt:lpstr>Presentación de PowerPoint</vt:lpstr>
      <vt:lpstr>Presentación de PowerPoint</vt:lpstr>
      <vt:lpstr>MARCO GENERAL DEL PROGRAMA</vt:lpstr>
      <vt:lpstr>MARCO GENERAL DEL PROGRAMA</vt:lpstr>
      <vt:lpstr>MARCO GENERAL DEL PROGRAMA</vt:lpstr>
      <vt:lpstr>Presentación de PowerPoint</vt:lpstr>
      <vt:lpstr>MALLA CURRICULAR DEL PROGRAMA</vt:lpstr>
      <vt:lpstr>Estructura curricular del programa</vt:lpstr>
      <vt:lpstr>Rutas de formación flexibles</vt:lpstr>
      <vt:lpstr>Presentación de PowerPoint</vt:lpstr>
      <vt:lpstr>Interacción con el medio local, nacional e internacional</vt:lpstr>
      <vt:lpstr>Estrategias para la autorreflexión, la autoevaluación, la autorregulación y el mejoramiento continuo</vt:lpstr>
      <vt:lpstr>Presentación de PowerPoint</vt:lpstr>
      <vt:lpstr>SEGUIMIENTO Y VALORACIÓN DE LOS RESULTADOS DE APRENDIZAJE </vt:lpstr>
      <vt:lpstr>CAMBIOS REPRESENTATIVOS EN EL PROGRAMA COMO RESULTADO DEL PROCESO DE RENOVACIÓN CURRICULAR</vt:lpstr>
      <vt:lpstr>MEJORAMIENTO CONTINUO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Monitor</dc:creator>
  <cp:lastModifiedBy>Laura Daniela Cartagena Toro</cp:lastModifiedBy>
  <cp:revision>12</cp:revision>
  <dcterms:created xsi:type="dcterms:W3CDTF">2010-08-19T19:03:43Z</dcterms:created>
  <dcterms:modified xsi:type="dcterms:W3CDTF">2025-03-21T21:41:19Z</dcterms:modified>
</cp:coreProperties>
</file>