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7056425" cx="12192000"/>
  <p:notesSz cx="6858000" cy="9144000"/>
  <p:embeddedFontLst>
    <p:embeddedFont>
      <p:font typeface="Candara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23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25" roundtripDataSignature="AMtx7mgkbuJQ2Qcsn93te0pwuI/y3ozv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23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Candara-bold.fntdata"/><Relationship Id="rId21" Type="http://schemas.openxmlformats.org/officeDocument/2006/relationships/font" Target="fonts/Candara-regular.fntdata"/><Relationship Id="rId24" Type="http://schemas.openxmlformats.org/officeDocument/2006/relationships/font" Target="fonts/Candara-boldItalic.fntdata"/><Relationship Id="rId23" Type="http://schemas.openxmlformats.org/officeDocument/2006/relationships/font" Target="fonts/Candar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5" name="Google Shape;3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1" name="Google Shape;12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9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0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7" name="Google Shape;13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4" name="Google Shape;14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3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43" name="Google Shape;4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50" name="Google Shape;5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58" name="Google Shape;5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66" name="Google Shape;6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5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4" name="Google Shape;7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4414b76af_0_0:notes"/>
          <p:cNvSpPr/>
          <p:nvPr>
            <p:ph idx="2" type="sldImg"/>
          </p:nvPr>
        </p:nvSpPr>
        <p:spPr>
          <a:xfrm>
            <a:off x="763587" y="1143000"/>
            <a:ext cx="5330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1" name="Google Shape;81;g224414b76a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224414b76af_0_0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8" name="Google Shape;8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7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/>
          <p:nvPr>
            <p:ph idx="2" type="sldImg"/>
          </p:nvPr>
        </p:nvSpPr>
        <p:spPr>
          <a:xfrm>
            <a:off x="763587" y="1143000"/>
            <a:ext cx="53308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8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ctrTitle"/>
          </p:nvPr>
        </p:nvSpPr>
        <p:spPr>
          <a:xfrm>
            <a:off x="914400" y="2192071"/>
            <a:ext cx="10363200" cy="1512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subTitle"/>
          </p:nvPr>
        </p:nvSpPr>
        <p:spPr>
          <a:xfrm>
            <a:off x="1828800" y="3998648"/>
            <a:ext cx="8534400" cy="1803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9282" lvl="5" marL="27432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9282" lvl="6" marL="32004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9283" lvl="7" marL="36576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9283" lvl="8" marL="41148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9282" lvl="5" marL="27432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9282" lvl="6" marL="32004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9283" lvl="7" marL="36576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9283" lvl="8" marL="4114800" marR="0" rtl="0" algn="l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b="0" i="0" sz="20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16"/>
          <p:cNvSpPr txBox="1"/>
          <p:nvPr>
            <p:ph idx="10" type="dt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"/>
          <p:cNvSpPr txBox="1"/>
          <p:nvPr/>
        </p:nvSpPr>
        <p:spPr>
          <a:xfrm>
            <a:off x="5207000" y="5157787"/>
            <a:ext cx="5334000" cy="177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7025" lIns="94075" spcFirstLastPara="1" rIns="94075" wrap="square" tIns="47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"/>
          <p:cNvSpPr txBox="1"/>
          <p:nvPr>
            <p:ph idx="1" type="subTitle"/>
          </p:nvPr>
        </p:nvSpPr>
        <p:spPr>
          <a:xfrm>
            <a:off x="1774825" y="1655762"/>
            <a:ext cx="8766175" cy="1898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None/>
            </a:pPr>
            <a:r>
              <a:rPr b="1" i="0" lang="en-US" sz="6000" u="none">
                <a:solidFill>
                  <a:srgbClr val="0070C0"/>
                </a:solidFill>
                <a:latin typeface="Candara"/>
                <a:ea typeface="Candara"/>
                <a:cs typeface="Candara"/>
                <a:sym typeface="Candara"/>
              </a:rPr>
              <a:t>Informe renovación curricular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2787650" y="3744912"/>
            <a:ext cx="6740525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Font typeface="Calibri"/>
              <a:buNone/>
            </a:pPr>
            <a:r>
              <a:rPr b="1" i="0" lang="en-US" sz="480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Programa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/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Rutas de formación flexibles</a:t>
            </a:r>
            <a:endParaRPr/>
          </a:p>
        </p:txBody>
      </p:sp>
      <p:pic>
        <p:nvPicPr>
          <p:cNvPr id="125" name="Google Shape;125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66925" y="1146175"/>
            <a:ext cx="7802562" cy="508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>
            <p:ph type="title"/>
          </p:nvPr>
        </p:nvSpPr>
        <p:spPr>
          <a:xfrm>
            <a:off x="1579562" y="647700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Estrategias para la autorreflexión, la autoevaluación, la autorregulación y el mejoramiento continuo</a:t>
            </a:r>
            <a:endParaRPr/>
          </a:p>
        </p:txBody>
      </p:sp>
      <p:pic>
        <p:nvPicPr>
          <p:cNvPr id="133" name="Google Shape;133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93900" y="1858962"/>
            <a:ext cx="7229475" cy="4376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>
            <p:ph idx="1" type="subTitle"/>
          </p:nvPr>
        </p:nvSpPr>
        <p:spPr>
          <a:xfrm>
            <a:off x="2424112" y="2519362"/>
            <a:ext cx="7775575" cy="2305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b="1" i="0" lang="en-US" sz="480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SEGUIMIENTO Y VALORACIÓN DE LOS RESULTADOS DE APRENDIZAJE </a:t>
            </a:r>
            <a:endParaRPr/>
          </a:p>
        </p:txBody>
      </p:sp>
      <p:sp>
        <p:nvSpPr>
          <p:cNvPr id="141" name="Google Shape;141;p11"/>
          <p:cNvSpPr txBox="1"/>
          <p:nvPr/>
        </p:nvSpPr>
        <p:spPr>
          <a:xfrm>
            <a:off x="5087937" y="5111750"/>
            <a:ext cx="5472112" cy="187325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"/>
          <p:cNvSpPr txBox="1"/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SEGUIMIENTO Y VALORACIÓN DE LOS RESULTADOS DE APRENDIZAJE </a:t>
            </a:r>
            <a:endParaRPr/>
          </a:p>
        </p:txBody>
      </p:sp>
      <p:pic>
        <p:nvPicPr>
          <p:cNvPr id="148" name="Google Shape;14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2"/>
          <p:cNvSpPr txBox="1"/>
          <p:nvPr/>
        </p:nvSpPr>
        <p:spPr>
          <a:xfrm>
            <a:off x="630237" y="1504950"/>
            <a:ext cx="5757862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b="1" i="0" lang="en-US" sz="240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Esquema del proceso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/>
          <p:nvPr>
            <p:ph type="title"/>
          </p:nvPr>
        </p:nvSpPr>
        <p:spPr>
          <a:xfrm>
            <a:off x="2611437" y="2713037"/>
            <a:ext cx="7043737" cy="60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4800"/>
              <a:buFont typeface="Calibri"/>
              <a:buNone/>
            </a:pPr>
            <a:r>
              <a:rPr b="1" i="0" lang="en-US" sz="4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b="1" i="0" lang="en-US" sz="72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Gracias</a:t>
            </a:r>
            <a:r>
              <a:rPr b="1" i="0" lang="en-US" sz="4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sp>
        <p:nvSpPr>
          <p:cNvPr id="155" name="Google Shape;155;p13"/>
          <p:cNvSpPr txBox="1"/>
          <p:nvPr/>
        </p:nvSpPr>
        <p:spPr>
          <a:xfrm>
            <a:off x="2243137" y="2786062"/>
            <a:ext cx="7780337" cy="2520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4075" spcFirstLastPara="1" rIns="9407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/>
          <p:nvPr>
            <p:ph idx="1" type="subTitle"/>
          </p:nvPr>
        </p:nvSpPr>
        <p:spPr>
          <a:xfrm>
            <a:off x="3287712" y="2952750"/>
            <a:ext cx="6740525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b="1" i="0" lang="en-US" sz="480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sp>
        <p:nvSpPr>
          <p:cNvPr id="47" name="Google Shape;47;p2"/>
          <p:cNvSpPr txBox="1"/>
          <p:nvPr/>
        </p:nvSpPr>
        <p:spPr>
          <a:xfrm>
            <a:off x="5087937" y="5111750"/>
            <a:ext cx="5472112" cy="187325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/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54" name="Google Shape;5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3"/>
          <p:cNvSpPr txBox="1"/>
          <p:nvPr/>
        </p:nvSpPr>
        <p:spPr>
          <a:xfrm>
            <a:off x="630237" y="1095375"/>
            <a:ext cx="5757862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b="1" i="0" lang="en-US" sz="240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Justificación e identidad del programa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62" name="Google Shape;6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4"/>
          <p:cNvSpPr txBox="1"/>
          <p:nvPr/>
        </p:nvSpPr>
        <p:spPr>
          <a:xfrm>
            <a:off x="395287" y="885825"/>
            <a:ext cx="11244262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ndara"/>
              <a:buNone/>
            </a:pPr>
            <a:r>
              <a:rPr b="1" i="0" lang="en-US" sz="200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Coherencia entre objetivos y resultados de aprendizaje del programa con los componentes de la identidad institucional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 txBox="1"/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70" name="Google Shape;70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5"/>
          <p:cNvSpPr txBox="1"/>
          <p:nvPr/>
        </p:nvSpPr>
        <p:spPr>
          <a:xfrm>
            <a:off x="395287" y="1089025"/>
            <a:ext cx="11244262" cy="460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b="1" i="0" lang="en-US" sz="240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Coherencia entre perfiles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 txBox="1"/>
          <p:nvPr>
            <p:ph idx="1" type="subTitle"/>
          </p:nvPr>
        </p:nvSpPr>
        <p:spPr>
          <a:xfrm>
            <a:off x="2927350" y="2952750"/>
            <a:ext cx="7200900" cy="13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b="1" i="0" lang="en-US" sz="480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ASPECTOS CURRICULARES</a:t>
            </a:r>
            <a:endParaRPr/>
          </a:p>
        </p:txBody>
      </p:sp>
      <p:sp>
        <p:nvSpPr>
          <p:cNvPr id="78" name="Google Shape;78;p6"/>
          <p:cNvSpPr txBox="1"/>
          <p:nvPr/>
        </p:nvSpPr>
        <p:spPr>
          <a:xfrm>
            <a:off x="5232400" y="4968875"/>
            <a:ext cx="5256212" cy="1943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4414b76af_0_0"/>
          <p:cNvSpPr txBox="1"/>
          <p:nvPr>
            <p:ph type="title"/>
          </p:nvPr>
        </p:nvSpPr>
        <p:spPr>
          <a:xfrm>
            <a:off x="2495550" y="431800"/>
            <a:ext cx="7043700" cy="8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b="1" lang="en-US" sz="2800">
                <a:solidFill>
                  <a:srgbClr val="003E69"/>
                </a:solidFill>
              </a:rPr>
              <a:t>LLA CURRICULAR </a:t>
            </a: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DEL PROGRAMA</a:t>
            </a:r>
            <a:endParaRPr/>
          </a:p>
        </p:txBody>
      </p:sp>
      <p:pic>
        <p:nvPicPr>
          <p:cNvPr id="85" name="Google Shape;85;g224414b76af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7"/>
          <p:cNvSpPr txBox="1"/>
          <p:nvPr/>
        </p:nvSpPr>
        <p:spPr>
          <a:xfrm>
            <a:off x="2465387" y="360362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IDENTIDAD INSTITUCIONAL EN LA MALLA CURRICULAR</a:t>
            </a:r>
            <a:endParaRPr/>
          </a:p>
        </p:txBody>
      </p:sp>
      <p:sp>
        <p:nvSpPr>
          <p:cNvPr id="93" name="Google Shape;93;p7"/>
          <p:cNvSpPr txBox="1"/>
          <p:nvPr/>
        </p:nvSpPr>
        <p:spPr>
          <a:xfrm>
            <a:off x="1992312" y="3913187"/>
            <a:ext cx="1943100" cy="460375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4" name="Google Shape;94;p7"/>
          <p:cNvSpPr txBox="1"/>
          <p:nvPr/>
        </p:nvSpPr>
        <p:spPr>
          <a:xfrm>
            <a:off x="1631950" y="4627562"/>
            <a:ext cx="1943100" cy="461962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5" name="Google Shape;95;p7"/>
          <p:cNvSpPr txBox="1"/>
          <p:nvPr/>
        </p:nvSpPr>
        <p:spPr>
          <a:xfrm>
            <a:off x="4043362" y="3913187"/>
            <a:ext cx="1944687" cy="460375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6" name="Google Shape;96;p7"/>
          <p:cNvSpPr txBox="1"/>
          <p:nvPr/>
        </p:nvSpPr>
        <p:spPr>
          <a:xfrm>
            <a:off x="3719512" y="4627562"/>
            <a:ext cx="1944687" cy="461962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7" name="Google Shape;97;p7"/>
          <p:cNvSpPr txBox="1"/>
          <p:nvPr/>
        </p:nvSpPr>
        <p:spPr>
          <a:xfrm>
            <a:off x="6096000" y="3913187"/>
            <a:ext cx="1944687" cy="460375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8" name="Google Shape;98;p7"/>
          <p:cNvSpPr txBox="1"/>
          <p:nvPr/>
        </p:nvSpPr>
        <p:spPr>
          <a:xfrm>
            <a:off x="6311900" y="4627562"/>
            <a:ext cx="1944687" cy="461962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9" name="Google Shape;99;p7"/>
          <p:cNvSpPr txBox="1"/>
          <p:nvPr/>
        </p:nvSpPr>
        <p:spPr>
          <a:xfrm>
            <a:off x="8148637" y="3913187"/>
            <a:ext cx="1943100" cy="460375"/>
          </a:xfrm>
          <a:prstGeom prst="rect">
            <a:avLst/>
          </a:prstGeom>
          <a:solidFill>
            <a:srgbClr val="8064A2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100" name="Google Shape;100;p7"/>
          <p:cNvSpPr txBox="1"/>
          <p:nvPr/>
        </p:nvSpPr>
        <p:spPr>
          <a:xfrm>
            <a:off x="8399462" y="4627562"/>
            <a:ext cx="1944687" cy="461962"/>
          </a:xfrm>
          <a:prstGeom prst="rect">
            <a:avLst/>
          </a:prstGeom>
          <a:solidFill>
            <a:srgbClr val="8064A2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grpSp>
        <p:nvGrpSpPr>
          <p:cNvPr id="101" name="Google Shape;101;p7"/>
          <p:cNvGrpSpPr/>
          <p:nvPr/>
        </p:nvGrpSpPr>
        <p:grpSpPr>
          <a:xfrm>
            <a:off x="2381250" y="3175"/>
            <a:ext cx="7272337" cy="3787775"/>
            <a:chOff x="3375203" y="1325563"/>
            <a:chExt cx="5506800" cy="2915792"/>
          </a:xfrm>
        </p:grpSpPr>
        <p:grpSp>
          <p:nvGrpSpPr>
            <p:cNvPr id="102" name="Google Shape;102;p7"/>
            <p:cNvGrpSpPr/>
            <p:nvPr/>
          </p:nvGrpSpPr>
          <p:grpSpPr>
            <a:xfrm>
              <a:off x="3375203" y="2339975"/>
              <a:ext cx="5506800" cy="1901380"/>
              <a:chOff x="3375203" y="2339975"/>
              <a:chExt cx="5506800" cy="1901380"/>
            </a:xfrm>
          </p:grpSpPr>
          <p:pic>
            <p:nvPicPr>
              <p:cNvPr descr="Gráfico1.GIF" id="103" name="Google Shape;103;p7"/>
              <p:cNvPicPr preferRelativeResize="0"/>
              <p:nvPr/>
            </p:nvPicPr>
            <p:blipFill rotWithShape="1">
              <a:blip r:embed="rId5">
                <a:alphaModFix/>
              </a:blip>
              <a:srcRect b="30207" l="4940" r="32242" t="39582"/>
              <a:stretch/>
            </p:blipFill>
            <p:spPr>
              <a:xfrm>
                <a:off x="3375203" y="2591911"/>
                <a:ext cx="5506800" cy="164944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" name="Google Shape;104;p7"/>
              <p:cNvSpPr/>
              <p:nvPr/>
            </p:nvSpPr>
            <p:spPr>
              <a:xfrm>
                <a:off x="6013450" y="2339975"/>
                <a:ext cx="185738" cy="246063"/>
              </a:xfrm>
              <a:prstGeom prst="roundRect">
                <a:avLst>
                  <a:gd fmla="val 16667" name="adj"/>
                </a:avLst>
              </a:prstGeom>
              <a:solidFill>
                <a:srgbClr val="4F81BD"/>
              </a:solidFill>
              <a:ln cap="flat" cmpd="sng" w="25400">
                <a:solidFill>
                  <a:srgbClr val="64646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1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7"/>
              <p:cNvSpPr txBox="1"/>
              <p:nvPr/>
            </p:nvSpPr>
            <p:spPr>
              <a:xfrm>
                <a:off x="5024438" y="3416300"/>
                <a:ext cx="1050925" cy="497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-US" sz="120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en Pensamiento crítico</a:t>
                </a:r>
                <a:endParaRPr/>
              </a:p>
            </p:txBody>
          </p:sp>
          <p:sp>
            <p:nvSpPr>
              <p:cNvPr id="106" name="Google Shape;106;p7"/>
              <p:cNvSpPr txBox="1"/>
              <p:nvPr/>
            </p:nvSpPr>
            <p:spPr>
              <a:xfrm>
                <a:off x="3763963" y="3414713"/>
                <a:ext cx="1052512" cy="3554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-US" sz="120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Humana</a:t>
                </a:r>
                <a:endParaRPr/>
              </a:p>
            </p:txBody>
          </p:sp>
          <p:sp>
            <p:nvSpPr>
              <p:cNvPr id="107" name="Google Shape;107;p7"/>
              <p:cNvSpPr txBox="1"/>
              <p:nvPr/>
            </p:nvSpPr>
            <p:spPr>
              <a:xfrm>
                <a:off x="6248400" y="3416300"/>
                <a:ext cx="941388" cy="497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-US" sz="120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Ciudadana y democrática</a:t>
                </a:r>
                <a:endParaRPr/>
              </a:p>
            </p:txBody>
          </p:sp>
          <p:sp>
            <p:nvSpPr>
              <p:cNvPr id="108" name="Google Shape;108;p7"/>
              <p:cNvSpPr txBox="1"/>
              <p:nvPr/>
            </p:nvSpPr>
            <p:spPr>
              <a:xfrm>
                <a:off x="7412038" y="3290888"/>
                <a:ext cx="1077912" cy="6398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-US" sz="120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Compromiso con la sostenibilidad ambiental</a:t>
                </a:r>
                <a:endParaRPr/>
              </a:p>
            </p:txBody>
          </p:sp>
        </p:grpSp>
        <p:sp>
          <p:nvSpPr>
            <p:cNvPr id="109" name="Google Shape;109;p7"/>
            <p:cNvSpPr/>
            <p:nvPr/>
          </p:nvSpPr>
          <p:spPr>
            <a:xfrm>
              <a:off x="4152701" y="1325563"/>
              <a:ext cx="3848453" cy="1783508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noFill/>
                  <a:latin typeface="Arial"/>
                </a:rPr>
                <a:t>2. Compromiso con </a:t>
              </a:r>
              <a:br>
                <a:rPr b="1" i="0">
                  <a:ln>
                    <a:noFill/>
                  </a:ln>
                  <a:noFill/>
                  <a:latin typeface="Arial"/>
                </a:rPr>
              </a:br>
              <a:r>
                <a:rPr b="1" i="0">
                  <a:ln>
                    <a:noFill/>
                  </a:ln>
                  <a:noFill/>
                  <a:latin typeface="Arial"/>
                </a:rPr>
                <a:t>la formación profesional integral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/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Estructura curricular del programa</a:t>
            </a:r>
            <a:endParaRPr/>
          </a:p>
        </p:txBody>
      </p:sp>
      <p:pic>
        <p:nvPicPr>
          <p:cNvPr id="116" name="Google Shape;11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8"/>
          <p:cNvSpPr txBox="1"/>
          <p:nvPr/>
        </p:nvSpPr>
        <p:spPr>
          <a:xfrm>
            <a:off x="630237" y="1095375"/>
            <a:ext cx="668972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b="1" i="0" lang="en-US" sz="240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Áreas, campos, núcleos temáticos, espacios …</a:t>
            </a:r>
            <a:endParaRPr/>
          </a:p>
        </p:txBody>
      </p:sp>
      <p:pic>
        <p:nvPicPr>
          <p:cNvPr id="118" name="Google Shape;118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22512" y="1609725"/>
            <a:ext cx="7375525" cy="472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2010-08-19T19:03:43Z</dcterms:created>
  <dc:creator>Monitor</dc:creator>
</cp:coreProperties>
</file>