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9" r:id="rId2"/>
    <p:sldId id="262" r:id="rId3"/>
    <p:sldId id="284" r:id="rId4"/>
    <p:sldId id="285" r:id="rId5"/>
    <p:sldId id="286" r:id="rId6"/>
    <p:sldId id="288" r:id="rId7"/>
    <p:sldId id="287" r:id="rId8"/>
    <p:sldId id="272" r:id="rId9"/>
    <p:sldId id="289" r:id="rId10"/>
    <p:sldId id="290" r:id="rId11"/>
    <p:sldId id="291" r:id="rId12"/>
    <p:sldId id="273" r:id="rId13"/>
    <p:sldId id="263" r:id="rId14"/>
    <p:sldId id="292" r:id="rId15"/>
    <p:sldId id="257" r:id="rId16"/>
    <p:sldId id="258" r:id="rId17"/>
    <p:sldId id="275" r:id="rId18"/>
    <p:sldId id="274" r:id="rId19"/>
    <p:sldId id="298" r:id="rId20"/>
    <p:sldId id="280" r:id="rId21"/>
    <p:sldId id="259" r:id="rId22"/>
    <p:sldId id="260" r:id="rId23"/>
    <p:sldId id="261" r:id="rId24"/>
    <p:sldId id="293" r:id="rId25"/>
    <p:sldId id="264" r:id="rId26"/>
    <p:sldId id="281" r:id="rId27"/>
    <p:sldId id="265" r:id="rId28"/>
    <p:sldId id="266" r:id="rId29"/>
    <p:sldId id="294" r:id="rId30"/>
    <p:sldId id="267" r:id="rId31"/>
    <p:sldId id="295" r:id="rId32"/>
    <p:sldId id="268" r:id="rId33"/>
    <p:sldId id="269" r:id="rId34"/>
    <p:sldId id="270" r:id="rId35"/>
    <p:sldId id="296" r:id="rId36"/>
    <p:sldId id="271" r:id="rId37"/>
    <p:sldId id="283" r:id="rId38"/>
    <p:sldId id="297" r:id="rId39"/>
    <p:sldId id="276" r:id="rId40"/>
    <p:sldId id="282" r:id="rId41"/>
    <p:sldId id="278" r:id="rId4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98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52B6D9-2198-4849-B22C-F81B4EB9767E}" type="datetimeFigureOut">
              <a:rPr lang="es-CO" smtClean="0"/>
              <a:pPr/>
              <a:t>20/02/2012</a:t>
            </a:fld>
            <a:endParaRPr lang="es-CO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662AFBE-E723-4B30-B344-851D3C32FA7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43998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/>
              <a:t>FUNDAMENTOS DE SISTEMAS DE TRANSMISIÓN: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TECNOLOGÍAS Y APLICACIONES</a:t>
            </a:r>
            <a:endParaRPr lang="es-CO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pPr algn="r">
              <a:buNone/>
            </a:pPr>
            <a:r>
              <a:rPr lang="es-CO" dirty="0" smtClean="0"/>
              <a:t>Sebastián Flórez</a:t>
            </a:r>
          </a:p>
          <a:p>
            <a:pPr algn="r">
              <a:buNone/>
            </a:pPr>
            <a:r>
              <a:rPr lang="es-CO" dirty="0" smtClean="0"/>
              <a:t>Juan Pablo Montoya</a:t>
            </a:r>
          </a:p>
          <a:p>
            <a:pPr algn="r">
              <a:buNone/>
            </a:pPr>
            <a:r>
              <a:rPr lang="es-CO" dirty="0" smtClean="0"/>
              <a:t>Bernardo Cuervo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90" y="476672"/>
            <a:ext cx="8950684" cy="5363517"/>
          </a:xfrm>
        </p:spPr>
      </p:pic>
    </p:spTree>
    <p:extLst>
      <p:ext uri="{BB962C8B-B14F-4D97-AF65-F5344CB8AC3E}">
        <p14:creationId xmlns:p14="http://schemas.microsoft.com/office/powerpoint/2010/main" xmlns="" val="16184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Espectro Electromagnético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El espectro electromagnético se extiende desde la radiación de menor longitud de onda, como los rayos gamma y los </a:t>
            </a:r>
            <a:r>
              <a:rPr lang="es-ES" dirty="0" smtClean="0"/>
              <a:t>rayos </a:t>
            </a:r>
            <a:r>
              <a:rPr lang="es-ES" dirty="0"/>
              <a:t>X, pasando por la luz ultravioleta, la luz visible y los rayos infrarrojos, hasta las ondas electromagnéticas de mayor longitud de onda, como son las ondas de radio.</a:t>
            </a:r>
          </a:p>
        </p:txBody>
      </p:sp>
    </p:spTree>
    <p:extLst>
      <p:ext uri="{BB962C8B-B14F-4D97-AF65-F5344CB8AC3E}">
        <p14:creationId xmlns:p14="http://schemas.microsoft.com/office/powerpoint/2010/main" xmlns="" val="19018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spectro-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08910"/>
            <a:ext cx="7101431" cy="6041246"/>
          </a:xfrm>
        </p:spPr>
      </p:pic>
      <p:sp>
        <p:nvSpPr>
          <p:cNvPr id="5" name="4 CuadroTexto"/>
          <p:cNvSpPr txBox="1"/>
          <p:nvPr/>
        </p:nvSpPr>
        <p:spPr>
          <a:xfrm rot="16200000">
            <a:off x="-2012604" y="2967336"/>
            <a:ext cx="5143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ESPECTRO  ELECTROMAGNECTICO</a:t>
            </a:r>
            <a:endParaRPr lang="es-CO" sz="20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MEDIO DE TRANSMISIÓN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546375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s-CO" dirty="0" smtClean="0"/>
              <a:t>	Se define como el canal que permite la transmisión de información entre dos terminales en un sistema de transmisión.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solidFill>
                  <a:schemeClr val="tx1">
                    <a:lumMod val="50000"/>
                  </a:schemeClr>
                </a:solidFill>
              </a:rPr>
              <a:t>MEDIOS DE TRANSMISIÓN 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>Criterios de selección</a:t>
            </a:r>
            <a:r>
              <a:rPr lang="es-CO" dirty="0"/>
              <a:t/>
            </a:r>
            <a:br>
              <a:rPr lang="es-CO" dirty="0"/>
            </a:b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Características:</a:t>
            </a:r>
            <a:endParaRPr lang="es-E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s-E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ancho de banda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error performance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distancia entre elementos de la red.</a:t>
            </a:r>
          </a:p>
          <a:p>
            <a:pPr marL="36576" indent="0">
              <a:buNone/>
            </a:pPr>
            <a:endParaRPr lang="es-E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" indent="0">
              <a:buNone/>
            </a:pPr>
            <a:r>
              <a:rPr lang="es-E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s-CO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4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Características de transmisión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 ancho de banda</a:t>
            </a:r>
          </a:p>
          <a:p>
            <a:r>
              <a:rPr lang="es-ES" dirty="0" smtClean="0"/>
              <a:t> Error performance</a:t>
            </a:r>
          </a:p>
          <a:p>
            <a:r>
              <a:rPr lang="es-ES" dirty="0" smtClean="0"/>
              <a:t> la distancia entre elementos de la red.</a:t>
            </a:r>
          </a:p>
          <a:p>
            <a:endParaRPr lang="es-ES" dirty="0"/>
          </a:p>
          <a:p>
            <a:pPr>
              <a:buNone/>
            </a:pPr>
            <a:r>
              <a:rPr lang="es-ES" dirty="0" smtClean="0"/>
              <a:t>	Entre todos determinan </a:t>
            </a:r>
            <a:r>
              <a:rPr lang="es-ES" dirty="0"/>
              <a:t>el </a:t>
            </a:r>
            <a:r>
              <a:rPr lang="es-CO" b="1" dirty="0" smtClean="0">
                <a:solidFill>
                  <a:schemeClr val="accent2"/>
                </a:solidFill>
              </a:rPr>
              <a:t>throughput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smtClean="0"/>
              <a:t>efectivo.</a:t>
            </a:r>
          </a:p>
          <a:p>
            <a:pPr>
              <a:buNone/>
            </a:pPr>
            <a:endParaRPr lang="es-ES" dirty="0" smtClean="0"/>
          </a:p>
          <a:p>
            <a:pPr algn="just">
              <a:buNone/>
            </a:pPr>
            <a:r>
              <a:rPr lang="es-CO" dirty="0" smtClean="0"/>
              <a:t>	</a:t>
            </a:r>
            <a:r>
              <a:rPr lang="es-CO" dirty="0" smtClean="0">
                <a:solidFill>
                  <a:schemeClr val="tx1">
                    <a:lumMod val="65000"/>
                  </a:schemeClr>
                </a:solidFill>
              </a:rPr>
              <a:t>“volumen de trabajo o de información que fluye a través de un sistema. Así también se le llama al volumen de información que fluye en las redes de datos”.</a:t>
            </a:r>
            <a:endParaRPr lang="es-ES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/>
                </a:solidFill>
              </a:rPr>
              <a:t>Características de transmisión</a:t>
            </a:r>
            <a:endParaRPr lang="es-CO" sz="3600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	Ancho de banda</a:t>
            </a:r>
            <a:endParaRPr lang="es-ES" dirty="0" smtClean="0"/>
          </a:p>
          <a:p>
            <a:pPr algn="just">
              <a:buNone/>
            </a:pPr>
            <a:r>
              <a:rPr lang="es-ES" dirty="0" smtClean="0"/>
              <a:t>	</a:t>
            </a:r>
            <a:r>
              <a:rPr lang="es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s-CO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 la medición de la cantidad de información, o bits, que puede fluir desde un lugar hacia otro en un período de tiempo determinado, o segundos.</a:t>
            </a:r>
            <a:endParaRPr lang="es-E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es-CO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se mide en:</a:t>
            </a:r>
          </a:p>
          <a:p>
            <a:pPr>
              <a:buNone/>
            </a:pPr>
            <a:r>
              <a:rPr lang="es-CO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CO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(bps)</a:t>
            </a:r>
          </a:p>
          <a:p>
            <a:pPr>
              <a:buNone/>
            </a:pPr>
            <a:r>
              <a:rPr lang="es-CO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CO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(Kbps)</a:t>
            </a:r>
          </a:p>
          <a:p>
            <a:pPr>
              <a:buNone/>
            </a:pPr>
            <a:r>
              <a:rPr lang="es-CO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CO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(Mbps)</a:t>
            </a:r>
            <a:endParaRPr lang="es-E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CO" dirty="0"/>
          </a:p>
        </p:txBody>
      </p:sp>
      <p:pic>
        <p:nvPicPr>
          <p:cNvPr id="4" name="3 Imagen" descr="anchob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5172">
            <a:off x="4787872" y="3754562"/>
            <a:ext cx="3383581" cy="283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ctr"/>
            <a:r>
              <a:rPr lang="es-CO" dirty="0" smtClean="0"/>
              <a:t>Ancho de banda</a:t>
            </a:r>
            <a:endParaRPr lang="es-CO" dirty="0"/>
          </a:p>
        </p:txBody>
      </p:sp>
      <p:pic>
        <p:nvPicPr>
          <p:cNvPr id="4" name="3 Marcador de contenido" descr="ancho_banda_requeri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6643" y="1714488"/>
            <a:ext cx="4661373" cy="4206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6808" y="274638"/>
            <a:ext cx="7467600" cy="142617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tx1">
                    <a:lumMod val="50000"/>
                  </a:schemeClr>
                </a:solidFill>
              </a:rPr>
              <a:t>Características de transmisión</a:t>
            </a:r>
            <a:r>
              <a:rPr lang="es-ES" sz="3600" b="1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es-ES" sz="3600" b="1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s-ES" sz="3600" b="1" dirty="0"/>
              <a:t>Error </a:t>
            </a:r>
            <a:r>
              <a:rPr lang="es-ES" sz="3600" b="1" dirty="0" smtClean="0"/>
              <a:t>performance</a:t>
            </a:r>
            <a:endParaRPr lang="es-CO" sz="3600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83357"/>
            <a:ext cx="8147248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Se refiere al número o porcentaje de errores introducidos en el proceso de transmisión. </a:t>
            </a:r>
          </a:p>
          <a:p>
            <a:pPr>
              <a:buNone/>
            </a:pPr>
            <a:endParaRPr lang="es-ES" dirty="0" smtClean="0"/>
          </a:p>
          <a:p>
            <a:pPr algn="just"/>
            <a:r>
              <a:rPr lang="es-CO" dirty="0" smtClean="0"/>
              <a:t>Se </a:t>
            </a:r>
            <a:r>
              <a:rPr lang="es-CO" dirty="0"/>
              <a:t>denomina error a toda alteración que provoca que un mensaje recibido no sea una copia fiel del mensaje transmitido</a:t>
            </a:r>
            <a:r>
              <a:rPr lang="es-CO" dirty="0" smtClean="0"/>
              <a:t>.</a:t>
            </a:r>
          </a:p>
          <a:p>
            <a:pPr marL="36576" indent="0" algn="just">
              <a:buNone/>
            </a:pPr>
            <a:endParaRPr lang="es-CO" dirty="0"/>
          </a:p>
          <a:p>
            <a:pPr algn="just"/>
            <a:r>
              <a:rPr lang="es-CO" dirty="0" smtClean="0"/>
              <a:t>Esto se debe a </a:t>
            </a:r>
            <a:r>
              <a:rPr lang="es-CO" dirty="0"/>
              <a:t>los defectos existentes en los medios físicos utilizados para </a:t>
            </a:r>
            <a:r>
              <a:rPr lang="es-CO"/>
              <a:t>la </a:t>
            </a:r>
            <a:r>
              <a:rPr lang="es-CO" smtClean="0"/>
              <a:t>transmisión</a:t>
            </a:r>
            <a:r>
              <a:rPr lang="es-CO"/>
              <a:t>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35717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tx1">
                    <a:lumMod val="50000"/>
                  </a:schemeClr>
                </a:solidFill>
              </a:rPr>
              <a:t>Características de transmisión</a:t>
            </a:r>
            <a:r>
              <a:rPr lang="es-ES" sz="3600" b="1" dirty="0" smtClean="0">
                <a:solidFill>
                  <a:schemeClr val="tx2"/>
                </a:solidFill>
              </a:rPr>
              <a:t/>
            </a:r>
            <a:br>
              <a:rPr lang="es-ES" sz="3600" b="1" dirty="0" smtClean="0">
                <a:solidFill>
                  <a:schemeClr val="tx2"/>
                </a:solidFill>
              </a:rPr>
            </a:br>
            <a:r>
              <a:rPr lang="es-ES" sz="3600" dirty="0" smtClean="0"/>
              <a:t> </a:t>
            </a:r>
            <a:r>
              <a:rPr lang="es-ES" sz="3600" dirty="0" smtClean="0"/>
              <a:t>Distancia </a:t>
            </a:r>
            <a:r>
              <a:rPr lang="es-ES" sz="3600" dirty="0" smtClean="0"/>
              <a:t>entre elementos de la </a:t>
            </a:r>
            <a:r>
              <a:rPr lang="es-ES" sz="3600" dirty="0" smtClean="0"/>
              <a:t>red</a:t>
            </a:r>
            <a:endParaRPr lang="es-CO" sz="3600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14422"/>
            <a:ext cx="814724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b="1" dirty="0" smtClean="0"/>
              <a:t>	</a:t>
            </a:r>
            <a:r>
              <a:rPr lang="es-ES" dirty="0" smtClean="0"/>
              <a:t>	</a:t>
            </a:r>
            <a:endParaRPr lang="es-ES" dirty="0" smtClean="0"/>
          </a:p>
          <a:p>
            <a:pPr algn="just">
              <a:buNone/>
            </a:pPr>
            <a:r>
              <a:rPr lang="es-ES" b="1" dirty="0" smtClean="0"/>
              <a:t>	</a:t>
            </a:r>
            <a:r>
              <a:rPr lang="es-ES" dirty="0" smtClean="0"/>
              <a:t>Hace referencia a la separación </a:t>
            </a:r>
            <a:r>
              <a:rPr lang="es-ES" dirty="0" smtClean="0"/>
              <a:t>espacial </a:t>
            </a:r>
            <a:r>
              <a:rPr lang="es-ES" dirty="0" smtClean="0"/>
              <a:t>entre </a:t>
            </a:r>
            <a:r>
              <a:rPr lang="es-ES" dirty="0" smtClean="0"/>
              <a:t>los dispositivos sobre un único enlace.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5" name="4 Imagen" descr="verinalambrica.jpg"/>
          <p:cNvPicPr>
            <a:picLocks noChangeAspect="1"/>
          </p:cNvPicPr>
          <p:nvPr/>
        </p:nvPicPr>
        <p:blipFill>
          <a:blip r:embed="rId2" cstate="print"/>
          <a:srcRect b="8929"/>
          <a:stretch>
            <a:fillRect/>
          </a:stretch>
        </p:blipFill>
        <p:spPr>
          <a:xfrm>
            <a:off x="1571604" y="3000769"/>
            <a:ext cx="5786446" cy="36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918" y="764704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/>
              <a:t>FUNDAMENTOS DE SISTEMAS DE TRANSMISIÓN:</a:t>
            </a:r>
            <a:br>
              <a:rPr lang="es-ES" sz="2800" b="1" dirty="0" smtClean="0"/>
            </a:br>
            <a:r>
              <a:rPr lang="es-ES" sz="2800" b="1" dirty="0" smtClean="0"/>
              <a:t>TECNOLOGÍAS Y APLICACIONES</a:t>
            </a:r>
            <a:r>
              <a:rPr lang="es-CO" sz="3600" dirty="0" smtClean="0"/>
              <a:t/>
            </a:r>
            <a:br>
              <a:rPr lang="es-CO" sz="3600" dirty="0" smtClean="0"/>
            </a:b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s-CO" dirty="0"/>
          </a:p>
          <a:p>
            <a:r>
              <a:rPr lang="es-ES" b="1" dirty="0" smtClean="0"/>
              <a:t>Introducción</a:t>
            </a:r>
            <a:endParaRPr lang="es-CO" dirty="0" smtClean="0"/>
          </a:p>
          <a:p>
            <a:r>
              <a:rPr lang="es-ES" b="1" dirty="0" smtClean="0"/>
              <a:t>Espectro electromagnético</a:t>
            </a:r>
            <a:endParaRPr lang="es-CO" dirty="0" smtClean="0"/>
          </a:p>
          <a:p>
            <a:r>
              <a:rPr lang="es-ES" b="1" dirty="0" smtClean="0"/>
              <a:t>Los medios de transmisión: criterios de selección</a:t>
            </a:r>
          </a:p>
          <a:p>
            <a:pPr lvl="1"/>
            <a:r>
              <a:rPr lang="es-ES" b="1" dirty="0" smtClean="0"/>
              <a:t>Características de transmisión</a:t>
            </a:r>
            <a:endParaRPr lang="es-CO" dirty="0" smtClean="0"/>
          </a:p>
          <a:p>
            <a:pPr lvl="1"/>
            <a:r>
              <a:rPr lang="es-ES" b="1" dirty="0" smtClean="0"/>
              <a:t>Retraso de propagación</a:t>
            </a:r>
            <a:endParaRPr lang="es-CO" dirty="0" smtClean="0"/>
          </a:p>
          <a:p>
            <a:pPr lvl="1"/>
            <a:r>
              <a:rPr lang="es-ES" b="1" dirty="0" smtClean="0"/>
              <a:t>Seguridad</a:t>
            </a:r>
            <a:endParaRPr lang="es-CO" dirty="0" smtClean="0"/>
          </a:p>
          <a:p>
            <a:pPr lvl="1"/>
            <a:r>
              <a:rPr lang="es-ES" b="1" dirty="0" smtClean="0"/>
              <a:t>Resistencia mecánica</a:t>
            </a:r>
            <a:endParaRPr lang="es-CO" dirty="0" smtClean="0"/>
          </a:p>
          <a:p>
            <a:pPr lvl="1"/>
            <a:r>
              <a:rPr lang="es-ES" b="1" dirty="0" smtClean="0"/>
              <a:t>Dimensiones físicas</a:t>
            </a:r>
            <a:endParaRPr lang="es-CO" dirty="0" smtClean="0"/>
          </a:p>
          <a:p>
            <a:pPr lvl="1"/>
            <a:r>
              <a:rPr lang="es-ES" b="1" dirty="0" smtClean="0"/>
              <a:t>Velocidad de implementación</a:t>
            </a:r>
            <a:endParaRPr lang="es-CO" dirty="0" smtClean="0"/>
          </a:p>
          <a:p>
            <a:pPr lvl="1"/>
            <a:r>
              <a:rPr lang="es-ES" b="1" dirty="0" smtClean="0"/>
              <a:t>Costo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Tabla comparativa</a:t>
            </a:r>
            <a:br>
              <a:rPr lang="es-CO" dirty="0" smtClean="0"/>
            </a:br>
            <a:r>
              <a:rPr lang="es-ES" b="1" dirty="0" smtClean="0">
                <a:solidFill>
                  <a:schemeClr val="tx2"/>
                </a:solidFill>
              </a:rPr>
              <a:t>Características de transmisión</a:t>
            </a:r>
            <a:endParaRPr lang="es-CO" dirty="0">
              <a:solidFill>
                <a:schemeClr val="tx2"/>
              </a:solidFill>
            </a:endParaRPr>
          </a:p>
        </p:txBody>
      </p:sp>
      <p:pic>
        <p:nvPicPr>
          <p:cNvPr id="4" name="3 Marcador de contenido" descr="Medio_transmisio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81659"/>
            <a:ext cx="8153430" cy="2061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274638"/>
            <a:ext cx="9115460" cy="1143000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/>
              <a:t>ESCENARIOS </a:t>
            </a:r>
            <a:r>
              <a:rPr lang="es-ES" sz="2400" b="1" dirty="0"/>
              <a:t>P</a:t>
            </a:r>
            <a:r>
              <a:rPr lang="es-ES" sz="2400" b="1" dirty="0" smtClean="0"/>
              <a:t>ARA ILUSTRAR LA RELACIÓN ENTRE ANCHO DE BANDA, FRECUENCIA,  DISTANCIA, Y ERROR PERFORMANCE</a:t>
            </a:r>
            <a:endParaRPr lang="es-CO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dirty="0" smtClean="0"/>
              <a:t>Red Digital de servicios Integrados (RDSI)</a:t>
            </a:r>
          </a:p>
          <a:p>
            <a:pPr>
              <a:buNone/>
            </a:pPr>
            <a:endParaRPr lang="es-ES" dirty="0"/>
          </a:p>
          <a:p>
            <a:r>
              <a:rPr lang="en-US" dirty="0" smtClean="0"/>
              <a:t>144 kbps de ancho de Banda</a:t>
            </a:r>
            <a:endParaRPr lang="en-US" dirty="0"/>
          </a:p>
          <a:p>
            <a:r>
              <a:rPr lang="en-US" dirty="0" smtClean="0"/>
              <a:t>Frecuencia aprox. </a:t>
            </a:r>
            <a:r>
              <a:rPr lang="en-US" dirty="0"/>
              <a:t>40 </a:t>
            </a:r>
            <a:r>
              <a:rPr lang="en-US" dirty="0" smtClean="0"/>
              <a:t>kHz</a:t>
            </a:r>
          </a:p>
          <a:p>
            <a:r>
              <a:rPr lang="en-US" dirty="0" smtClean="0"/>
              <a:t>Distancia hasta 60 Kms</a:t>
            </a:r>
            <a:endParaRPr lang="en-US" dirty="0"/>
          </a:p>
          <a:p>
            <a:r>
              <a:rPr lang="en-US" dirty="0"/>
              <a:t>error </a:t>
            </a:r>
            <a:r>
              <a:rPr lang="en-US" dirty="0" smtClean="0"/>
              <a:t>performance: no necesita repetidores</a:t>
            </a:r>
          </a:p>
          <a:p>
            <a:endParaRPr lang="es-ES" dirty="0"/>
          </a:p>
          <a:p>
            <a:pPr>
              <a:buNone/>
            </a:pPr>
            <a:r>
              <a:rPr lang="es-ES" b="1" dirty="0" smtClean="0"/>
              <a:t>Circuito T1 </a:t>
            </a:r>
            <a:r>
              <a:rPr lang="es-ES" b="1" dirty="0" smtClean="0"/>
              <a:t>( </a:t>
            </a:r>
            <a:r>
              <a:rPr lang="es-ES" b="1" dirty="0" err="1" smtClean="0"/>
              <a:t>call</a:t>
            </a:r>
            <a:r>
              <a:rPr lang="es-ES" b="1" dirty="0" smtClean="0"/>
              <a:t> center)</a:t>
            </a:r>
            <a:endParaRPr lang="es-ES" b="1" dirty="0" smtClean="0"/>
          </a:p>
          <a:p>
            <a:endParaRPr lang="es-ES" dirty="0"/>
          </a:p>
          <a:p>
            <a:r>
              <a:rPr lang="es-CO" dirty="0" smtClean="0"/>
              <a:t>se utiliza para designar circuitos digitales de voz.</a:t>
            </a:r>
            <a:endParaRPr lang="es-ES" dirty="0" smtClean="0"/>
          </a:p>
          <a:p>
            <a:r>
              <a:rPr lang="en-US" dirty="0" smtClean="0"/>
              <a:t>Ancho de banda </a:t>
            </a:r>
            <a:r>
              <a:rPr lang="en-US" dirty="0"/>
              <a:t>1.544 </a:t>
            </a:r>
            <a:r>
              <a:rPr lang="en-US" dirty="0" smtClean="0"/>
              <a:t>Mbps</a:t>
            </a:r>
          </a:p>
          <a:p>
            <a:r>
              <a:rPr lang="en-US" dirty="0" smtClean="0"/>
              <a:t>Frecuencia aprox. 0.75 </a:t>
            </a:r>
            <a:r>
              <a:rPr lang="en-US" dirty="0"/>
              <a:t>MHz. </a:t>
            </a:r>
            <a:endParaRPr lang="en-US" dirty="0" smtClean="0"/>
          </a:p>
          <a:p>
            <a:r>
              <a:rPr lang="en-US" dirty="0" smtClean="0"/>
              <a:t>error performance: usa repetidoras cada 20 kms para evitar la atenuación.</a:t>
            </a:r>
          </a:p>
        </p:txBody>
      </p:sp>
      <p:pic>
        <p:nvPicPr>
          <p:cNvPr id="4" name="3 Imagen" descr="rd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458" y="1501314"/>
            <a:ext cx="2545498" cy="2287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 smtClean="0"/>
              <a:t>Desventajas de los sistemas de radio</a:t>
            </a:r>
          </a:p>
          <a:p>
            <a:r>
              <a:rPr lang="es-ES" sz="2800" dirty="0" smtClean="0"/>
              <a:t>limitados </a:t>
            </a:r>
            <a:r>
              <a:rPr lang="es-ES" sz="2800" dirty="0"/>
              <a:t>en términos de ancho de banda. </a:t>
            </a:r>
            <a:endParaRPr lang="es-ES" sz="2800" dirty="0" smtClean="0"/>
          </a:p>
          <a:p>
            <a:pPr algn="just"/>
            <a:r>
              <a:rPr lang="es-ES" sz="2800" dirty="0" smtClean="0"/>
              <a:t>sensibles </a:t>
            </a:r>
            <a:r>
              <a:rPr lang="es-ES" sz="2800" dirty="0"/>
              <a:t>a la calidad de la atmósfera entre el transmisor y el receptor. </a:t>
            </a:r>
            <a:endParaRPr lang="es-ES" sz="2800" dirty="0" smtClean="0"/>
          </a:p>
          <a:p>
            <a:pPr lvl="1" algn="just">
              <a:buNone/>
            </a:pPr>
            <a:r>
              <a:rPr lang="es-ES" dirty="0" smtClean="0"/>
              <a:t>	</a:t>
            </a:r>
          </a:p>
          <a:p>
            <a:pPr lvl="1" algn="just">
              <a:buNone/>
            </a:pPr>
            <a:r>
              <a:rPr lang="es-ES" dirty="0" smtClean="0"/>
              <a:t>			</a:t>
            </a:r>
          </a:p>
          <a:p>
            <a:pPr lvl="1" algn="just">
              <a:buNone/>
            </a:pPr>
            <a:r>
              <a:rPr lang="es-ES" dirty="0" smtClean="0"/>
              <a:t>			 rendimiento.</a:t>
            </a:r>
          </a:p>
        </p:txBody>
      </p:sp>
      <p:pic>
        <p:nvPicPr>
          <p:cNvPr id="4" name="3 Imagen" descr="hu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928802"/>
            <a:ext cx="2643174" cy="1735302"/>
          </a:xfrm>
          <a:prstGeom prst="rect">
            <a:avLst/>
          </a:prstGeom>
        </p:spPr>
      </p:pic>
      <p:pic>
        <p:nvPicPr>
          <p:cNvPr id="5" name="4 Imagen" descr="Lluvia - Dibujo para colorear pintar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640" y="4882099"/>
            <a:ext cx="1738308" cy="1738308"/>
          </a:xfrm>
          <a:prstGeom prst="rect">
            <a:avLst/>
          </a:prstGeom>
        </p:spPr>
      </p:pic>
      <p:pic>
        <p:nvPicPr>
          <p:cNvPr id="6" name="5 Imagen" descr="niebl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357562"/>
            <a:ext cx="2679071" cy="171881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526888" y="5172967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Rain Fade</a:t>
            </a:r>
            <a:r>
              <a:rPr lang="es-ES" dirty="0" smtClean="0"/>
              <a:t>: Atenuación por lluvia se refiere a la absorción de una frecuencia de radio de microondas por la lluvia, nieve o el hielo.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8" name="7 Flecha abajo"/>
          <p:cNvSpPr/>
          <p:nvPr/>
        </p:nvSpPr>
        <p:spPr>
          <a:xfrm>
            <a:off x="1571604" y="3357562"/>
            <a:ext cx="71438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s-ES" b="1" dirty="0" smtClean="0"/>
              <a:t>Selección de la gama de frecuencia de radio apropiado: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Redes </a:t>
            </a:r>
            <a:r>
              <a:rPr lang="es-ES" dirty="0"/>
              <a:t>celulares de radio operan en el 800 - y 900 </a:t>
            </a:r>
            <a:r>
              <a:rPr lang="es-ES" dirty="0" smtClean="0"/>
              <a:t>– MHz.</a:t>
            </a:r>
          </a:p>
          <a:p>
            <a:pPr algn="just">
              <a:buNone/>
            </a:pPr>
            <a:endParaRPr lang="es-ES" dirty="0"/>
          </a:p>
          <a:p>
            <a:pPr algn="just"/>
            <a:r>
              <a:rPr lang="es-ES" dirty="0" smtClean="0"/>
              <a:t>Amplitud </a:t>
            </a:r>
            <a:r>
              <a:rPr lang="es-ES" dirty="0"/>
              <a:t>Modulada (AM) de señales de radio se ejecutan en el rango entre 535 y 1.605 </a:t>
            </a:r>
            <a:r>
              <a:rPr lang="es-ES" dirty="0" smtClean="0"/>
              <a:t>kHz.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Frecuencia </a:t>
            </a:r>
            <a:r>
              <a:rPr lang="es-ES" dirty="0"/>
              <a:t>Modulada (FM) de radio entre 88 y 108 MHz. </a:t>
            </a:r>
            <a:r>
              <a:rPr lang="es-ES" dirty="0" smtClean="0"/>
              <a:t>son </a:t>
            </a:r>
            <a:r>
              <a:rPr lang="es-ES" dirty="0"/>
              <a:t>capaces de penetrar en un cierto número de las ventanas, </a:t>
            </a:r>
            <a:r>
              <a:rPr lang="es-ES" dirty="0" smtClean="0"/>
              <a:t>paredes y </a:t>
            </a:r>
            <a:r>
              <a:rPr lang="es-ES" dirty="0"/>
              <a:t>techos y mantener niveles aceptables de intensidad de la señal.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sistemas </a:t>
            </a:r>
            <a:r>
              <a:rPr lang="es-ES" dirty="0"/>
              <a:t>de </a:t>
            </a:r>
            <a:r>
              <a:rPr lang="es-ES" dirty="0" smtClean="0"/>
              <a:t>radio microondas </a:t>
            </a:r>
            <a:r>
              <a:rPr lang="es-ES" dirty="0"/>
              <a:t>operan en bandas de frecuencias mucho más altas. Como las señales de microondas no </a:t>
            </a:r>
            <a:r>
              <a:rPr lang="es-ES" dirty="0" smtClean="0"/>
              <a:t>pueden </a:t>
            </a:r>
            <a:r>
              <a:rPr lang="es-ES" dirty="0"/>
              <a:t>penetrar en la materia física </a:t>
            </a:r>
            <a:r>
              <a:rPr lang="es-ES" dirty="0" smtClean="0"/>
              <a:t>densa. </a:t>
            </a: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4800" y="274638"/>
            <a:ext cx="7467600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Criterios de selección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872" y="1285860"/>
            <a:ext cx="8229600" cy="4840303"/>
          </a:xfrm>
        </p:spPr>
        <p:txBody>
          <a:bodyPr/>
          <a:lstStyle/>
          <a:p>
            <a:pPr marL="36576" indent="0">
              <a:buNone/>
            </a:pPr>
            <a:endParaRPr lang="es-CO" dirty="0" smtClean="0"/>
          </a:p>
          <a:p>
            <a:r>
              <a:rPr lang="es-CO" dirty="0" smtClean="0"/>
              <a:t> Retraso de propagación</a:t>
            </a:r>
            <a:endParaRPr lang="es-CO" dirty="0"/>
          </a:p>
          <a:p>
            <a:r>
              <a:rPr lang="es-E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Atenuación</a:t>
            </a:r>
          </a:p>
          <a:p>
            <a:r>
              <a:rPr lang="es-E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seguridad</a:t>
            </a:r>
            <a:endParaRPr lang="es-E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resistencia mecánica</a:t>
            </a:r>
          </a:p>
          <a:p>
            <a:r>
              <a:rPr lang="es-E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dimensiones físicas</a:t>
            </a:r>
          </a:p>
          <a:p>
            <a:r>
              <a:rPr lang="es-E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velocidad de </a:t>
            </a:r>
            <a:r>
              <a:rPr lang="es-E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implementación</a:t>
            </a:r>
            <a:endParaRPr lang="es-E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costo</a:t>
            </a:r>
            <a:endParaRPr lang="es-C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</a:schemeClr>
                </a:solidFill>
              </a:rPr>
              <a:t>Criterios de selección </a:t>
            </a: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3600" b="1" dirty="0" smtClean="0"/>
              <a:t>RETRASO DE PROPAGACION</a:t>
            </a:r>
            <a:r>
              <a:rPr lang="es-CO" sz="4000" dirty="0" smtClean="0"/>
              <a:t/>
            </a:r>
            <a:br>
              <a:rPr lang="es-CO" sz="4000" dirty="0" smtClean="0"/>
            </a:br>
            <a:endParaRPr lang="es-C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ES" dirty="0"/>
              <a:t>	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refiere a la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cantidad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de tiempo requerido para que una señal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viaje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desde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transmisor hasta el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receptor a través de un sistema de transmisión. </a:t>
            </a: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Factores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que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influyen en el retraso:</a:t>
            </a:r>
          </a:p>
          <a:p>
            <a:pPr algn="just">
              <a:buNone/>
            </a:pP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distancia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entre el transmisor y el receptor </a:t>
            </a: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densidad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del medio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buNone/>
            </a:pP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La longitud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total del circuito afecta directamente la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cantidad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de tiempo que tarda para la señal en llegar al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receptor.</a:t>
            </a:r>
            <a:endParaRPr lang="es-CO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35717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Velocidad de propagación de la señal de acuerdo al medio</a:t>
            </a:r>
            <a:endParaRPr lang="es-CO" dirty="0"/>
          </a:p>
        </p:txBody>
      </p:sp>
      <p:pic>
        <p:nvPicPr>
          <p:cNvPr id="4" name="3 Marcador de contenido" descr="tabl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147903"/>
            <a:ext cx="6905625" cy="349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Retraso de propagación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39341"/>
            <a:ext cx="5987008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dirty="0" smtClean="0"/>
              <a:t>	El </a:t>
            </a:r>
            <a:r>
              <a:rPr lang="es-ES" dirty="0"/>
              <a:t>número de elementos </a:t>
            </a:r>
            <a:r>
              <a:rPr lang="es-ES" dirty="0" smtClean="0"/>
              <a:t>(</a:t>
            </a: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Dispositivos</a:t>
            </a:r>
            <a:r>
              <a:rPr lang="es-ES" dirty="0"/>
              <a:t>) en la red también afecta el nivel de retraso, ya que cada dispositivo (por ejemplo, un amplificador o un repetidor, un multiplexor, y switch o router) actúa sobre la señal para llevar a cabo </a:t>
            </a:r>
            <a:r>
              <a:rPr lang="es-ES" dirty="0" smtClean="0"/>
              <a:t>ciertos </a:t>
            </a:r>
            <a:r>
              <a:rPr lang="es-ES" dirty="0"/>
              <a:t>procesos, cada uno de los cuales tiene al menos una pequeña cantidad de tiempo para </a:t>
            </a:r>
            <a:r>
              <a:rPr lang="es-ES" dirty="0" smtClean="0"/>
              <a:t>llevarse </a:t>
            </a:r>
            <a:r>
              <a:rPr lang="es-ES" dirty="0"/>
              <a:t>a cabo.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6444208" y="2442842"/>
            <a:ext cx="2411760" cy="22322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695" y="2564904"/>
            <a:ext cx="2600289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5936" y="3260755"/>
            <a:ext cx="4976616" cy="4525963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	</a:t>
            </a:r>
            <a:r>
              <a:rPr lang="es-ES" sz="2400" dirty="0" smtClean="0"/>
              <a:t>Como </a:t>
            </a:r>
            <a:r>
              <a:rPr lang="es-ES" sz="2400" dirty="0"/>
              <a:t>las señales de radio deben viajar  aproximadamente </a:t>
            </a:r>
            <a:r>
              <a:rPr lang="es-ES" sz="2400" dirty="0" smtClean="0"/>
              <a:t>(</a:t>
            </a:r>
            <a:r>
              <a:rPr lang="es-ES" sz="2400" dirty="0"/>
              <a:t>36.000 km) hasta el satélite y la misma distancia </a:t>
            </a:r>
            <a:r>
              <a:rPr lang="es-ES" sz="2400" dirty="0" smtClean="0"/>
              <a:t>de </a:t>
            </a:r>
            <a:r>
              <a:rPr lang="es-ES" sz="2400" dirty="0"/>
              <a:t>vuelta, </a:t>
            </a:r>
            <a:r>
              <a:rPr lang="es-ES" sz="2400" dirty="0" smtClean="0"/>
              <a:t>esto genera un retraso </a:t>
            </a:r>
            <a:r>
              <a:rPr lang="es-ES" sz="2400" dirty="0"/>
              <a:t>aproximadamente </a:t>
            </a:r>
            <a:r>
              <a:rPr lang="es-ES" sz="2400" dirty="0" smtClean="0"/>
              <a:t>entre 250 – 270 ms.</a:t>
            </a:r>
            <a:endParaRPr lang="es-CO" sz="2400" dirty="0"/>
          </a:p>
        </p:txBody>
      </p:sp>
      <p:pic>
        <p:nvPicPr>
          <p:cNvPr id="4" name="3 Imagen" descr="s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4209"/>
            <a:ext cx="4000528" cy="3070675"/>
          </a:xfrm>
          <a:prstGeom prst="rect">
            <a:avLst/>
          </a:prstGeom>
        </p:spPr>
      </p:pic>
      <p:pic>
        <p:nvPicPr>
          <p:cNvPr id="5" name="4 Imagen" descr="satel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0"/>
            <a:ext cx="4143372" cy="295258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24126" y="332656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Retraso de propagación</a:t>
            </a:r>
            <a:endParaRPr lang="es-C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6808" y="274638"/>
            <a:ext cx="7467600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</a:schemeClr>
                </a:solidFill>
              </a:rPr>
              <a:t>Criterios de selección</a:t>
            </a:r>
            <a:endParaRPr lang="es-CO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53114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CO" dirty="0" smtClean="0"/>
              <a:t>	</a:t>
            </a:r>
            <a:r>
              <a:rPr lang="es-CO" b="1" dirty="0" smtClean="0"/>
              <a:t>ATENUACIÓN</a:t>
            </a:r>
            <a:r>
              <a:rPr lang="es-CO" dirty="0" smtClean="0"/>
              <a:t> </a:t>
            </a:r>
          </a:p>
          <a:p>
            <a:pPr algn="just">
              <a:buNone/>
            </a:pPr>
            <a:r>
              <a:rPr lang="es-CO" dirty="0"/>
              <a:t>	</a:t>
            </a:r>
            <a:endParaRPr lang="es-CO" dirty="0" smtClean="0"/>
          </a:p>
          <a:p>
            <a:pPr algn="just">
              <a:buNone/>
            </a:pPr>
            <a:r>
              <a:rPr lang="es-CO" dirty="0"/>
              <a:t>	</a:t>
            </a:r>
            <a:r>
              <a:rPr lang="es-CO" dirty="0" smtClean="0"/>
              <a:t>Consiste en la disminución o pérdida </a:t>
            </a:r>
            <a:r>
              <a:rPr lang="es-CO" dirty="0"/>
              <a:t>de potencia de la señal </a:t>
            </a:r>
            <a:r>
              <a:rPr lang="es-CO" dirty="0" smtClean="0"/>
              <a:t>sufrida </a:t>
            </a:r>
            <a:r>
              <a:rPr lang="es-CO" dirty="0"/>
              <a:t>por la misma al transitar por cualquier medio de transmisión</a:t>
            </a:r>
            <a:r>
              <a:rPr lang="es-CO" dirty="0" smtClean="0"/>
              <a:t>.</a:t>
            </a:r>
          </a:p>
          <a:p>
            <a:pPr algn="just">
              <a:buNone/>
            </a:pPr>
            <a:endParaRPr lang="es-CO" dirty="0" smtClean="0"/>
          </a:p>
          <a:p>
            <a:pPr algn="just">
              <a:buNone/>
            </a:pPr>
            <a:r>
              <a:rPr lang="es-CO" dirty="0"/>
              <a:t>	</a:t>
            </a:r>
            <a:r>
              <a:rPr lang="es-CO" dirty="0" smtClean="0"/>
              <a:t>Depende del tipo de medio que se este usando, la distancia entre el transmisor y el receptor y la velocidad de transmisión. </a:t>
            </a:r>
          </a:p>
          <a:p>
            <a:pPr algn="just">
              <a:buNone/>
            </a:pPr>
            <a:endParaRPr lang="es-CO" dirty="0" smtClean="0"/>
          </a:p>
          <a:p>
            <a:pPr algn="just">
              <a:buNone/>
            </a:pPr>
            <a:r>
              <a:rPr lang="es-CO" dirty="0"/>
              <a:t>	</a:t>
            </a:r>
            <a:r>
              <a:rPr lang="es-CO" dirty="0" err="1" smtClean="0"/>
              <a:t>Ej</a:t>
            </a:r>
            <a:r>
              <a:rPr lang="es-CO" dirty="0" smtClean="0"/>
              <a:t>: señal de video por cable coaxial</a:t>
            </a:r>
          </a:p>
          <a:p>
            <a:pPr algn="just">
              <a:buNone/>
            </a:pPr>
            <a:endParaRPr lang="es-CO" dirty="0"/>
          </a:p>
          <a:p>
            <a:pPr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2780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/>
              <a:t>L</a:t>
            </a:r>
            <a:r>
              <a:rPr lang="es-ES" dirty="0" smtClean="0"/>
              <a:t>os </a:t>
            </a:r>
            <a:r>
              <a:rPr lang="es-ES" dirty="0"/>
              <a:t>medios de comunicación se dividen en dos categorías </a:t>
            </a:r>
            <a:r>
              <a:rPr lang="es-ES" dirty="0" smtClean="0"/>
              <a:t>distintas:</a:t>
            </a:r>
          </a:p>
          <a:p>
            <a:pPr algn="just"/>
            <a:r>
              <a:rPr lang="es-ES" dirty="0"/>
              <a:t>la </a:t>
            </a:r>
            <a:r>
              <a:rPr lang="es-ES" dirty="0" smtClean="0"/>
              <a:t>primera categoría incluye </a:t>
            </a:r>
            <a:r>
              <a:rPr lang="es-ES" dirty="0"/>
              <a:t>a todos los medios de comunicación por cable, también se conoce como realizadas, medios guiados, acotada, o por cable. </a:t>
            </a:r>
            <a:endParaRPr lang="es-ES" dirty="0" smtClean="0"/>
          </a:p>
          <a:p>
            <a:pPr algn="just"/>
            <a:r>
              <a:rPr lang="es-ES" dirty="0"/>
              <a:t>La segunda categoría incluye todos los medios de comunicación tradicionales inalámbricas, también conocidas como radiada, sin guía, sin espacio o sin límites.</a:t>
            </a:r>
          </a:p>
        </p:txBody>
      </p:sp>
    </p:spTree>
    <p:extLst>
      <p:ext uri="{BB962C8B-B14F-4D97-AF65-F5344CB8AC3E}">
        <p14:creationId xmlns:p14="http://schemas.microsoft.com/office/powerpoint/2010/main" xmlns="" val="29890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chemeClr val="tx2"/>
                </a:solidFill>
              </a:rPr>
              <a:t> Criterios de selección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SEGURIDAD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59329"/>
            <a:ext cx="8229600" cy="512605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Se refiere a </a:t>
            </a:r>
            <a:r>
              <a:rPr lang="es-ES" dirty="0"/>
              <a:t>la protección de los </a:t>
            </a:r>
            <a:r>
              <a:rPr lang="es-ES" dirty="0" smtClean="0"/>
              <a:t>datos frente a intrusos.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¿con que facilidad puede un dispositivo no autorizado interceptar una comunicación? </a:t>
            </a:r>
            <a:r>
              <a:rPr lang="es-ES" dirty="0" err="1" smtClean="0"/>
              <a:t>Ej</a:t>
            </a:r>
            <a:r>
              <a:rPr lang="es-ES" dirty="0" smtClean="0"/>
              <a:t>: Radiofrecuencia, </a:t>
            </a:r>
            <a:r>
              <a:rPr lang="es-ES" dirty="0" err="1" smtClean="0"/>
              <a:t>wifi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Algunos medios, como las transmisiones de radio son fácilmente interceptables.</a:t>
            </a:r>
          </a:p>
          <a:p>
            <a:pPr algn="just">
              <a:buNone/>
            </a:pPr>
            <a:endParaRPr lang="es-ES" dirty="0"/>
          </a:p>
          <a:p>
            <a:pPr algn="just"/>
            <a:r>
              <a:rPr lang="es-ES" dirty="0" smtClean="0"/>
              <a:t>Se debe tener </a:t>
            </a:r>
            <a:r>
              <a:rPr lang="es-ES" dirty="0"/>
              <a:t>en cuenta que los sistemas de ondas aéreas (por ejemplo, microondas y vía satélite) son </a:t>
            </a:r>
            <a:r>
              <a:rPr lang="es-ES" dirty="0" smtClean="0"/>
              <a:t>inseguros, y además como </a:t>
            </a:r>
            <a:r>
              <a:rPr lang="es-ES" dirty="0"/>
              <a:t>el acceso a la señal se realiza fácilmente y </a:t>
            </a:r>
            <a:r>
              <a:rPr lang="es-ES" dirty="0" smtClean="0"/>
              <a:t>es prácticamente </a:t>
            </a:r>
            <a:r>
              <a:rPr lang="es-ES" dirty="0"/>
              <a:t>indetectable a través de un </a:t>
            </a:r>
            <a:r>
              <a:rPr lang="es-ES" dirty="0" smtClean="0"/>
              <a:t>antena.</a:t>
            </a:r>
            <a:endParaRPr lang="es-CO" dirty="0"/>
          </a:p>
          <a:p>
            <a:pPr marL="36576" indent="0"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chemeClr val="tx2"/>
                </a:solidFill>
              </a:rPr>
              <a:t> Criterios de selección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SEGURIDAD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59329"/>
            <a:ext cx="8229600" cy="5126055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Debido a que la </a:t>
            </a:r>
            <a:r>
              <a:rPr lang="es-CO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fibra óptica </a:t>
            </a:r>
            <a:r>
              <a:rPr lang="es-CO" dirty="0"/>
              <a:t>no produce radiación electromagnética, es resistente a las acciones intrusivas de escucha. </a:t>
            </a:r>
            <a:endParaRPr lang="es-CO" dirty="0" smtClean="0"/>
          </a:p>
          <a:p>
            <a:pPr marL="36576" indent="0" algn="just">
              <a:buNone/>
            </a:pPr>
            <a:endParaRPr lang="es-CO" dirty="0" smtClean="0"/>
          </a:p>
          <a:p>
            <a:pPr algn="just"/>
            <a:r>
              <a:rPr lang="es-CO" dirty="0" smtClean="0"/>
              <a:t>Para </a:t>
            </a:r>
            <a:r>
              <a:rPr lang="es-CO" dirty="0"/>
              <a:t>acceder a la señal que circula en la fibra es necesario partirla, con lo cual no hay transmisión durante este proceso, y puede por tanto detectarse.</a:t>
            </a:r>
          </a:p>
        </p:txBody>
      </p:sp>
    </p:spTree>
    <p:extLst>
      <p:ext uri="{BB962C8B-B14F-4D97-AF65-F5344CB8AC3E}">
        <p14:creationId xmlns:p14="http://schemas.microsoft.com/office/powerpoint/2010/main" xmlns="" val="30901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tx2"/>
                </a:solidFill>
              </a:rPr>
              <a:t>Criterios de selección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b="1" dirty="0" smtClean="0"/>
              <a:t>Resistencia mecánica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74871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s-ES" dirty="0" smtClean="0"/>
              <a:t>Se </a:t>
            </a:r>
            <a:r>
              <a:rPr lang="es-ES" dirty="0"/>
              <a:t>aplica especialmente a </a:t>
            </a:r>
            <a:r>
              <a:rPr lang="es-ES" dirty="0" smtClean="0"/>
              <a:t>sistemas de cableado: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Par trenzado, coaxial y fibra óptica. 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límites </a:t>
            </a:r>
            <a:r>
              <a:rPr lang="es-ES" dirty="0"/>
              <a:t>físicos a la </a:t>
            </a:r>
            <a:r>
              <a:rPr lang="es-ES" dirty="0" smtClean="0"/>
              <a:t>máxima curvatura que </a:t>
            </a:r>
            <a:r>
              <a:rPr lang="es-ES" dirty="0"/>
              <a:t>puede tolerar (radio de curvatura)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Cuanta cantidad </a:t>
            </a:r>
            <a:r>
              <a:rPr lang="es-ES" dirty="0"/>
              <a:t>de flexión y la torsión (fuerza de </a:t>
            </a:r>
            <a:r>
              <a:rPr lang="es-ES" dirty="0" smtClean="0"/>
              <a:t>flex</a:t>
            </a:r>
            <a:r>
              <a:rPr lang="es-ES" dirty="0"/>
              <a:t>) </a:t>
            </a:r>
            <a:r>
              <a:rPr lang="es-ES" dirty="0" smtClean="0"/>
              <a:t>pueden </a:t>
            </a:r>
            <a:r>
              <a:rPr lang="es-ES" dirty="0"/>
              <a:t>tolerar.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</a:t>
            </a:r>
            <a:r>
              <a:rPr lang="es-ES" dirty="0" smtClean="0"/>
              <a:t>uanta </a:t>
            </a:r>
            <a:r>
              <a:rPr lang="es-ES" dirty="0"/>
              <a:t>cantidad de peso o esfuerzo longitudinal </a:t>
            </a:r>
            <a:r>
              <a:rPr lang="es-ES" dirty="0" smtClean="0"/>
              <a:t>puede </a:t>
            </a:r>
            <a:r>
              <a:rPr lang="es-ES" dirty="0"/>
              <a:t>soportar </a:t>
            </a:r>
            <a:r>
              <a:rPr lang="es-ES" dirty="0" smtClean="0"/>
              <a:t>un cable (resistencia </a:t>
            </a:r>
            <a:r>
              <a:rPr lang="es-ES" dirty="0"/>
              <a:t>a la tracción) sin </a:t>
            </a:r>
            <a:r>
              <a:rPr lang="es-ES" dirty="0" smtClean="0"/>
              <a:t> deformarse o romperse </a:t>
            </a:r>
            <a:r>
              <a:rPr lang="es-ES" dirty="0"/>
              <a:t>(resistencia a la rotura).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tx2"/>
                </a:solidFill>
              </a:rPr>
              <a:t>Criterios de selección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Dimensiones físicas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ES" dirty="0" smtClean="0"/>
              <a:t>	Se debe </a:t>
            </a:r>
            <a:r>
              <a:rPr lang="es-ES" dirty="0"/>
              <a:t>tener en </a:t>
            </a:r>
            <a:r>
              <a:rPr lang="es-ES" dirty="0" smtClean="0"/>
              <a:t>cuenta:</a:t>
            </a:r>
          </a:p>
          <a:p>
            <a:r>
              <a:rPr lang="es-ES" dirty="0" smtClean="0"/>
              <a:t>Peso del cable</a:t>
            </a:r>
          </a:p>
          <a:p>
            <a:r>
              <a:rPr lang="es-ES" dirty="0" smtClean="0"/>
              <a:t>diámetro </a:t>
            </a:r>
            <a:r>
              <a:rPr lang="es-ES" dirty="0"/>
              <a:t>del </a:t>
            </a:r>
            <a:r>
              <a:rPr lang="es-ES" dirty="0" smtClean="0"/>
              <a:t>cable</a:t>
            </a:r>
          </a:p>
          <a:p>
            <a:pPr algn="just"/>
            <a:r>
              <a:rPr lang="es-ES" dirty="0" smtClean="0"/>
              <a:t>tamaño </a:t>
            </a:r>
            <a:r>
              <a:rPr lang="es-ES" dirty="0"/>
              <a:t>y peso </a:t>
            </a:r>
            <a:r>
              <a:rPr lang="es-ES" dirty="0" smtClean="0"/>
              <a:t>de una antena </a:t>
            </a:r>
            <a:r>
              <a:rPr lang="es-ES" dirty="0"/>
              <a:t>parabólica y </a:t>
            </a:r>
            <a:r>
              <a:rPr lang="es-ES" dirty="0" smtClean="0"/>
              <a:t>el </a:t>
            </a:r>
            <a:r>
              <a:rPr lang="es-ES" dirty="0"/>
              <a:t>sistema de montaje (por ejemplo, el soporte y la torre) puede requerir el apoyo, sobre todo en lugares que la experiencia de los fuertes vientos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requiere de soporte para la instalación</a:t>
            </a:r>
            <a:endParaRPr lang="es-CO" dirty="0"/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7738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tx2"/>
                </a:solidFill>
              </a:rPr>
              <a:t>Criterios de selección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Velocidad de implementación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La velocidad es la esencia. Las conexiones por cable se toman su tiempo, incluso bajo las mejores circunstancias.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Antenas de radio pueden tomar algún tiempo para instalar, pero una vez que estén en su lugar, el tiempo necesario para configurar y reconfigurar las conexiones entre ellos puede tomar poco tiempo.</a:t>
            </a:r>
          </a:p>
          <a:p>
            <a:pPr marL="36576" indent="0" algn="just">
              <a:buNone/>
            </a:pPr>
            <a:endParaRPr lang="es-CO" dirty="0" smtClean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8816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Criterios de selección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Velocidad de implementación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endParaRPr lang="es-CO" dirty="0" smtClean="0"/>
          </a:p>
          <a:p>
            <a:pPr algn="just"/>
            <a:r>
              <a:rPr lang="es-CO" dirty="0" smtClean="0"/>
              <a:t>¿cuanto tiempo podríamos gastar en montar nuestro sistema?</a:t>
            </a:r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16" y="2708920"/>
            <a:ext cx="2991512" cy="381417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501008"/>
            <a:ext cx="3597502" cy="26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Criterios de selección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b="1" dirty="0" smtClean="0"/>
              <a:t>Costo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	Las </a:t>
            </a:r>
            <a:r>
              <a:rPr lang="es-ES" dirty="0"/>
              <a:t>consideraciones de costos incluyen la adquisición, despliegue, operación y mantenimiento </a:t>
            </a:r>
            <a:r>
              <a:rPr lang="es-ES" dirty="0" smtClean="0"/>
              <a:t>, </a:t>
            </a:r>
            <a:r>
              <a:rPr lang="es-ES" dirty="0"/>
              <a:t>actualización o </a:t>
            </a:r>
            <a:r>
              <a:rPr lang="es-ES" dirty="0" smtClean="0"/>
              <a:t>sustitución.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	Costo de los materiales </a:t>
            </a:r>
          </a:p>
          <a:p>
            <a:pPr algn="just">
              <a:buNone/>
            </a:pPr>
            <a:r>
              <a:rPr lang="es-ES" dirty="0" smtClean="0"/>
              <a:t>	y de la instalación.</a:t>
            </a:r>
            <a:endParaRPr lang="es-CO" dirty="0"/>
          </a:p>
        </p:txBody>
      </p:sp>
      <p:pic>
        <p:nvPicPr>
          <p:cNvPr id="4" name="3 Imagen" descr="cos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500438"/>
            <a:ext cx="3267075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Tabla comparativa de medios de Transmisión</a:t>
            </a:r>
            <a:endParaRPr lang="es-CO" dirty="0"/>
          </a:p>
        </p:txBody>
      </p:sp>
      <p:pic>
        <p:nvPicPr>
          <p:cNvPr id="4" name="3 Marcador de contenido" descr="tabl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9684" y="1714488"/>
            <a:ext cx="7296523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680" y="413792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¿ Que medio de transmisión escoger?</a:t>
            </a:r>
            <a:endParaRPr lang="es-CO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060848"/>
            <a:ext cx="5445978" cy="3855018"/>
          </a:xfrm>
        </p:spPr>
      </p:pic>
      <p:sp>
        <p:nvSpPr>
          <p:cNvPr id="6" name="5 CuadroTexto"/>
          <p:cNvSpPr txBox="1"/>
          <p:nvPr/>
        </p:nvSpPr>
        <p:spPr>
          <a:xfrm>
            <a:off x="2123728" y="3904600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0070C0"/>
                </a:solidFill>
              </a:rPr>
              <a:t>BENEFICIOS</a:t>
            </a:r>
            <a:endParaRPr lang="es-ES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S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CO" sz="2000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8064" y="393305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COSTO</a:t>
            </a:r>
            <a:endParaRPr lang="es-CO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6015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28" y="1571612"/>
            <a:ext cx="8229600" cy="535785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900" dirty="0">
                <a:ea typeface="Tahoma" pitchFamily="34" charset="0"/>
                <a:cs typeface="Tahoma" pitchFamily="34" charset="0"/>
              </a:rPr>
              <a:t>E</a:t>
            </a:r>
            <a:r>
              <a:rPr lang="es-ES" sz="2900" dirty="0" smtClean="0">
                <a:ea typeface="Tahoma" pitchFamily="34" charset="0"/>
                <a:cs typeface="Tahoma" pitchFamily="34" charset="0"/>
              </a:rPr>
              <a:t>l atractivo de cualquier sistema de transmisión aumenta en la medida en que </a:t>
            </a:r>
            <a:r>
              <a:rPr lang="es-ES" sz="2900" b="1" dirty="0" smtClean="0">
                <a:ea typeface="Tahoma" pitchFamily="34" charset="0"/>
                <a:cs typeface="Tahoma" pitchFamily="34" charset="0"/>
              </a:rPr>
              <a:t>SE CUENTA </a:t>
            </a:r>
            <a:r>
              <a:rPr lang="es-ES" sz="2900" dirty="0" smtClean="0">
                <a:ea typeface="Tahoma" pitchFamily="34" charset="0"/>
                <a:cs typeface="Tahoma" pitchFamily="34" charset="0"/>
              </a:rPr>
              <a:t>con un mayor ancho de banda disponible, menos errores, y una distancia máxima entre elementos de red más diversos tales como amplificadores y repetidores.</a:t>
            </a:r>
          </a:p>
          <a:p>
            <a:pPr marL="514350" indent="-514350" algn="just">
              <a:buAutoNum type="arabicPeriod" startAt="2"/>
            </a:pPr>
            <a:r>
              <a:rPr lang="es-ES" sz="2900" dirty="0" smtClean="0">
                <a:ea typeface="Tahoma" pitchFamily="34" charset="0"/>
                <a:cs typeface="Tahoma" pitchFamily="34" charset="0"/>
              </a:rPr>
              <a:t>Cuando se evalúa la viabilidad de un medio en particular para una aplicación especifica se debe tener en cuenta factores como costo, velocidad, seguridad, atenuación.</a:t>
            </a:r>
          </a:p>
          <a:p>
            <a:pPr>
              <a:buNone/>
            </a:pPr>
            <a:endParaRPr lang="es-CO" sz="2900" dirty="0" smtClean="0"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Algunos sistemas </a:t>
            </a:r>
            <a:r>
              <a:rPr lang="es-ES" dirty="0"/>
              <a:t>de transmisión emplean medios físicos tangibles. En otras palabras, </a:t>
            </a:r>
            <a:r>
              <a:rPr lang="es-ES" dirty="0" smtClean="0"/>
              <a:t>los </a:t>
            </a:r>
            <a:r>
              <a:rPr lang="es-ES" dirty="0"/>
              <a:t>medios de comunicación </a:t>
            </a:r>
            <a:r>
              <a:rPr lang="es-ES" dirty="0" smtClean="0"/>
              <a:t>son palpables, los </a:t>
            </a:r>
            <a:r>
              <a:rPr lang="es-ES" dirty="0"/>
              <a:t>seres humanos pueden ver, tocar y sentir. </a:t>
            </a:r>
            <a:r>
              <a:rPr lang="es-ES" dirty="0" smtClean="0"/>
              <a:t>Se conocen </a:t>
            </a:r>
            <a:r>
              <a:rPr lang="es-ES" dirty="0"/>
              <a:t>como sistemas realizados, medios </a:t>
            </a:r>
            <a:r>
              <a:rPr lang="es-ES" dirty="0" smtClean="0"/>
              <a:t>cableados, </a:t>
            </a:r>
            <a:r>
              <a:rPr lang="es-ES" dirty="0"/>
              <a:t>en general </a:t>
            </a:r>
            <a:r>
              <a:rPr lang="es-ES" dirty="0" smtClean="0"/>
              <a:t>utilizan </a:t>
            </a:r>
            <a:r>
              <a:rPr lang="es-ES" dirty="0"/>
              <a:t>un conductor metálico o de vidrio que sirve para </a:t>
            </a:r>
            <a:r>
              <a:rPr lang="es-ES" dirty="0" smtClean="0"/>
              <a:t>llevar de alguna </a:t>
            </a:r>
            <a:r>
              <a:rPr lang="es-ES" dirty="0"/>
              <a:t>forma </a:t>
            </a:r>
            <a:r>
              <a:rPr lang="es-ES" dirty="0" smtClean="0"/>
              <a:t>los datos por medio de </a:t>
            </a:r>
            <a:r>
              <a:rPr lang="es-ES" dirty="0"/>
              <a:t>energía electromagnética. </a:t>
            </a:r>
          </a:p>
        </p:txBody>
      </p:sp>
    </p:spTree>
    <p:extLst>
      <p:ext uri="{BB962C8B-B14F-4D97-AF65-F5344CB8AC3E}">
        <p14:creationId xmlns:p14="http://schemas.microsoft.com/office/powerpoint/2010/main" xmlns="" val="13070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28" y="1571612"/>
            <a:ext cx="8405536" cy="535785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s-CO" sz="2900" dirty="0" smtClean="0">
                <a:ea typeface="Tahoma" pitchFamily="34" charset="0"/>
                <a:cs typeface="Tahoma" pitchFamily="34" charset="0"/>
              </a:rPr>
              <a:t>3.	Los medios de transmisión de datos juegan un papel importante dentro del manejo de las comunicaciones siendo ellos los determinantes de su buen o mal funcionamiento.</a:t>
            </a:r>
          </a:p>
          <a:p>
            <a:pPr marL="36576" indent="0">
              <a:buNone/>
            </a:pPr>
            <a:endParaRPr lang="es-CO" sz="2900" dirty="0" smtClean="0">
              <a:ea typeface="Tahoma" pitchFamily="34" charset="0"/>
              <a:cs typeface="Tahoma" pitchFamily="34" charset="0"/>
            </a:endParaRPr>
          </a:p>
          <a:p>
            <a:pPr marL="514350" indent="-514350" algn="just">
              <a:buNone/>
            </a:pPr>
            <a:r>
              <a:rPr lang="es-CO" sz="2900" dirty="0" smtClean="0">
                <a:ea typeface="Tahoma" pitchFamily="34" charset="0"/>
                <a:cs typeface="Tahoma" pitchFamily="34" charset="0"/>
              </a:rPr>
              <a:t>4.	Por otro lado, no siempre lo más costoso es justamente lo adecuado para montar cualquier tipo de red; se debe tener en cuenta los beneficios frente a la inversión.</a:t>
            </a:r>
          </a:p>
          <a:p>
            <a:pPr>
              <a:buNone/>
            </a:pPr>
            <a:endParaRPr lang="es-CO" sz="2900" dirty="0" smtClean="0"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r>
              <a:rPr lang="es-CO" sz="2900" dirty="0" smtClean="0">
                <a:ea typeface="Tahoma" pitchFamily="34" charset="0"/>
                <a:cs typeface="Tahoma" pitchFamily="34" charset="0"/>
              </a:rPr>
              <a:t>	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Referencias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2800" dirty="0" smtClean="0"/>
              <a:t>Transmisión de Datos y Redes de Comunicación.-Behrouz.Forouzan.Mc.Graw-Hill</a:t>
            </a:r>
          </a:p>
          <a:p>
            <a:pPr algn="just">
              <a:buNone/>
            </a:pPr>
            <a:endParaRPr lang="es-CO" sz="2800" dirty="0" smtClean="0"/>
          </a:p>
          <a:p>
            <a:pPr algn="just"/>
            <a:r>
              <a:rPr lang="es-CO" sz="2800" dirty="0" smtClean="0"/>
              <a:t>Wiley.Telecommunications.and.Data.Communications.Handbook.Sep.2007</a:t>
            </a:r>
            <a:endParaRPr lang="es-C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Como ejemplo tenemos sistemas </a:t>
            </a:r>
            <a:r>
              <a:rPr lang="es-ES" dirty="0"/>
              <a:t>de cable coaxial, </a:t>
            </a:r>
            <a:r>
              <a:rPr lang="es-ES" dirty="0" smtClean="0"/>
              <a:t>su función es conducir </a:t>
            </a:r>
            <a:r>
              <a:rPr lang="es-ES" dirty="0"/>
              <a:t>la energía eléctrica, empleando normalmente un medio de </a:t>
            </a:r>
            <a:r>
              <a:rPr lang="es-ES" dirty="0" smtClean="0"/>
              <a:t>cobre.</a:t>
            </a:r>
          </a:p>
          <a:p>
            <a:pPr algn="just"/>
            <a:r>
              <a:rPr lang="es-ES" dirty="0"/>
              <a:t>Fibra óptica </a:t>
            </a:r>
            <a:r>
              <a:rPr lang="es-ES" dirty="0" smtClean="0"/>
              <a:t>lleva los datos por medio de sistemas </a:t>
            </a:r>
            <a:r>
              <a:rPr lang="es-ES" dirty="0"/>
              <a:t>de luz, o energía óptica, en general, utilizando un conductor de </a:t>
            </a:r>
            <a:r>
              <a:rPr lang="es-ES" dirty="0" smtClean="0"/>
              <a:t>vidrio.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233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Los sistemas inalámbricos de transmisión no hacen uso de un conductor físico para guiar o enlazar la señal. Por lo tanto, también se conocen como sin guía o </a:t>
            </a:r>
            <a:r>
              <a:rPr lang="es-ES" dirty="0" smtClean="0"/>
              <a:t>sistemas sin límites.</a:t>
            </a:r>
          </a:p>
          <a:p>
            <a:pPr algn="just"/>
            <a:r>
              <a:rPr lang="es-ES" dirty="0"/>
              <a:t>Por lo tanto, los sistemas inalámbricos a menudo se denominan sistemas de Airwave, aunque spacewave es un más preciso plazo, como el aire en el espacio entre el transmisor y el receptor en realidad sirve para debilitar la señal. </a:t>
            </a:r>
          </a:p>
        </p:txBody>
      </p:sp>
    </p:spTree>
    <p:extLst>
      <p:ext uri="{BB962C8B-B14F-4D97-AF65-F5344CB8AC3E}">
        <p14:creationId xmlns:p14="http://schemas.microsoft.com/office/powerpoint/2010/main" xmlns="" val="30167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En resumen los medios guiados </a:t>
            </a:r>
            <a:r>
              <a:rPr lang="es-ES" dirty="0"/>
              <a:t>refiere al hecho de que la señal es contenida dentro de un </a:t>
            </a:r>
            <a:r>
              <a:rPr lang="es-ES" dirty="0" smtClean="0"/>
              <a:t>medio </a:t>
            </a:r>
            <a:r>
              <a:rPr lang="es-ES" dirty="0"/>
              <a:t>cerrado </a:t>
            </a:r>
            <a:r>
              <a:rPr lang="es-ES" dirty="0" smtClean="0"/>
              <a:t>físico.</a:t>
            </a:r>
          </a:p>
          <a:p>
            <a:pPr algn="just"/>
            <a:r>
              <a:rPr lang="es-ES" dirty="0" smtClean="0"/>
              <a:t>Delimita </a:t>
            </a:r>
            <a:r>
              <a:rPr lang="es-ES" dirty="0"/>
              <a:t>medios </a:t>
            </a:r>
            <a:r>
              <a:rPr lang="es-ES" dirty="0" smtClean="0"/>
              <a:t>esto se </a:t>
            </a:r>
            <a:r>
              <a:rPr lang="es-ES" dirty="0"/>
              <a:t>refiere al hecho de que alguna forma de torsión, el blindaje, revestimientos, y / o aislar el material se une la señal dentro del medio de </a:t>
            </a:r>
            <a:r>
              <a:rPr lang="es-ES" dirty="0" smtClean="0"/>
              <a:t>núcleo.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779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Espectro electromagnético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CO" b="1" dirty="0" smtClean="0"/>
              <a:t>	James Clerk Maxwell</a:t>
            </a:r>
            <a:r>
              <a:rPr lang="es-CO" dirty="0" smtClean="0"/>
              <a:t> Las ecuaciones de Maxwell demostraron que la electricidad, el magnetismo y hasta la luz, son manifestaciones del mismo fenómeno: el campo electromagnético. </a:t>
            </a:r>
          </a:p>
          <a:p>
            <a:pPr algn="just">
              <a:buNone/>
            </a:pPr>
            <a:endParaRPr lang="es-CO" dirty="0" smtClean="0"/>
          </a:p>
          <a:p>
            <a:pPr algn="just">
              <a:buNone/>
            </a:pPr>
            <a:r>
              <a:rPr lang="es-CO" dirty="0" smtClean="0"/>
              <a:t>	</a:t>
            </a:r>
            <a:r>
              <a:rPr lang="es-CO" b="1" dirty="0" smtClean="0"/>
              <a:t>Heinrich Hertz (1887) </a:t>
            </a:r>
            <a:r>
              <a:rPr lang="es-CO" dirty="0" smtClean="0"/>
              <a:t>lograría demostrar experimentalmente la veracidad de las tesis expuestas por Maxwell, lo que supuso el inicio de la era de la comunicación rápida a distancia.</a:t>
            </a:r>
          </a:p>
          <a:p>
            <a:pPr algn="just">
              <a:buNone/>
            </a:pPr>
            <a:endParaRPr lang="es-CO" dirty="0" smtClean="0"/>
          </a:p>
          <a:p>
            <a:pPr algn="just"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Espectro Electromagnético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Se denomina </a:t>
            </a:r>
            <a:r>
              <a:rPr lang="es-ES" b="1" dirty="0" smtClean="0"/>
              <a:t>espectro electromagnético</a:t>
            </a:r>
            <a:r>
              <a:rPr lang="es-ES" dirty="0"/>
              <a:t> a la distribución energética del conjunto de las </a:t>
            </a:r>
            <a:r>
              <a:rPr lang="es-ES" dirty="0" smtClean="0"/>
              <a:t>ondas electromagnéticas y/o a la</a:t>
            </a:r>
            <a:r>
              <a:rPr lang="es-ES" dirty="0"/>
              <a:t> radiación electromagnética que emite </a:t>
            </a:r>
            <a:r>
              <a:rPr lang="es-ES" dirty="0" smtClean="0"/>
              <a:t>o absorbe </a:t>
            </a:r>
            <a:r>
              <a:rPr lang="es-ES" dirty="0"/>
              <a:t>una sustancia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Las ondas electromagnéticas tienen características como son, </a:t>
            </a:r>
            <a:r>
              <a:rPr lang="es-ES" dirty="0"/>
              <a:t>la </a:t>
            </a:r>
            <a:r>
              <a:rPr lang="es-ES" dirty="0" smtClean="0"/>
              <a:t>longitud de onda, la frecuencia</a:t>
            </a:r>
            <a:r>
              <a:rPr lang="es-ES" dirty="0"/>
              <a:t> y la intensidad de la radiación.</a:t>
            </a:r>
          </a:p>
        </p:txBody>
      </p:sp>
    </p:spTree>
    <p:extLst>
      <p:ext uri="{BB962C8B-B14F-4D97-AF65-F5344CB8AC3E}">
        <p14:creationId xmlns:p14="http://schemas.microsoft.com/office/powerpoint/2010/main" xmlns="" val="19256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1284</TotalTime>
  <Words>1164</Words>
  <Application>Microsoft Office PowerPoint</Application>
  <PresentationFormat>Presentación en pantalla (4:3)</PresentationFormat>
  <Paragraphs>201</Paragraphs>
  <Slides>41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Técnico</vt:lpstr>
      <vt:lpstr>FUNDAMENTOS DE SISTEMAS DE TRANSMISIÓN: TECNOLOGÍAS Y APLICACIONES</vt:lpstr>
      <vt:lpstr>FUNDAMENTOS DE SISTEMAS DE TRANSMISIÓN: TECNOLOGÍAS Y APLICACIONES </vt:lpstr>
      <vt:lpstr>Introducción</vt:lpstr>
      <vt:lpstr>Introducción</vt:lpstr>
      <vt:lpstr>Introducción</vt:lpstr>
      <vt:lpstr>Introducción</vt:lpstr>
      <vt:lpstr>Introducción</vt:lpstr>
      <vt:lpstr>Espectro electromagnético </vt:lpstr>
      <vt:lpstr>Espectro Electromagnético</vt:lpstr>
      <vt:lpstr>Diapositiva 10</vt:lpstr>
      <vt:lpstr>Espectro Electromagnético</vt:lpstr>
      <vt:lpstr>Diapositiva 12</vt:lpstr>
      <vt:lpstr>MEDIO DE TRANSMISIÓN</vt:lpstr>
      <vt:lpstr>MEDIOS DE TRANSMISIÓN  Criterios de selección </vt:lpstr>
      <vt:lpstr>Características de transmisión </vt:lpstr>
      <vt:lpstr>Características de transmisión</vt:lpstr>
      <vt:lpstr>Ancho de banda</vt:lpstr>
      <vt:lpstr>Características de transmisión Error performance</vt:lpstr>
      <vt:lpstr>Características de transmisión  Distancia entre elementos de la red</vt:lpstr>
      <vt:lpstr>Tabla comparativa Características de transmisión</vt:lpstr>
      <vt:lpstr>ESCENARIOS PARA ILUSTRAR LA RELACIÓN ENTRE ANCHO DE BANDA, FRECUENCIA,  DISTANCIA, Y ERROR PERFORMANCE</vt:lpstr>
      <vt:lpstr>Diapositiva 22</vt:lpstr>
      <vt:lpstr>Diapositiva 23</vt:lpstr>
      <vt:lpstr>Criterios de selección</vt:lpstr>
      <vt:lpstr>  Criterios de selección  RETRASO DE PROPAGACION </vt:lpstr>
      <vt:lpstr>Velocidad de propagación de la señal de acuerdo al medio</vt:lpstr>
      <vt:lpstr>Retraso de propagación</vt:lpstr>
      <vt:lpstr>Diapositiva 28</vt:lpstr>
      <vt:lpstr>Criterios de selección</vt:lpstr>
      <vt:lpstr>  Criterios de selección  SEGURIDAD </vt:lpstr>
      <vt:lpstr>  Criterios de selección  SEGURIDAD </vt:lpstr>
      <vt:lpstr>  Criterios de selección  Resistencia mecánica </vt:lpstr>
      <vt:lpstr>  Criterios de selección  Dimensiones físicas </vt:lpstr>
      <vt:lpstr>  Criterios de selección  Velocidad de implementación </vt:lpstr>
      <vt:lpstr>  Criterios de selección  Velocidad de implementación </vt:lpstr>
      <vt:lpstr>Criterios de selección Costo</vt:lpstr>
      <vt:lpstr>Tabla comparativa de medios de Transmisión</vt:lpstr>
      <vt:lpstr>¿ Que medio de transmisión escoger?</vt:lpstr>
      <vt:lpstr>CONCLUSIONES</vt:lpstr>
      <vt:lpstr>CONCLUSIONES</vt:lpstr>
      <vt:lpstr>Referencias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MEDIOS DE TRANSMISIÓN Criterios de selección </dc:title>
  <dc:creator>Bernardo Cuervo</dc:creator>
  <cp:lastModifiedBy>Estudiante</cp:lastModifiedBy>
  <cp:revision>176</cp:revision>
  <dcterms:created xsi:type="dcterms:W3CDTF">2012-02-18T16:58:29Z</dcterms:created>
  <dcterms:modified xsi:type="dcterms:W3CDTF">2012-02-20T07:38:30Z</dcterms:modified>
</cp:coreProperties>
</file>