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2"/>
  </p:notesMasterIdLst>
  <p:sldIdLst>
    <p:sldId id="278" r:id="rId3"/>
    <p:sldId id="554" r:id="rId4"/>
    <p:sldId id="564" r:id="rId5"/>
    <p:sldId id="559" r:id="rId6"/>
    <p:sldId id="562" r:id="rId7"/>
    <p:sldId id="561" r:id="rId8"/>
    <p:sldId id="570" r:id="rId9"/>
    <p:sldId id="565" r:id="rId10"/>
    <p:sldId id="566" r:id="rId11"/>
    <p:sldId id="567" r:id="rId12"/>
    <p:sldId id="580" r:id="rId13"/>
    <p:sldId id="571" r:id="rId14"/>
    <p:sldId id="578" r:id="rId15"/>
    <p:sldId id="574" r:id="rId16"/>
    <p:sldId id="581" r:id="rId17"/>
    <p:sldId id="296" r:id="rId18"/>
    <p:sldId id="575" r:id="rId19"/>
    <p:sldId id="577" r:id="rId20"/>
    <p:sldId id="576" r:id="rId2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HA G" initials="MG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94CC"/>
    <a:srgbClr val="5A9937"/>
    <a:srgbClr val="DBAEE0"/>
    <a:srgbClr val="6B9EDB"/>
    <a:srgbClr val="3CA2BE"/>
    <a:srgbClr val="67AF3F"/>
    <a:srgbClr val="78C050"/>
    <a:srgbClr val="CEECFA"/>
    <a:srgbClr val="009A46"/>
    <a:srgbClr val="745A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8" autoAdjust="0"/>
    <p:restoredTop sz="93052" autoAdjust="0"/>
  </p:normalViewPr>
  <p:slideViewPr>
    <p:cSldViewPr>
      <p:cViewPr>
        <p:scale>
          <a:sx n="105" d="100"/>
          <a:sy n="105" d="100"/>
        </p:scale>
        <p:origin x="-138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9481E-33C3-4E19-8AB8-D78A33380B49}" type="datetimeFigureOut">
              <a:rPr lang="es-CO" smtClean="0"/>
              <a:pPr/>
              <a:t>29/11/2018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2FA1E-FA37-40C7-B716-F086BF1FA08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1514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 dirty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BDCD57-A156-4F5C-A7D0-D1036686FA6F}" type="slidenum">
              <a:rPr kumimoji="0" lang="es-ES" altLang="es-E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S" alt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0882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 dirty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BDCD57-A156-4F5C-A7D0-D1036686FA6F}" type="slidenum">
              <a:rPr kumimoji="0" lang="es-ES" altLang="es-E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ES" alt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8661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 dirty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BDCD57-A156-4F5C-A7D0-D1036686FA6F}" type="slidenum">
              <a:rPr kumimoji="0" lang="es-ES" altLang="es-E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s-ES" alt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4066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2FA1E-FA37-40C7-B716-F086BF1FA08C}" type="slidenum">
              <a:rPr lang="es-CO" smtClean="0"/>
              <a:pPr/>
              <a:t>16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0355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 dirty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BDCD57-A156-4F5C-A7D0-D1036686FA6F}" type="slidenum">
              <a:rPr kumimoji="0" lang="es-ES" altLang="es-E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s-ES" alt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7038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22276" y="1845116"/>
            <a:ext cx="7052461" cy="12731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44552" y="3365755"/>
            <a:ext cx="5807909" cy="151788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6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3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9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26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32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39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4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52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9ECE9F-3DF4-4C72-93F8-6F85F3A40191}" type="datetimeFigureOut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29/11/2018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72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2CB0E8-7E5B-4C4F-ACF4-0D5EF1930D5B}" type="slidenum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495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0F24F0-0D36-457C-89C5-9162AF881375}" type="datetimeFigureOut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29/11/2018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72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3EDAE8-24B2-4F9D-98B3-02F2816F29B0}" type="slidenum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75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015335" y="237858"/>
            <a:ext cx="1866828" cy="506788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14851" y="237858"/>
            <a:ext cx="5462200" cy="506788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91CC7A8-CB45-40F9-AAB9-0E6E4AD42792}" type="datetimeFigureOut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29/11/2018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72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D844BB-8594-42B7-A4BE-AE28EA5E7D7E}" type="slidenum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494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itchFamily="34" charset="-128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32F92D-0410-4E3B-ABBC-F10B42F080D2}" type="datetimeFigureOut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29/11/2018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itchFamily="34" charset="-128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B34994-CA8C-4AE1-AFAB-4A555DA6A9EE}" type="slidenum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7812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itchFamily="34" charset="-128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2FDE19-9F08-468D-8B6F-7D99D0ECF9EC}" type="datetimeFigureOut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29/11/2018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itchFamily="34" charset="-128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BA3FCB5-35B3-4ACB-B9B5-3CC894575144}" type="slidenum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224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itchFamily="34" charset="-128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E2D7D6-6591-4D26-9D00-95341D4703C7}" type="datetimeFigureOut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29/11/2018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itchFamily="34" charset="-128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0F4DFF-D5A2-4297-9DDA-93241F200E58}" type="slidenum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3032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itchFamily="34" charset="-128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B3BADB-938F-4D5F-9E92-B62425D518BF}" type="datetimeFigureOut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29/11/2018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itchFamily="34" charset="-128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DCBFC9-77F6-4612-B7C8-824C37B9155C}" type="slidenum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286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itchFamily="34" charset="-128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A0C210-5D01-4B68-A907-9DC77CB2E0AC}" type="datetimeFigureOut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29/11/2018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itchFamily="34" charset="-128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214808-7884-4C5D-9617-DF7C4666A7B8}" type="slidenum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34801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itchFamily="34" charset="-128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B5BFC0-BE84-4A6E-A902-BC9FAA4D1404}" type="datetimeFigureOut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29/11/2018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itchFamily="34" charset="-128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E18305-9F47-409C-873B-9E2D3672EF91}" type="slidenum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1229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itchFamily="34" charset="-128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7741C7-DFD0-4E10-AAA5-B707B55C8F5A}" type="datetimeFigureOut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29/11/2018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itchFamily="34" charset="-128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316C8D-2A79-45F9-9D20-7665A0EC70ED}" type="slidenum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38271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itchFamily="34" charset="-128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AD65CE-D4A1-4133-94A0-27E5E7F24204}" type="datetimeFigureOut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29/11/2018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itchFamily="34" charset="-128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BA1592-ACE8-4037-A4B9-3C16FFBA6F15}" type="slidenum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51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42F4DBC-3D72-4C36-ABC8-0BBF0DC7F1E6}" type="datetimeFigureOut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29/11/2018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72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2F33B45-BF37-4D8D-8B7F-D82E7DED0F2A}" type="slidenum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6068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itchFamily="34" charset="-128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F8BF6F-0A6B-4F5C-8802-CA85F0E0E003}" type="datetimeFigureOut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29/11/2018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itchFamily="34" charset="-128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B92A46-4AFE-4D2D-BC9E-A84149698B5E}" type="slidenum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76897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itchFamily="34" charset="-128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275E76-9872-473C-A232-78CDDBE108FB}" type="datetimeFigureOut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29/11/2018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itchFamily="34" charset="-128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0E7B71-F323-449D-9372-08597177D9EE}" type="slidenum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19225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itchFamily="34" charset="-128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AF6B47-D287-463A-9095-C7100FB2AF63}" type="datetimeFigureOut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29/11/2018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itchFamily="34" charset="-128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2301D63-7C9C-4A94-9007-2A550A4C1848}" type="slidenum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846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55407" y="3816722"/>
            <a:ext cx="7052461" cy="1179664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55407" y="2517442"/>
            <a:ext cx="7052461" cy="129928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65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30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196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2616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3271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3925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4579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5233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7A50C4-C762-4FF5-B3C2-5702EEB64F4F}" type="datetimeFigureOut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29/11/2018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72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522E3-DFBD-4D68-9F5E-3F6FD14F7F2D}" type="slidenum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404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14851" y="1385899"/>
            <a:ext cx="3664514" cy="391984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17648" y="1385899"/>
            <a:ext cx="3664514" cy="391984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1B5D934-9EC9-4085-8207-487934350FDE}" type="datetimeFigureOut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29/11/2018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72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F7F7CB-C84A-47A5-BA16-0E9390B91424}" type="slidenum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41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14851" y="1329529"/>
            <a:ext cx="3665955" cy="554084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6542" indent="0">
              <a:buNone/>
              <a:defRPr sz="1800" b="1"/>
            </a:lvl2pPr>
            <a:lvl3pPr marL="813084" indent="0">
              <a:buNone/>
              <a:defRPr sz="1600" b="1"/>
            </a:lvl3pPr>
            <a:lvl4pPr marL="1219627" indent="0">
              <a:buNone/>
              <a:defRPr sz="1400" b="1"/>
            </a:lvl4pPr>
            <a:lvl5pPr marL="1626169" indent="0">
              <a:buNone/>
              <a:defRPr sz="1400" b="1"/>
            </a:lvl5pPr>
            <a:lvl6pPr marL="2032711" indent="0">
              <a:buNone/>
              <a:defRPr sz="1400" b="1"/>
            </a:lvl6pPr>
            <a:lvl7pPr marL="2439253" indent="0">
              <a:buNone/>
              <a:defRPr sz="1400" b="1"/>
            </a:lvl7pPr>
            <a:lvl8pPr marL="2845796" indent="0">
              <a:buNone/>
              <a:defRPr sz="1400" b="1"/>
            </a:lvl8pPr>
            <a:lvl9pPr marL="3252338" indent="0">
              <a:buNone/>
              <a:defRPr sz="1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4851" y="1883613"/>
            <a:ext cx="3665955" cy="342212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214768" y="1329529"/>
            <a:ext cx="3667395" cy="554084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6542" indent="0">
              <a:buNone/>
              <a:defRPr sz="1800" b="1"/>
            </a:lvl2pPr>
            <a:lvl3pPr marL="813084" indent="0">
              <a:buNone/>
              <a:defRPr sz="1600" b="1"/>
            </a:lvl3pPr>
            <a:lvl4pPr marL="1219627" indent="0">
              <a:buNone/>
              <a:defRPr sz="1400" b="1"/>
            </a:lvl4pPr>
            <a:lvl5pPr marL="1626169" indent="0">
              <a:buNone/>
              <a:defRPr sz="1400" b="1"/>
            </a:lvl5pPr>
            <a:lvl6pPr marL="2032711" indent="0">
              <a:buNone/>
              <a:defRPr sz="1400" b="1"/>
            </a:lvl6pPr>
            <a:lvl7pPr marL="2439253" indent="0">
              <a:buNone/>
              <a:defRPr sz="1400" b="1"/>
            </a:lvl7pPr>
            <a:lvl8pPr marL="2845796" indent="0">
              <a:buNone/>
              <a:defRPr sz="1400" b="1"/>
            </a:lvl8pPr>
            <a:lvl9pPr marL="3252338" indent="0">
              <a:buNone/>
              <a:defRPr sz="1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214768" y="1883613"/>
            <a:ext cx="3667395" cy="342212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1A5749-EFDC-4964-BB56-63F2C1BA7ED6}" type="datetimeFigureOut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29/11/2018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72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9DACC7C-D81B-47D0-B033-D4A30765FCA4}" type="slidenum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88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86194B-A776-482B-8F1B-FA1A2352262D}" type="datetimeFigureOut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29/11/2018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72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C72987-90CA-4B40-9475-85E22867D573}" type="slidenum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44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4A3073-7CE5-4469-BAEB-318B2E594DF0}" type="datetimeFigureOut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29/11/2018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72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B5AAB6-04D7-462E-8729-DD578658CB2C}" type="slidenum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34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851" y="236483"/>
            <a:ext cx="2729660" cy="100642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43902" y="236483"/>
            <a:ext cx="4638261" cy="506925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14851" y="1242910"/>
            <a:ext cx="2729660" cy="4062829"/>
          </a:xfrm>
        </p:spPr>
        <p:txBody>
          <a:bodyPr/>
          <a:lstStyle>
            <a:lvl1pPr marL="0" indent="0">
              <a:buNone/>
              <a:defRPr sz="1200"/>
            </a:lvl1pPr>
            <a:lvl2pPr marL="406542" indent="0">
              <a:buNone/>
              <a:defRPr sz="1100"/>
            </a:lvl2pPr>
            <a:lvl3pPr marL="813084" indent="0">
              <a:buNone/>
              <a:defRPr sz="900"/>
            </a:lvl3pPr>
            <a:lvl4pPr marL="1219627" indent="0">
              <a:buNone/>
              <a:defRPr sz="800"/>
            </a:lvl4pPr>
            <a:lvl5pPr marL="1626169" indent="0">
              <a:buNone/>
              <a:defRPr sz="800"/>
            </a:lvl5pPr>
            <a:lvl6pPr marL="2032711" indent="0">
              <a:buNone/>
              <a:defRPr sz="800"/>
            </a:lvl6pPr>
            <a:lvl7pPr marL="2439253" indent="0">
              <a:buNone/>
              <a:defRPr sz="800"/>
            </a:lvl7pPr>
            <a:lvl8pPr marL="2845796" indent="0">
              <a:buNone/>
              <a:defRPr sz="800"/>
            </a:lvl8pPr>
            <a:lvl9pPr marL="3252338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8C4BFB-1219-4E2F-9DAD-D11455D024DD}" type="datetimeFigureOut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29/11/2018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72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3125E3-4B78-4572-80CD-AB18B08E27E6}" type="slidenum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08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6273" y="4157697"/>
            <a:ext cx="4978208" cy="49084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626273" y="530711"/>
            <a:ext cx="4978208" cy="3563740"/>
          </a:xfrm>
        </p:spPr>
        <p:txBody>
          <a:bodyPr lIns="81308" tIns="40654" rIns="81308" bIns="40654" rtlCol="0">
            <a:normAutofit/>
          </a:bodyPr>
          <a:lstStyle>
            <a:lvl1pPr marL="0" indent="0">
              <a:buNone/>
              <a:defRPr sz="2800"/>
            </a:lvl1pPr>
            <a:lvl2pPr marL="406542" indent="0">
              <a:buNone/>
              <a:defRPr sz="2500"/>
            </a:lvl2pPr>
            <a:lvl3pPr marL="813084" indent="0">
              <a:buNone/>
              <a:defRPr sz="2100"/>
            </a:lvl3pPr>
            <a:lvl4pPr marL="1219627" indent="0">
              <a:buNone/>
              <a:defRPr sz="1800"/>
            </a:lvl4pPr>
            <a:lvl5pPr marL="1626169" indent="0">
              <a:buNone/>
              <a:defRPr sz="1800"/>
            </a:lvl5pPr>
            <a:lvl6pPr marL="2032711" indent="0">
              <a:buNone/>
              <a:defRPr sz="1800"/>
            </a:lvl6pPr>
            <a:lvl7pPr marL="2439253" indent="0">
              <a:buNone/>
              <a:defRPr sz="1800"/>
            </a:lvl7pPr>
            <a:lvl8pPr marL="2845796" indent="0">
              <a:buNone/>
              <a:defRPr sz="1800"/>
            </a:lvl8pPr>
            <a:lvl9pPr marL="3252338" indent="0">
              <a:buNone/>
              <a:defRPr sz="1800"/>
            </a:lvl9pPr>
          </a:lstStyle>
          <a:p>
            <a:pPr lvl="0"/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6273" y="4648536"/>
            <a:ext cx="4978208" cy="697074"/>
          </a:xfrm>
        </p:spPr>
        <p:txBody>
          <a:bodyPr/>
          <a:lstStyle>
            <a:lvl1pPr marL="0" indent="0">
              <a:buNone/>
              <a:defRPr sz="1200"/>
            </a:lvl1pPr>
            <a:lvl2pPr marL="406542" indent="0">
              <a:buNone/>
              <a:defRPr sz="1100"/>
            </a:lvl2pPr>
            <a:lvl3pPr marL="813084" indent="0">
              <a:buNone/>
              <a:defRPr sz="900"/>
            </a:lvl3pPr>
            <a:lvl4pPr marL="1219627" indent="0">
              <a:buNone/>
              <a:defRPr sz="800"/>
            </a:lvl4pPr>
            <a:lvl5pPr marL="1626169" indent="0">
              <a:buNone/>
              <a:defRPr sz="800"/>
            </a:lvl5pPr>
            <a:lvl6pPr marL="2032711" indent="0">
              <a:buNone/>
              <a:defRPr sz="800"/>
            </a:lvl6pPr>
            <a:lvl7pPr marL="2439253" indent="0">
              <a:buNone/>
              <a:defRPr sz="800"/>
            </a:lvl7pPr>
            <a:lvl8pPr marL="2845796" indent="0">
              <a:buNone/>
              <a:defRPr sz="800"/>
            </a:lvl8pPr>
            <a:lvl9pPr marL="3252338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9F60240-775F-42C4-B970-08AEEDA7C5D9}" type="datetimeFigureOut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29/11/2018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72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1B9EC9-C718-45F7-A6FB-9C7E705E2B63}" type="slidenum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45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20" rIns="91439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Clic para editar título</a:t>
            </a:r>
            <a:endParaRPr lang="es-CO" altLang="es-CO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20" rIns="9143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texto del patrón</a:t>
            </a:r>
          </a:p>
          <a:p>
            <a:pPr lvl="1"/>
            <a:r>
              <a:rPr lang="es-ES" altLang="es-CO"/>
              <a:t>Segundo nivel</a:t>
            </a:r>
          </a:p>
          <a:p>
            <a:pPr lvl="2"/>
            <a:r>
              <a:rPr lang="es-ES" altLang="es-CO"/>
              <a:t>Tercer nivel</a:t>
            </a:r>
          </a:p>
          <a:p>
            <a:pPr lvl="3"/>
            <a:r>
              <a:rPr lang="es-ES" altLang="es-CO"/>
              <a:t>Cuarto nivel</a:t>
            </a:r>
          </a:p>
          <a:p>
            <a:pPr lvl="4"/>
            <a:r>
              <a:rPr lang="es-ES" altLang="es-CO"/>
              <a:t>Quinto nivel</a:t>
            </a:r>
            <a:endParaRPr lang="es-CO" alt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1439" tIns="45720" rIns="91439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DF1495-E55C-436D-8B1D-7D1810FE1FC3}" type="datetimeFigureOut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29/11/2018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1439" tIns="45720" rIns="91439" bIns="45720" numCol="1" anchor="ctr" anchorCtr="0" compatLnSpc="1">
            <a:prstTxWarp prst="textNoShape">
              <a:avLst/>
            </a:prstTxWarp>
          </a:bodyPr>
          <a:lstStyle>
            <a:lvl1pPr algn="ctr" defTabSz="914720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 marL="0" marR="0" lvl="0" indent="0" algn="ctr" defTabSz="91472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1439" tIns="45720" rIns="91439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158BEF-ECCB-47A1-AB0E-7FDA5CA3F68F}" type="slidenum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25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06542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813084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219627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626169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235982" indent="-203271" algn="l" defTabSz="81308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42525" indent="-203271" algn="l" defTabSz="81308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49067" indent="-203271" algn="l" defTabSz="81308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55609" indent="-203271" algn="l" defTabSz="81308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542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3084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9627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6169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2711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9253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5796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2338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título del patrón</a:t>
            </a:r>
            <a:endParaRPr lang="es-CO" altLang="es-CO"/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texto del patrón</a:t>
            </a:r>
          </a:p>
          <a:p>
            <a:pPr lvl="1"/>
            <a:r>
              <a:rPr lang="es-ES" altLang="es-CO"/>
              <a:t>Segundo nivel</a:t>
            </a:r>
          </a:p>
          <a:p>
            <a:pPr lvl="2"/>
            <a:r>
              <a:rPr lang="es-ES" altLang="es-CO"/>
              <a:t>Tercer nivel</a:t>
            </a:r>
          </a:p>
          <a:p>
            <a:pPr lvl="3"/>
            <a:r>
              <a:rPr lang="es-ES" altLang="es-CO"/>
              <a:t>Cuarto nivel</a:t>
            </a:r>
          </a:p>
          <a:p>
            <a:pPr lvl="4"/>
            <a:r>
              <a:rPr lang="es-ES" altLang="es-CO"/>
              <a:t>Quinto nivel</a:t>
            </a:r>
            <a:endParaRPr lang="es-CO" alt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44EC91-298A-4603-8AB6-4188F54C51A5}" type="datetimeFigureOut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29/11/2018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74C5A6-C30A-41FF-8556-3F11DFB4AA6D}" type="slidenum">
              <a:rPr kumimoji="0" lang="es-CO" altLang="es-CO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altLang="es-CO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79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ctrTitle"/>
          </p:nvPr>
        </p:nvSpPr>
        <p:spPr bwMode="auto">
          <a:xfrm>
            <a:off x="899591" y="1772816"/>
            <a:ext cx="7445403" cy="2896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_tradnl" altLang="es-CO" sz="5400" b="1" dirty="0">
                <a:solidFill>
                  <a:srgbClr val="002060"/>
                </a:solidFill>
                <a:latin typeface="Franklin Gothic Medium Cond" panose="020B0606030402020204" pitchFamily="34" charset="0"/>
                <a:ea typeface="ＭＳ Ｐゴシック" pitchFamily="34" charset="-128"/>
              </a:rPr>
              <a:t>La renovación curricular </a:t>
            </a:r>
            <a:br>
              <a:rPr lang="es-ES_tradnl" altLang="es-CO" sz="5400" b="1" dirty="0">
                <a:solidFill>
                  <a:srgbClr val="002060"/>
                </a:solidFill>
                <a:latin typeface="Franklin Gothic Medium Cond" panose="020B0606030402020204" pitchFamily="34" charset="0"/>
                <a:ea typeface="ＭＳ Ｐゴシック" pitchFamily="34" charset="-128"/>
              </a:rPr>
            </a:br>
            <a:r>
              <a:rPr lang="es-ES_tradnl" altLang="es-CO" sz="5400" b="1" dirty="0">
                <a:solidFill>
                  <a:srgbClr val="002060"/>
                </a:solidFill>
                <a:latin typeface="Franklin Gothic Medium Cond" panose="020B0606030402020204" pitchFamily="34" charset="0"/>
                <a:ea typeface="ＭＳ Ｐゴシック" pitchFamily="34" charset="-128"/>
              </a:rPr>
              <a:t>en la Universidad Tecnológica de Pereira</a:t>
            </a:r>
            <a:br>
              <a:rPr lang="es-ES_tradnl" altLang="es-CO" sz="5400" b="1" dirty="0">
                <a:solidFill>
                  <a:srgbClr val="002060"/>
                </a:solidFill>
                <a:latin typeface="Franklin Gothic Medium Cond" panose="020B0606030402020204" pitchFamily="34" charset="0"/>
                <a:ea typeface="ＭＳ Ｐゴシック" pitchFamily="34" charset="-128"/>
              </a:rPr>
            </a:br>
            <a:r>
              <a:rPr lang="es-ES_tradnl" altLang="es-CO" b="1" dirty="0">
                <a:solidFill>
                  <a:srgbClr val="002060"/>
                </a:solidFill>
                <a:latin typeface="Franklin Gothic Medium Cond" panose="020B0606030402020204" pitchFamily="34" charset="0"/>
                <a:ea typeface="ＭＳ Ｐゴシック" pitchFamily="34" charset="-128"/>
              </a:rPr>
              <a:t/>
            </a:r>
            <a:br>
              <a:rPr lang="es-ES_tradnl" altLang="es-CO" b="1" dirty="0">
                <a:solidFill>
                  <a:srgbClr val="002060"/>
                </a:solidFill>
                <a:latin typeface="Franklin Gothic Medium Cond" panose="020B0606030402020204" pitchFamily="34" charset="0"/>
                <a:ea typeface="ＭＳ Ｐゴシック" pitchFamily="34" charset="-128"/>
              </a:rPr>
            </a:br>
            <a:r>
              <a:rPr lang="es-ES_tradnl" altLang="es-CO" b="1" dirty="0">
                <a:solidFill>
                  <a:srgbClr val="002060"/>
                </a:solidFill>
                <a:latin typeface="Franklin Gothic Medium Cond" panose="020B0606030402020204" pitchFamily="34" charset="0"/>
                <a:ea typeface="ＭＳ Ｐゴシック" pitchFamily="34" charset="-128"/>
              </a:rPr>
              <a:t> 2018</a:t>
            </a:r>
            <a:endParaRPr lang="es-ES_tradnl" altLang="es-CO" b="1" dirty="0">
              <a:ea typeface="ＭＳ Ｐゴシック" pitchFamily="34" charset="-128"/>
            </a:endParaRPr>
          </a:p>
        </p:txBody>
      </p:sp>
      <p:pic>
        <p:nvPicPr>
          <p:cNvPr id="8" name="Picture 6" descr="http://media.utp.edu.co/informacion-institucional/archivos/simbolos/identificador-vertic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549"/>
          <a:stretch>
            <a:fillRect/>
          </a:stretch>
        </p:blipFill>
        <p:spPr bwMode="auto">
          <a:xfrm>
            <a:off x="6948488" y="481013"/>
            <a:ext cx="11398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3419872" y="609329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i="1" dirty="0">
                <a:solidFill>
                  <a:schemeClr val="bg1">
                    <a:lumMod val="50000"/>
                  </a:schemeClr>
                </a:solidFill>
              </a:rPr>
              <a:t>27 de noviembre de 2018</a:t>
            </a:r>
          </a:p>
        </p:txBody>
      </p:sp>
    </p:spTree>
    <p:extLst>
      <p:ext uri="{BB962C8B-B14F-4D97-AF65-F5344CB8AC3E}">
        <p14:creationId xmlns:p14="http://schemas.microsoft.com/office/powerpoint/2010/main" val="322030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="" xmlns:a16="http://schemas.microsoft.com/office/drawing/2014/main" id="{D99D91FF-C928-4641-9817-4C00CFE9D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620688"/>
            <a:ext cx="7571184" cy="1143000"/>
          </a:xfrm>
        </p:spPr>
        <p:txBody>
          <a:bodyPr/>
          <a:lstStyle/>
          <a:p>
            <a:r>
              <a:rPr lang="es-CO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Ejercicio</a:t>
            </a:r>
            <a:endParaRPr lang="es-CO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</p:txBody>
      </p:sp>
      <p:sp>
        <p:nvSpPr>
          <p:cNvPr id="14" name="Marcador de contenido 2">
            <a:extLst>
              <a:ext uri="{FF2B5EF4-FFF2-40B4-BE49-F238E27FC236}">
                <a16:creationId xmlns="" xmlns:a16="http://schemas.microsoft.com/office/drawing/2014/main" id="{E9A07C3A-E949-4B3B-BC34-83963DE84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6792" y="1916832"/>
            <a:ext cx="7056784" cy="3816424"/>
          </a:xfrm>
        </p:spPr>
        <p:txBody>
          <a:bodyPr/>
          <a:lstStyle/>
          <a:p>
            <a:pPr algn="just"/>
            <a:r>
              <a:rPr lang="es-CO" sz="2800" dirty="0"/>
              <a:t>Revisión y  ajuste del perfil de egreso  de los estudiantes del programa.</a:t>
            </a:r>
          </a:p>
          <a:p>
            <a:pPr algn="just"/>
            <a:r>
              <a:rPr lang="es-CO" sz="2800" dirty="0"/>
              <a:t>Revisión o elaboración de los resultados de  aprendizaje esperados en el Programa.</a:t>
            </a:r>
          </a:p>
          <a:p>
            <a:pPr algn="just"/>
            <a:r>
              <a:rPr lang="es-CO" sz="2800" dirty="0"/>
              <a:t>Elaboración de matriz de coherencia entre  los objetivos y los resultados del programa.</a:t>
            </a:r>
          </a:p>
          <a:p>
            <a:pPr algn="just"/>
            <a:r>
              <a:rPr lang="es-CO" sz="2800" dirty="0" smtClean="0"/>
              <a:t>Socialización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1073082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CuadroTexto"/>
          <p:cNvSpPr txBox="1"/>
          <p:nvPr/>
        </p:nvSpPr>
        <p:spPr>
          <a:xfrm>
            <a:off x="3134380" y="2060868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sp>
        <p:nvSpPr>
          <p:cNvPr id="7" name="Rectangle 10">
            <a:extLst>
              <a:ext uri="{FF2B5EF4-FFF2-40B4-BE49-F238E27FC236}">
                <a16:creationId xmlns="" xmlns:a16="http://schemas.microsoft.com/office/drawing/2014/main" id="{7A66AB54-53E0-43FB-8EA7-1E8041533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201916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8 Rectángulo"/>
          <p:cNvSpPr/>
          <p:nvPr/>
        </p:nvSpPr>
        <p:spPr>
          <a:xfrm>
            <a:off x="1363084" y="644274"/>
            <a:ext cx="66967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Revisión </a:t>
            </a:r>
            <a:r>
              <a:rPr lang="es-CO" sz="2800" b="1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y ajuste del perfil de egreso de los estudiantes del programa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348009"/>
              </p:ext>
            </p:extLst>
          </p:nvPr>
        </p:nvGraphicFramePr>
        <p:xfrm>
          <a:off x="1363084" y="1983553"/>
          <a:ext cx="6768752" cy="4181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62733">
                <a:tc>
                  <a:txBody>
                    <a:bodyPr/>
                    <a:lstStyle/>
                    <a:p>
                      <a:pPr marL="76200"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+mn-lt"/>
                        </a:rPr>
                        <a:t> </a:t>
                      </a:r>
                      <a:r>
                        <a:rPr lang="es-CO" sz="2000" dirty="0">
                          <a:effectLst/>
                          <a:latin typeface="+mn-lt"/>
                        </a:rPr>
                        <a:t>Elemento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Descripción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34842">
                <a:tc>
                  <a:txBody>
                    <a:bodyPr/>
                    <a:lstStyle/>
                    <a:p>
                      <a:pPr marL="76200" marR="0" indent="252095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6200" marR="0" indent="252095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Perfil de egreso</a:t>
                      </a:r>
                    </a:p>
                    <a:p>
                      <a:pPr marL="76200"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pPr marL="76200" marR="0" indent="252095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Perfil profesional</a:t>
                      </a:r>
                    </a:p>
                    <a:p>
                      <a:pPr marL="76200"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0766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425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CuadroTexto"/>
          <p:cNvSpPr txBox="1"/>
          <p:nvPr/>
        </p:nvSpPr>
        <p:spPr>
          <a:xfrm>
            <a:off x="3134380" y="2060868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sp>
        <p:nvSpPr>
          <p:cNvPr id="7" name="Rectangle 10">
            <a:extLst>
              <a:ext uri="{FF2B5EF4-FFF2-40B4-BE49-F238E27FC236}">
                <a16:creationId xmlns="" xmlns:a16="http://schemas.microsoft.com/office/drawing/2014/main" id="{7A66AB54-53E0-43FB-8EA7-1E8041533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24" y="1830035"/>
            <a:ext cx="7343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8 Rectángulo"/>
          <p:cNvSpPr/>
          <p:nvPr/>
        </p:nvSpPr>
        <p:spPr>
          <a:xfrm>
            <a:off x="1547664" y="466063"/>
            <a:ext cx="61129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Revisión o elaboración de los resultados </a:t>
            </a:r>
            <a:r>
              <a:rPr lang="es-CO" sz="2800" b="1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de aprendizaje esperados en el programa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070054"/>
              </p:ext>
            </p:extLst>
          </p:nvPr>
        </p:nvGraphicFramePr>
        <p:xfrm>
          <a:off x="977375" y="1830035"/>
          <a:ext cx="7253502" cy="38312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84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550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76064">
                <a:tc gridSpan="2"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+mn-lt"/>
                        </a:rPr>
                        <a:t>Resultados de aprendizaje del programa</a:t>
                      </a:r>
                      <a:endParaRPr lang="es-CO" sz="2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032">
                <a:tc rowSpan="7">
                  <a:txBody>
                    <a:bodyPr/>
                    <a:lstStyle/>
                    <a:p>
                      <a:pPr marL="7620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chemeClr val="tx1"/>
                          </a:solidFill>
                          <a:effectLst/>
                        </a:rPr>
                        <a:t>Propios</a:t>
                      </a:r>
                      <a:r>
                        <a:rPr lang="es-CO" sz="1800" b="1" baseline="0" dirty="0">
                          <a:solidFill>
                            <a:schemeClr val="tx1"/>
                          </a:solidFill>
                          <a:effectLst/>
                        </a:rPr>
                        <a:t> de la disciplina</a:t>
                      </a:r>
                      <a:r>
                        <a:rPr lang="es-CO" sz="1800" b="1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</a:p>
                    <a:p>
                      <a:pPr marL="7620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 err="1">
                          <a:solidFill>
                            <a:schemeClr val="tx1"/>
                          </a:solidFill>
                          <a:effectLst/>
                        </a:rPr>
                        <a:t>interdisciplina</a:t>
                      </a:r>
                      <a:endParaRPr lang="es-CO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620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b="0" dirty="0">
                          <a:solidFill>
                            <a:schemeClr val="tx1"/>
                          </a:solidFill>
                          <a:effectLst/>
                        </a:rPr>
                        <a:t> (Máximo</a:t>
                      </a:r>
                      <a:r>
                        <a:rPr lang="es-CO" sz="1800" b="0" baseline="0" dirty="0">
                          <a:solidFill>
                            <a:schemeClr val="tx1"/>
                          </a:solidFill>
                          <a:effectLst/>
                        </a:rPr>
                        <a:t> 7)</a:t>
                      </a:r>
                      <a:endParaRPr lang="es-CO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RA1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0523">
                <a:tc vMerge="1">
                  <a:txBody>
                    <a:bodyPr/>
                    <a:lstStyle/>
                    <a:p>
                      <a:pPr marL="76200"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RA2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0523">
                <a:tc vMerge="1">
                  <a:txBody>
                    <a:bodyPr/>
                    <a:lstStyle/>
                    <a:p>
                      <a:pPr marL="76200"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RA3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0523">
                <a:tc vMerge="1">
                  <a:txBody>
                    <a:bodyPr/>
                    <a:lstStyle/>
                    <a:p>
                      <a:pPr marL="76200"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0523">
                <a:tc vMerge="1">
                  <a:txBody>
                    <a:bodyPr/>
                    <a:lstStyle/>
                    <a:p>
                      <a:pPr marL="76200"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0523">
                <a:tc vMerge="1">
                  <a:txBody>
                    <a:bodyPr/>
                    <a:lstStyle/>
                    <a:p>
                      <a:pPr marL="76200"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0523">
                <a:tc vMerge="1">
                  <a:txBody>
                    <a:bodyPr/>
                    <a:lstStyle/>
                    <a:p>
                      <a:pPr marL="76200"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7875">
                <a:tc rowSpan="4">
                  <a:txBody>
                    <a:bodyPr/>
                    <a:lstStyle/>
                    <a:p>
                      <a:pPr marL="7620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Formación profesional integral</a:t>
                      </a:r>
                    </a:p>
                    <a:p>
                      <a:pPr marL="7620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(Máximo</a:t>
                      </a:r>
                      <a:r>
                        <a:rPr lang="es-ES" sz="16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4)</a:t>
                      </a: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RA8</a:t>
                      </a:r>
                      <a:endParaRPr lang="es-CO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787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RA9</a:t>
                      </a:r>
                      <a:endParaRPr lang="es-CO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47875">
                <a:tc vMerge="1">
                  <a:txBody>
                    <a:bodyPr/>
                    <a:lstStyle/>
                    <a:p>
                      <a:pPr marL="76200"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60354">
                <a:tc vMerge="1">
                  <a:txBody>
                    <a:bodyPr/>
                    <a:lstStyle/>
                    <a:p>
                      <a:pPr marL="76200"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579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CuadroTexto"/>
          <p:cNvSpPr txBox="1"/>
          <p:nvPr/>
        </p:nvSpPr>
        <p:spPr>
          <a:xfrm>
            <a:off x="3134380" y="2060868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sp>
        <p:nvSpPr>
          <p:cNvPr id="7" name="Rectangle 10">
            <a:extLst>
              <a:ext uri="{FF2B5EF4-FFF2-40B4-BE49-F238E27FC236}">
                <a16:creationId xmlns="" xmlns:a16="http://schemas.microsoft.com/office/drawing/2014/main" id="{7A66AB54-53E0-43FB-8EA7-1E8041533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201916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8 Rectángulo"/>
          <p:cNvSpPr/>
          <p:nvPr/>
        </p:nvSpPr>
        <p:spPr>
          <a:xfrm>
            <a:off x="1763687" y="811616"/>
            <a:ext cx="61129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Matriz </a:t>
            </a:r>
            <a:r>
              <a:rPr lang="es-CO" sz="2800" b="1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de coherencia entre objetivos del programa y resultados de aprendizaje</a:t>
            </a: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447209"/>
              </p:ext>
            </p:extLst>
          </p:nvPr>
        </p:nvGraphicFramePr>
        <p:xfrm>
          <a:off x="1115615" y="2247766"/>
          <a:ext cx="7488832" cy="36048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27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116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4260352772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1472694127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115033672"/>
                    </a:ext>
                  </a:extLst>
                </a:gridCol>
              </a:tblGrid>
              <a:tr h="1120707">
                <a:tc>
                  <a:txBody>
                    <a:bodyPr/>
                    <a:lstStyle/>
                    <a:p>
                      <a:pPr marL="76200"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  <a:latin typeface="+mn-lt"/>
                      </a:endParaRPr>
                    </a:p>
                    <a:p>
                      <a:pPr marL="7620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+mn-lt"/>
                        </a:rPr>
                        <a:t> Objetivos del</a:t>
                      </a:r>
                      <a:endParaRPr lang="es-CO" sz="2000" dirty="0">
                        <a:effectLst/>
                        <a:latin typeface="+mn-lt"/>
                      </a:endParaRPr>
                    </a:p>
                    <a:p>
                      <a:pPr marL="76200"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+mn-lt"/>
                        </a:rPr>
                        <a:t>programa</a:t>
                      </a:r>
                      <a:endParaRPr lang="es-CO" sz="20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+mn-lt"/>
                        </a:rPr>
                        <a:t>Resultados de aprendizaje del programa</a:t>
                      </a:r>
                      <a:endParaRPr lang="es-CO" sz="2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24">
                <a:tc>
                  <a:txBody>
                    <a:bodyPr/>
                    <a:lstStyle/>
                    <a:p>
                      <a:pPr marL="76200"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RA1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RA2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RA3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RA4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0671786"/>
                  </a:ext>
                </a:extLst>
              </a:tr>
              <a:tr h="975647">
                <a:tc>
                  <a:txBody>
                    <a:bodyPr/>
                    <a:lstStyle/>
                    <a:p>
                      <a:pPr marL="762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62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/>
                        </a:rPr>
                        <a:t>Objetivo  1</a:t>
                      </a:r>
                    </a:p>
                    <a:p>
                      <a:pPr marL="762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20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0603">
                <a:tc>
                  <a:txBody>
                    <a:bodyPr/>
                    <a:lstStyle/>
                    <a:p>
                      <a:pPr marL="7620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620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/>
                        </a:rPr>
                        <a:t>Objetivo 2</a:t>
                      </a:r>
                    </a:p>
                    <a:p>
                      <a:pPr marL="7620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221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http://media.utp.edu.co/informacion-institucional/archivos/simbolos/identificador-vertic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549"/>
          <a:stretch>
            <a:fillRect/>
          </a:stretch>
        </p:blipFill>
        <p:spPr bwMode="auto">
          <a:xfrm>
            <a:off x="6948488" y="481013"/>
            <a:ext cx="11398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1 Título"/>
          <p:cNvSpPr txBox="1">
            <a:spLocks/>
          </p:cNvSpPr>
          <p:nvPr/>
        </p:nvSpPr>
        <p:spPr bwMode="auto">
          <a:xfrm>
            <a:off x="1186797" y="1700808"/>
            <a:ext cx="6912768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s-ES_tradnl" altLang="es-CO" sz="4800" b="1" dirty="0">
                <a:solidFill>
                  <a:srgbClr val="002060"/>
                </a:solidFill>
                <a:latin typeface="Franklin Gothic Medium Cond" panose="020B0606030402020204" pitchFamily="34" charset="0"/>
                <a:ea typeface="ＭＳ Ｐゴシック" pitchFamily="34" charset="-128"/>
              </a:rPr>
              <a:t>Preparación del  trabajo </a:t>
            </a:r>
          </a:p>
          <a:p>
            <a:pPr eaLnBrk="1" hangingPunct="1"/>
            <a:r>
              <a:rPr lang="es-ES_tradnl" altLang="es-CO" sz="4800" b="1" dirty="0">
                <a:solidFill>
                  <a:srgbClr val="002060"/>
                </a:solidFill>
                <a:latin typeface="Franklin Gothic Medium Cond" panose="020B0606030402020204" pitchFamily="34" charset="0"/>
                <a:ea typeface="ＭＳ Ｐゴシック" pitchFamily="34" charset="-128"/>
              </a:rPr>
              <a:t>de los comités curriculares con  los docentes por áreas, núcleos o campos  de formación</a:t>
            </a:r>
            <a:br>
              <a:rPr lang="es-ES_tradnl" altLang="es-CO" sz="4800" b="1" dirty="0">
                <a:solidFill>
                  <a:srgbClr val="002060"/>
                </a:solidFill>
                <a:latin typeface="Franklin Gothic Medium Cond" panose="020B0606030402020204" pitchFamily="34" charset="0"/>
                <a:ea typeface="ＭＳ Ｐゴシック" pitchFamily="34" charset="-128"/>
              </a:rPr>
            </a:br>
            <a:endParaRPr lang="es-ES_tradnl" altLang="es-CO" sz="4800" b="1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7506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CuadroTexto"/>
          <p:cNvSpPr txBox="1"/>
          <p:nvPr/>
        </p:nvSpPr>
        <p:spPr>
          <a:xfrm>
            <a:off x="3134380" y="2060868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sp>
        <p:nvSpPr>
          <p:cNvPr id="7" name="Rectangle 10">
            <a:extLst>
              <a:ext uri="{FF2B5EF4-FFF2-40B4-BE49-F238E27FC236}">
                <a16:creationId xmlns="" xmlns:a16="http://schemas.microsoft.com/office/drawing/2014/main" id="{7A66AB54-53E0-43FB-8EA7-1E8041533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201916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8 Rectángulo"/>
          <p:cNvSpPr/>
          <p:nvPr/>
        </p:nvSpPr>
        <p:spPr>
          <a:xfrm>
            <a:off x="1763687" y="811616"/>
            <a:ext cx="61129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Matriz </a:t>
            </a:r>
            <a:r>
              <a:rPr lang="es-CO" sz="2800" b="1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de coherencia entre </a:t>
            </a:r>
            <a:r>
              <a:rPr lang="es-CO" sz="2800" b="1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resultados </a:t>
            </a:r>
            <a:r>
              <a:rPr lang="es-CO" sz="2800" b="1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de </a:t>
            </a:r>
            <a:r>
              <a:rPr lang="es-CO" sz="2800" b="1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aprendizaje del programa y las asignaturas</a:t>
            </a:r>
            <a:endParaRPr lang="es-CO" sz="2800" b="1" dirty="0">
              <a:solidFill>
                <a:srgbClr val="002060"/>
              </a:solidFill>
              <a:latin typeface="Franklin Gothic Medium Cond" panose="020B0606030402020204" pitchFamily="34" charset="0"/>
            </a:endParaRP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161851"/>
              </p:ext>
            </p:extLst>
          </p:nvPr>
        </p:nvGraphicFramePr>
        <p:xfrm>
          <a:off x="1115615" y="2247766"/>
          <a:ext cx="7488832" cy="35637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27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116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4260352772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1472694127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115033672"/>
                    </a:ext>
                  </a:extLst>
                </a:gridCol>
              </a:tblGrid>
              <a:tr h="1120707">
                <a:tc>
                  <a:txBody>
                    <a:bodyPr/>
                    <a:lstStyle/>
                    <a:p>
                      <a:pPr marL="76200"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  <a:latin typeface="+mn-lt"/>
                      </a:endParaRPr>
                    </a:p>
                    <a:p>
                      <a:pPr marL="7620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 smtClean="0">
                          <a:effectLst/>
                          <a:latin typeface="+mn-lt"/>
                        </a:rPr>
                        <a:t>Resultados de aprendizaje del programa</a:t>
                      </a:r>
                      <a:endParaRPr lang="es-CO" sz="20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  <a:latin typeface="+mn-lt"/>
                        </a:rPr>
                        <a:t>Asignaturas</a:t>
                      </a:r>
                      <a:endParaRPr lang="es-CO" sz="2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24">
                <a:tc>
                  <a:txBody>
                    <a:bodyPr/>
                    <a:lstStyle/>
                    <a:p>
                      <a:pPr marL="76200"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0671786"/>
                  </a:ext>
                </a:extLst>
              </a:tr>
              <a:tr h="975647">
                <a:tc>
                  <a:txBody>
                    <a:bodyPr/>
                    <a:lstStyle/>
                    <a:p>
                      <a:pPr marL="762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62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RA1</a:t>
                      </a:r>
                      <a:endParaRPr lang="es-ES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62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20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0603">
                <a:tc>
                  <a:txBody>
                    <a:bodyPr/>
                    <a:lstStyle/>
                    <a:p>
                      <a:pPr marL="7620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620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RA2</a:t>
                      </a:r>
                      <a:endParaRPr lang="es-ES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620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691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8 Rectángulo"/>
          <p:cNvSpPr/>
          <p:nvPr/>
        </p:nvSpPr>
        <p:spPr>
          <a:xfrm>
            <a:off x="969690" y="260648"/>
            <a:ext cx="74168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Elementos para la reflexión y la transformación de la práctica educativa</a:t>
            </a:r>
          </a:p>
          <a:p>
            <a:pPr algn="ctr"/>
            <a:endParaRPr lang="es-CO" sz="2400" b="1" i="1" dirty="0">
              <a:solidFill>
                <a:srgbClr val="002060"/>
              </a:solidFill>
              <a:latin typeface="Franklin Gothic Medium Cond" panose="020B0606030402020204" pitchFamily="34" charset="0"/>
            </a:endParaRPr>
          </a:p>
        </p:txBody>
      </p:sp>
      <p:grpSp>
        <p:nvGrpSpPr>
          <p:cNvPr id="4" name="3 Grupo"/>
          <p:cNvGrpSpPr/>
          <p:nvPr/>
        </p:nvGrpSpPr>
        <p:grpSpPr>
          <a:xfrm>
            <a:off x="611560" y="666456"/>
            <a:ext cx="8208911" cy="5620058"/>
            <a:chOff x="1378828" y="477826"/>
            <a:chExt cx="6386345" cy="4226653"/>
          </a:xfrm>
        </p:grpSpPr>
        <p:sp>
          <p:nvSpPr>
            <p:cNvPr id="5" name="Rectangle 23"/>
            <p:cNvSpPr/>
            <p:nvPr/>
          </p:nvSpPr>
          <p:spPr>
            <a:xfrm>
              <a:off x="1487760" y="1261513"/>
              <a:ext cx="6277413" cy="84310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6" name="Rectangle 45"/>
            <p:cNvSpPr/>
            <p:nvPr/>
          </p:nvSpPr>
          <p:spPr>
            <a:xfrm>
              <a:off x="1487760" y="2326891"/>
              <a:ext cx="6277413" cy="116637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7" name="Rectangle 46"/>
            <p:cNvSpPr/>
            <p:nvPr/>
          </p:nvSpPr>
          <p:spPr>
            <a:xfrm>
              <a:off x="1487760" y="3684093"/>
              <a:ext cx="6277413" cy="102038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378828" y="1039107"/>
              <a:ext cx="6290816" cy="971949"/>
              <a:chOff x="3925455" y="1062166"/>
              <a:chExt cx="6400799" cy="988941"/>
            </a:xfrm>
          </p:grpSpPr>
          <p:sp>
            <p:nvSpPr>
              <p:cNvPr id="25" name="Rectangle 4"/>
              <p:cNvSpPr/>
              <p:nvPr/>
            </p:nvSpPr>
            <p:spPr>
              <a:xfrm>
                <a:off x="4895271" y="1081289"/>
                <a:ext cx="5430983" cy="9698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/>
              </a:p>
            </p:txBody>
          </p:sp>
          <p:grpSp>
            <p:nvGrpSpPr>
              <p:cNvPr id="26" name="Group 6"/>
              <p:cNvGrpSpPr/>
              <p:nvPr/>
            </p:nvGrpSpPr>
            <p:grpSpPr>
              <a:xfrm>
                <a:off x="3925455" y="1062166"/>
                <a:ext cx="1178646" cy="988941"/>
                <a:chOff x="3925455" y="1062166"/>
                <a:chExt cx="1178646" cy="988941"/>
              </a:xfrm>
            </p:grpSpPr>
            <p:sp>
              <p:nvSpPr>
                <p:cNvPr id="27" name="Rectangle 3"/>
                <p:cNvSpPr/>
                <p:nvPr/>
              </p:nvSpPr>
              <p:spPr>
                <a:xfrm>
                  <a:off x="3925455" y="1062166"/>
                  <a:ext cx="969818" cy="988941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8" name="Isosceles Triangle 5"/>
                <p:cNvSpPr/>
                <p:nvPr/>
              </p:nvSpPr>
              <p:spPr>
                <a:xfrm rot="5400000">
                  <a:off x="4803124" y="1407735"/>
                  <a:ext cx="323272" cy="278683"/>
                </a:xfrm>
                <a:prstGeom prst="triangl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/>
                </a:p>
              </p:txBody>
            </p:sp>
          </p:grpSp>
        </p:grpSp>
        <p:grpSp>
          <p:nvGrpSpPr>
            <p:cNvPr id="9" name="Group 8"/>
            <p:cNvGrpSpPr/>
            <p:nvPr/>
          </p:nvGrpSpPr>
          <p:grpSpPr>
            <a:xfrm>
              <a:off x="1378828" y="2104623"/>
              <a:ext cx="6290816" cy="1287719"/>
              <a:chOff x="3925455" y="913919"/>
              <a:chExt cx="6400799" cy="1310231"/>
            </a:xfrm>
          </p:grpSpPr>
          <p:sp>
            <p:nvSpPr>
              <p:cNvPr id="21" name="Rectangle 9"/>
              <p:cNvSpPr/>
              <p:nvPr/>
            </p:nvSpPr>
            <p:spPr>
              <a:xfrm>
                <a:off x="4895271" y="920941"/>
                <a:ext cx="5430983" cy="130320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/>
              </a:p>
            </p:txBody>
          </p:sp>
          <p:grpSp>
            <p:nvGrpSpPr>
              <p:cNvPr id="22" name="Group 10"/>
              <p:cNvGrpSpPr/>
              <p:nvPr/>
            </p:nvGrpSpPr>
            <p:grpSpPr>
              <a:xfrm>
                <a:off x="3925455" y="913919"/>
                <a:ext cx="1190910" cy="1310231"/>
                <a:chOff x="3925455" y="913919"/>
                <a:chExt cx="1190910" cy="1310231"/>
              </a:xfrm>
            </p:grpSpPr>
            <p:sp>
              <p:nvSpPr>
                <p:cNvPr id="23" name="Rectangle 11"/>
                <p:cNvSpPr/>
                <p:nvPr/>
              </p:nvSpPr>
              <p:spPr>
                <a:xfrm>
                  <a:off x="3925455" y="913919"/>
                  <a:ext cx="969818" cy="1310231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4" name="Isosceles Triangle 12"/>
                <p:cNvSpPr/>
                <p:nvPr/>
              </p:nvSpPr>
              <p:spPr>
                <a:xfrm rot="5400000">
                  <a:off x="4750486" y="1502653"/>
                  <a:ext cx="440812" cy="290947"/>
                </a:xfrm>
                <a:prstGeom prst="triangle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/>
                </a:p>
              </p:txBody>
            </p:sp>
          </p:grpSp>
        </p:grpSp>
        <p:grpSp>
          <p:nvGrpSpPr>
            <p:cNvPr id="10" name="Group 13"/>
            <p:cNvGrpSpPr/>
            <p:nvPr/>
          </p:nvGrpSpPr>
          <p:grpSpPr>
            <a:xfrm>
              <a:off x="1378828" y="3476072"/>
              <a:ext cx="6290816" cy="1115838"/>
              <a:chOff x="3925455" y="1076953"/>
              <a:chExt cx="6400799" cy="1135345"/>
            </a:xfrm>
          </p:grpSpPr>
          <p:sp>
            <p:nvSpPr>
              <p:cNvPr id="17" name="Rectangle 14"/>
              <p:cNvSpPr/>
              <p:nvPr/>
            </p:nvSpPr>
            <p:spPr>
              <a:xfrm>
                <a:off x="4895271" y="1242480"/>
                <a:ext cx="5430983" cy="9698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/>
              </a:p>
            </p:txBody>
          </p:sp>
          <p:grpSp>
            <p:nvGrpSpPr>
              <p:cNvPr id="18" name="Group 15"/>
              <p:cNvGrpSpPr/>
              <p:nvPr/>
            </p:nvGrpSpPr>
            <p:grpSpPr>
              <a:xfrm>
                <a:off x="3925455" y="1076953"/>
                <a:ext cx="1178646" cy="1135345"/>
                <a:chOff x="3925455" y="1076953"/>
                <a:chExt cx="1178646" cy="1135345"/>
              </a:xfrm>
            </p:grpSpPr>
            <p:sp>
              <p:nvSpPr>
                <p:cNvPr id="19" name="Rectangle 16"/>
                <p:cNvSpPr/>
                <p:nvPr/>
              </p:nvSpPr>
              <p:spPr>
                <a:xfrm>
                  <a:off x="3925455" y="1076953"/>
                  <a:ext cx="969818" cy="1135345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0" name="Isosceles Triangle 17"/>
                <p:cNvSpPr/>
                <p:nvPr/>
              </p:nvSpPr>
              <p:spPr>
                <a:xfrm rot="5400000">
                  <a:off x="4803124" y="1588049"/>
                  <a:ext cx="323272" cy="278683"/>
                </a:xfrm>
                <a:prstGeom prst="triangl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/>
                </a:p>
              </p:txBody>
            </p:sp>
          </p:grpSp>
        </p:grpSp>
        <p:grpSp>
          <p:nvGrpSpPr>
            <p:cNvPr id="11" name="Group 27"/>
            <p:cNvGrpSpPr/>
            <p:nvPr/>
          </p:nvGrpSpPr>
          <p:grpSpPr>
            <a:xfrm>
              <a:off x="1747639" y="477826"/>
              <a:ext cx="5129018" cy="2075716"/>
              <a:chOff x="3563484" y="435991"/>
              <a:chExt cx="5218692" cy="2112009"/>
            </a:xfrm>
          </p:grpSpPr>
          <p:sp>
            <p:nvSpPr>
              <p:cNvPr id="15" name="TextBox 25"/>
              <p:cNvSpPr txBox="1"/>
              <p:nvPr/>
            </p:nvSpPr>
            <p:spPr>
              <a:xfrm rot="16200000">
                <a:off x="2641475" y="1358000"/>
                <a:ext cx="2112009" cy="267992"/>
              </a:xfrm>
              <a:prstGeom prst="rect">
                <a:avLst/>
              </a:prstGeom>
              <a:noFill/>
            </p:spPr>
            <p:txBody>
              <a:bodyPr wrap="square" lIns="0" rtlCol="0" anchor="b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Programas </a:t>
                </a:r>
              </a:p>
            </p:txBody>
          </p:sp>
          <p:sp>
            <p:nvSpPr>
              <p:cNvPr id="16" name="TextBox 26"/>
              <p:cNvSpPr txBox="1"/>
              <p:nvPr/>
            </p:nvSpPr>
            <p:spPr>
              <a:xfrm>
                <a:off x="4484609" y="1166476"/>
                <a:ext cx="4297567" cy="63589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600" dirty="0">
                    <a:cs typeface="Times New Roman" panose="02020603050405020304" pitchFamily="18" charset="0"/>
                  </a:rPr>
                  <a:t>-</a:t>
                </a:r>
                <a:r>
                  <a:rPr lang="en-US" sz="1600" dirty="0" err="1">
                    <a:cs typeface="Times New Roman" panose="02020603050405020304" pitchFamily="18" charset="0"/>
                  </a:rPr>
                  <a:t>Perfil</a:t>
                </a:r>
                <a:r>
                  <a:rPr lang="en-US" sz="1600" dirty="0">
                    <a:cs typeface="Times New Roman" panose="02020603050405020304" pitchFamily="18" charset="0"/>
                  </a:rPr>
                  <a:t>: ingreso, egreso y profesional</a:t>
                </a:r>
              </a:p>
              <a:p>
                <a:pPr algn="just"/>
                <a:r>
                  <a:rPr lang="en-US" sz="1600" dirty="0">
                    <a:cs typeface="Times New Roman" panose="02020603050405020304" pitchFamily="18" charset="0"/>
                  </a:rPr>
                  <a:t>-</a:t>
                </a:r>
                <a:r>
                  <a:rPr lang="en-US" sz="1600" dirty="0" err="1">
                    <a:cs typeface="Times New Roman" panose="02020603050405020304" pitchFamily="18" charset="0"/>
                  </a:rPr>
                  <a:t>Objetivos</a:t>
                </a:r>
                <a:r>
                  <a:rPr lang="en-US" sz="1600" dirty="0">
                    <a:cs typeface="Times New Roman" panose="02020603050405020304" pitchFamily="18" charset="0"/>
                  </a:rPr>
                  <a:t> del programas, </a:t>
                </a:r>
                <a:r>
                  <a:rPr lang="en-US" sz="1600" dirty="0" err="1">
                    <a:cs typeface="Times New Roman" panose="02020603050405020304" pitchFamily="18" charset="0"/>
                  </a:rPr>
                  <a:t>competencias</a:t>
                </a:r>
                <a:r>
                  <a:rPr lang="en-US" sz="1600" dirty="0"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cs typeface="Times New Roman" panose="02020603050405020304" pitchFamily="18" charset="0"/>
                  </a:rPr>
                  <a:t>genéricas</a:t>
                </a:r>
                <a:r>
                  <a:rPr lang="en-US" sz="1600" dirty="0">
                    <a:cs typeface="Times New Roman" panose="02020603050405020304" pitchFamily="18" charset="0"/>
                  </a:rPr>
                  <a:t> y </a:t>
                </a:r>
                <a:r>
                  <a:rPr lang="en-US" sz="1600" dirty="0" err="1">
                    <a:cs typeface="Times New Roman" panose="02020603050405020304" pitchFamily="18" charset="0"/>
                  </a:rPr>
                  <a:t>profesionales</a:t>
                </a:r>
                <a:r>
                  <a:rPr lang="en-US" sz="1600" dirty="0">
                    <a:cs typeface="Times New Roman" panose="02020603050405020304" pitchFamily="18" charset="0"/>
                  </a:rPr>
                  <a:t>  </a:t>
                </a:r>
              </a:p>
              <a:p>
                <a:pPr algn="just"/>
                <a:r>
                  <a:rPr lang="en-US" sz="1600" dirty="0">
                    <a:cs typeface="Times New Roman" panose="02020603050405020304" pitchFamily="18" charset="0"/>
                  </a:rPr>
                  <a:t>-</a:t>
                </a:r>
                <a:r>
                  <a:rPr lang="en-US" sz="1600" dirty="0" err="1">
                    <a:cs typeface="Times New Roman" panose="02020603050405020304" pitchFamily="18" charset="0"/>
                  </a:rPr>
                  <a:t>Resultados</a:t>
                </a:r>
                <a:r>
                  <a:rPr lang="en-US" sz="1600" dirty="0">
                    <a:cs typeface="Times New Roman" panose="02020603050405020304" pitchFamily="18" charset="0"/>
                  </a:rPr>
                  <a:t> de aprendizaje del </a:t>
                </a:r>
                <a:r>
                  <a:rPr lang="en-US" sz="1600" dirty="0" err="1">
                    <a:cs typeface="Times New Roman" panose="02020603050405020304" pitchFamily="18" charset="0"/>
                  </a:rPr>
                  <a:t>programa</a:t>
                </a:r>
                <a:r>
                  <a:rPr lang="en-US" sz="1600" dirty="0">
                    <a:cs typeface="Times New Roman" panose="02020603050405020304" pitchFamily="18" charset="0"/>
                  </a:rPr>
                  <a:t>   </a:t>
                </a:r>
              </a:p>
            </p:txBody>
          </p:sp>
        </p:grpSp>
      </p:grpSp>
      <p:sp>
        <p:nvSpPr>
          <p:cNvPr id="29" name="TextBox 25"/>
          <p:cNvSpPr txBox="1"/>
          <p:nvPr/>
        </p:nvSpPr>
        <p:spPr>
          <a:xfrm rot="16200000">
            <a:off x="39846" y="3085762"/>
            <a:ext cx="2329050" cy="1015663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  <a:cs typeface="Times New Roman" panose="02020603050405020304" pitchFamily="18" charset="0"/>
              </a:rPr>
              <a:t>Elementos</a:t>
            </a:r>
            <a:r>
              <a:rPr lang="en-US" sz="1600" b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cs typeface="Times New Roman" panose="02020603050405020304" pitchFamily="18" charset="0"/>
              </a:rPr>
              <a:t>del </a:t>
            </a:r>
          </a:p>
          <a:p>
            <a:pPr algn="ctr"/>
            <a:r>
              <a:rPr lang="en-US" sz="1600" b="1" dirty="0" err="1">
                <a:solidFill>
                  <a:schemeClr val="bg1"/>
                </a:solidFill>
                <a:cs typeface="Times New Roman" panose="02020603050405020304" pitchFamily="18" charset="0"/>
              </a:rPr>
              <a:t>microcurrículo</a:t>
            </a:r>
            <a:endParaRPr lang="en-US" sz="16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 panose="02020603050405020304" pitchFamily="18" charset="0"/>
              </a:rPr>
              <a:t>(</a:t>
            </a:r>
            <a:r>
              <a:rPr lang="en-US" sz="1200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Plan de </a:t>
            </a:r>
            <a:r>
              <a:rPr lang="en-US" sz="1200" b="1" i="1" dirty="0" err="1">
                <a:solidFill>
                  <a:schemeClr val="bg1"/>
                </a:solidFill>
                <a:cs typeface="Times New Roman" panose="02020603050405020304" pitchFamily="18" charset="0"/>
              </a:rPr>
              <a:t>estudios</a:t>
            </a:r>
            <a:r>
              <a:rPr lang="en-US" sz="1200" b="1" dirty="0">
                <a:solidFill>
                  <a:schemeClr val="bg1"/>
                </a:solidFill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0" name="TextBox 26"/>
          <p:cNvSpPr txBox="1"/>
          <p:nvPr/>
        </p:nvSpPr>
        <p:spPr>
          <a:xfrm>
            <a:off x="2240563" y="2752404"/>
            <a:ext cx="5044125" cy="255454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s-CO" sz="1600" dirty="0"/>
              <a:t>-Descripción</a:t>
            </a:r>
            <a:r>
              <a:rPr lang="en-US" sz="1600" dirty="0"/>
              <a:t> del </a:t>
            </a:r>
            <a:r>
              <a:rPr lang="en-US" sz="1600" dirty="0" err="1"/>
              <a:t>curso</a:t>
            </a:r>
            <a:endParaRPr lang="en-US" sz="1600" dirty="0"/>
          </a:p>
          <a:p>
            <a:pPr algn="just"/>
            <a:r>
              <a:rPr lang="es-CO" sz="1600" dirty="0"/>
              <a:t>-Objetivo</a:t>
            </a:r>
            <a:r>
              <a:rPr lang="en-US" sz="1600" dirty="0"/>
              <a:t> del </a:t>
            </a:r>
            <a:r>
              <a:rPr lang="es-CO" sz="1600" dirty="0"/>
              <a:t>curso</a:t>
            </a:r>
          </a:p>
          <a:p>
            <a:pPr algn="just"/>
            <a:r>
              <a:rPr lang="en-US" sz="1600" dirty="0"/>
              <a:t>-</a:t>
            </a:r>
            <a:r>
              <a:rPr lang="en-US" sz="1600" dirty="0" err="1"/>
              <a:t>Resultados</a:t>
            </a:r>
            <a:r>
              <a:rPr lang="en-US" sz="1600" dirty="0"/>
              <a:t> de </a:t>
            </a:r>
            <a:r>
              <a:rPr lang="en-US" sz="1600" dirty="0" err="1"/>
              <a:t>aprendizaje</a:t>
            </a:r>
            <a:r>
              <a:rPr lang="en-US" sz="1600" dirty="0"/>
              <a:t> del </a:t>
            </a:r>
            <a:r>
              <a:rPr lang="en-US" sz="1600" dirty="0" err="1"/>
              <a:t>curso</a:t>
            </a:r>
            <a:r>
              <a:rPr lang="en-US" sz="1600" dirty="0"/>
              <a:t> </a:t>
            </a:r>
          </a:p>
          <a:p>
            <a:pPr algn="just"/>
            <a:r>
              <a:rPr lang="es-CO" sz="1600" dirty="0"/>
              <a:t>-Contenidos</a:t>
            </a:r>
            <a:endParaRPr lang="en-US" sz="1600" dirty="0"/>
          </a:p>
          <a:p>
            <a:pPr algn="just"/>
            <a:r>
              <a:rPr lang="en-US" sz="1600" dirty="0"/>
              <a:t>-</a:t>
            </a:r>
            <a:r>
              <a:rPr lang="en-US" sz="1600" dirty="0" err="1"/>
              <a:t>Metodología</a:t>
            </a:r>
            <a:r>
              <a:rPr lang="en-US" sz="1600" dirty="0"/>
              <a:t> (</a:t>
            </a:r>
            <a:r>
              <a:rPr lang="en-US" sz="1600" dirty="0" err="1"/>
              <a:t>actividades</a:t>
            </a:r>
            <a:r>
              <a:rPr lang="en-US" sz="1600" dirty="0"/>
              <a:t> </a:t>
            </a:r>
            <a:r>
              <a:rPr lang="en-US" sz="1600" dirty="0" err="1"/>
              <a:t>dentro</a:t>
            </a:r>
            <a:r>
              <a:rPr lang="en-US" sz="1600" dirty="0"/>
              <a:t> y </a:t>
            </a:r>
            <a:r>
              <a:rPr lang="en-US" sz="1600" dirty="0" err="1"/>
              <a:t>fuera</a:t>
            </a:r>
            <a:r>
              <a:rPr lang="en-US" sz="1600" dirty="0"/>
              <a:t> del aula)</a:t>
            </a:r>
          </a:p>
          <a:p>
            <a:pPr algn="just"/>
            <a:r>
              <a:rPr lang="en-US" sz="1600" dirty="0"/>
              <a:t>-</a:t>
            </a:r>
            <a:r>
              <a:rPr lang="en-US" sz="1600" dirty="0" err="1"/>
              <a:t>Evaluación</a:t>
            </a:r>
            <a:r>
              <a:rPr lang="en-US" sz="1600" dirty="0"/>
              <a:t> (</a:t>
            </a:r>
            <a:r>
              <a:rPr lang="en-US" sz="1600" dirty="0" err="1"/>
              <a:t>diagnóstico</a:t>
            </a:r>
            <a:r>
              <a:rPr lang="en-US" sz="1600" dirty="0"/>
              <a:t>, </a:t>
            </a:r>
            <a:r>
              <a:rPr lang="en-US" sz="1600" dirty="0" err="1"/>
              <a:t>procesual</a:t>
            </a:r>
            <a:r>
              <a:rPr lang="en-US" sz="1600" dirty="0"/>
              <a:t> y de </a:t>
            </a:r>
            <a:r>
              <a:rPr lang="en-US" sz="1600" dirty="0" err="1"/>
              <a:t>resultados</a:t>
            </a:r>
            <a:r>
              <a:rPr lang="en-US" sz="1600" dirty="0"/>
              <a:t>)</a:t>
            </a:r>
          </a:p>
          <a:p>
            <a:pPr algn="just"/>
            <a:r>
              <a:rPr lang="en-US" sz="1600" dirty="0"/>
              <a:t>-</a:t>
            </a:r>
            <a:r>
              <a:rPr lang="en-US" sz="1600" dirty="0" err="1"/>
              <a:t>Recursos</a:t>
            </a:r>
            <a:r>
              <a:rPr lang="en-US" sz="1600" dirty="0"/>
              <a:t> (</a:t>
            </a:r>
            <a:r>
              <a:rPr lang="en-US" sz="1600" dirty="0" err="1"/>
              <a:t>bibliográficos</a:t>
            </a:r>
            <a:r>
              <a:rPr lang="en-US" sz="1600" dirty="0"/>
              <a:t> y </a:t>
            </a:r>
            <a:r>
              <a:rPr lang="en-US" sz="1600" dirty="0" err="1"/>
              <a:t>técnicos</a:t>
            </a:r>
            <a:r>
              <a:rPr lang="en-US" sz="1600" dirty="0"/>
              <a:t>)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/>
              <a:t> </a:t>
            </a:r>
          </a:p>
          <a:p>
            <a:pPr algn="just"/>
            <a:endParaRPr lang="en-US" sz="1600" dirty="0"/>
          </a:p>
        </p:txBody>
      </p:sp>
      <p:sp>
        <p:nvSpPr>
          <p:cNvPr id="31" name="TextBox 26"/>
          <p:cNvSpPr txBox="1"/>
          <p:nvPr/>
        </p:nvSpPr>
        <p:spPr>
          <a:xfrm>
            <a:off x="2292927" y="4837347"/>
            <a:ext cx="5765438" cy="181588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s-CO" sz="1600" dirty="0"/>
              <a:t>Redes de profesores que interactúan de manera profesional compartiendo problemas, experiencias  y búsqueda de alternativas  que ayuden a transformar la enseñanza, el aprendizaje y, a construir de manera colaborativa currículos integrados en la Universidad. 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/>
              <a:t> </a:t>
            </a:r>
          </a:p>
          <a:p>
            <a:pPr algn="just"/>
            <a:endParaRPr lang="en-US" sz="1600" dirty="0"/>
          </a:p>
        </p:txBody>
      </p:sp>
      <p:sp>
        <p:nvSpPr>
          <p:cNvPr id="32" name="TextBox 25"/>
          <p:cNvSpPr txBox="1"/>
          <p:nvPr/>
        </p:nvSpPr>
        <p:spPr>
          <a:xfrm rot="16200000">
            <a:off x="64319" y="4898107"/>
            <a:ext cx="2329050" cy="830997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cs typeface="Times New Roman" panose="02020603050405020304" pitchFamily="18" charset="0"/>
              </a:rPr>
              <a:t>Comunidades 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cs typeface="Times New Roman" panose="02020603050405020304" pitchFamily="18" charset="0"/>
              </a:rPr>
              <a:t>de </a:t>
            </a:r>
          </a:p>
          <a:p>
            <a:pPr algn="ctr"/>
            <a:r>
              <a:rPr lang="en-US" sz="1600" b="1" dirty="0" err="1">
                <a:solidFill>
                  <a:schemeClr val="bg1"/>
                </a:solidFill>
                <a:cs typeface="Times New Roman" panose="02020603050405020304" pitchFamily="18" charset="0"/>
              </a:rPr>
              <a:t>aprendizaje</a:t>
            </a:r>
            <a:r>
              <a:rPr lang="en-US" sz="1600" b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6017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CuadroTexto"/>
          <p:cNvSpPr txBox="1"/>
          <p:nvPr/>
        </p:nvSpPr>
        <p:spPr>
          <a:xfrm>
            <a:off x="3134380" y="2060868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7A66AB54-53E0-43FB-8EA7-1E8041533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600" y="212942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8 Rectángulo"/>
          <p:cNvSpPr/>
          <p:nvPr/>
        </p:nvSpPr>
        <p:spPr>
          <a:xfrm>
            <a:off x="729585" y="316367"/>
            <a:ext cx="7775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Matriz de coherencia del  Programa  académico con el  plan de curso</a:t>
            </a:r>
          </a:p>
        </p:txBody>
      </p: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466571"/>
              </p:ext>
            </p:extLst>
          </p:nvPr>
        </p:nvGraphicFramePr>
        <p:xfrm>
          <a:off x="539552" y="1556792"/>
          <a:ext cx="8155915" cy="43352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2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86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36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365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772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471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2146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20823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506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257671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chemeClr val="bg1"/>
                          </a:solidFill>
                          <a:effectLst/>
                        </a:rPr>
                        <a:t>NOMBRE DEL CURSO</a:t>
                      </a:r>
                      <a:endParaRPr lang="es-CO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0695">
                <a:tc gridSpan="9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chemeClr val="tx1"/>
                          </a:solidFill>
                          <a:effectLst/>
                        </a:rPr>
                        <a:t>Breve descripción del curso: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3031">
                <a:tc gridSpan="9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chemeClr val="tx1"/>
                          </a:solidFill>
                          <a:effectLst/>
                        </a:rPr>
                        <a:t>Objetivo del programa: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639">
                <a:tc gridSpan="9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chemeClr val="tx1"/>
                          </a:solidFill>
                          <a:effectLst/>
                        </a:rPr>
                        <a:t>Resultado de aprendizaje del programa: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8905">
                <a:tc gridSpan="9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chemeClr val="tx1"/>
                          </a:solidFill>
                          <a:effectLst/>
                        </a:rPr>
                        <a:t>Requisitos del curso: </a:t>
                      </a:r>
                    </a:p>
                  </a:txBody>
                  <a:tcPr marL="62724" marR="627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4729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Objetivo del curso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Resultados de aprendizaje del curso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Contenidos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 dirty="0">
                          <a:solidFill>
                            <a:schemeClr val="tx1"/>
                          </a:solidFill>
                          <a:effectLst/>
                        </a:rPr>
                        <a:t>Métodos  de enseñanza y aprendizaje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Estrategias para la enseñanza y el aprendizaje</a:t>
                      </a:r>
                    </a:p>
                  </a:txBody>
                  <a:tcPr marL="62724" marR="627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 dirty="0">
                          <a:solidFill>
                            <a:schemeClr val="tx1"/>
                          </a:solidFill>
                          <a:effectLst/>
                        </a:rPr>
                        <a:t>Métodos y estrategias  de evaluación</a:t>
                      </a:r>
                      <a:endParaRPr lang="es-CO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 dirty="0">
                          <a:solidFill>
                            <a:schemeClr val="tx1"/>
                          </a:solidFill>
                          <a:effectLst/>
                        </a:rPr>
                        <a:t>Evaluación del proceso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 dirty="0">
                          <a:solidFill>
                            <a:schemeClr val="tx1"/>
                          </a:solidFill>
                          <a:effectLst/>
                        </a:rPr>
                        <a:t>total   con %s</a:t>
                      </a:r>
                      <a:endParaRPr lang="es-CO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5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5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5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 dirty="0">
                          <a:solidFill>
                            <a:schemeClr val="tx1"/>
                          </a:solidFill>
                          <a:effectLst/>
                        </a:rPr>
                        <a:t>Recursos</a:t>
                      </a:r>
                      <a:endParaRPr lang="es-CO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4807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Actividad  aula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</a:rPr>
                        <a:t>Actividad   fuera del aula de clase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915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9157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684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66846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1299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Bibliografía</a:t>
                      </a:r>
                    </a:p>
                  </a:txBody>
                  <a:tcPr marL="62724" marR="627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9325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es-CO" sz="1000" dirty="0"/>
                        <a:t>2.</a:t>
                      </a:r>
                    </a:p>
                  </a:txBody>
                  <a:tcPr marL="62724" marR="627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678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CuadroTexto"/>
          <p:cNvSpPr txBox="1"/>
          <p:nvPr/>
        </p:nvSpPr>
        <p:spPr>
          <a:xfrm>
            <a:off x="3134380" y="2060868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sp>
        <p:nvSpPr>
          <p:cNvPr id="7" name="Rectangle 10">
            <a:extLst>
              <a:ext uri="{FF2B5EF4-FFF2-40B4-BE49-F238E27FC236}">
                <a16:creationId xmlns="" xmlns:a16="http://schemas.microsoft.com/office/drawing/2014/main" id="{7A66AB54-53E0-43FB-8EA7-1E8041533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201916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2 Rectángulo"/>
          <p:cNvSpPr/>
          <p:nvPr/>
        </p:nvSpPr>
        <p:spPr>
          <a:xfrm>
            <a:off x="1331640" y="1412776"/>
            <a:ext cx="6336704" cy="40324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63500">
              <a:schemeClr val="bg1">
                <a:lumMod val="6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>
                <a:solidFill>
                  <a:schemeClr val="tx1"/>
                </a:solidFill>
              </a:rPr>
              <a:t>La renovación curricular no es posible sin el desarrollo de las capacidades reflexivas del profesor, para examinar con sentido crítico y sistemáticamente la propia práctica educativa</a:t>
            </a:r>
            <a:r>
              <a:rPr lang="es-CO" sz="36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s-CO" sz="3200" b="1" dirty="0">
                <a:solidFill>
                  <a:schemeClr val="tx1"/>
                </a:solidFill>
              </a:rPr>
              <a:t> </a:t>
            </a:r>
            <a:r>
              <a:rPr lang="es-CO" sz="2000" i="1" dirty="0">
                <a:solidFill>
                  <a:schemeClr val="tx1"/>
                </a:solidFill>
              </a:rPr>
              <a:t>(</a:t>
            </a:r>
            <a:r>
              <a:rPr lang="es-CO" sz="2000" i="1" dirty="0" err="1">
                <a:solidFill>
                  <a:schemeClr val="tx1"/>
                </a:solidFill>
              </a:rPr>
              <a:t>Stenhouse</a:t>
            </a:r>
            <a:r>
              <a:rPr lang="es-CO" sz="2000" i="1" dirty="0">
                <a:solidFill>
                  <a:schemeClr val="tx1"/>
                </a:solidFill>
              </a:rPr>
              <a:t>, 1985).</a:t>
            </a:r>
          </a:p>
        </p:txBody>
      </p:sp>
    </p:spTree>
    <p:extLst>
      <p:ext uri="{BB962C8B-B14F-4D97-AF65-F5344CB8AC3E}">
        <p14:creationId xmlns:p14="http://schemas.microsoft.com/office/powerpoint/2010/main" val="2378852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http://media.utp.edu.co/informacion-institucional/archivos/simbolos/identificador-vertic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549"/>
          <a:stretch>
            <a:fillRect/>
          </a:stretch>
        </p:blipFill>
        <p:spPr bwMode="auto">
          <a:xfrm>
            <a:off x="6948488" y="481013"/>
            <a:ext cx="11398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 bwMode="auto">
          <a:xfrm>
            <a:off x="2699792" y="3212976"/>
            <a:ext cx="3816350" cy="1361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rIns="9143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s-CO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Franklin Gothic Medium Cond" panose="020B0606030402020204" pitchFamily="34" charset="0"/>
                <a:ea typeface="MS PGothic" pitchFamily="34" charset="-128"/>
                <a:cs typeface="+mn-cs"/>
              </a:rPr>
              <a:t>¡GRACIAS!</a:t>
            </a:r>
            <a:r>
              <a:rPr kumimoji="0" lang="es-ES_tradnl" altLang="es-CO" sz="66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t/>
            </a:r>
            <a:br>
              <a:rPr kumimoji="0" lang="es-ES_tradnl" altLang="es-CO" sz="66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</a:br>
            <a:endParaRPr kumimoji="0" lang="es-ES_tradnl" altLang="es-CO" sz="6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8968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8 Rectángulo"/>
          <p:cNvSpPr/>
          <p:nvPr/>
        </p:nvSpPr>
        <p:spPr>
          <a:xfrm>
            <a:off x="1475656" y="1556792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600" b="1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Propósito</a:t>
            </a:r>
          </a:p>
        </p:txBody>
      </p:sp>
      <p:sp>
        <p:nvSpPr>
          <p:cNvPr id="85" name="1 Rectángulo"/>
          <p:cNvSpPr/>
          <p:nvPr/>
        </p:nvSpPr>
        <p:spPr>
          <a:xfrm>
            <a:off x="1378346" y="2636912"/>
            <a:ext cx="6480720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s-CO" sz="2400" dirty="0">
                <a:latin typeface="+mn-lt"/>
              </a:rPr>
              <a:t>Iniciar el proceso de reflexión y renovación curricular a la luz de las tendencias curriculares contemporáneas y de los lineamientos del Proyecto Educativo Institucional (2018).</a:t>
            </a:r>
            <a:endParaRPr lang="es-CO" sz="14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9963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6 Rectángulo"/>
          <p:cNvSpPr/>
          <p:nvPr/>
        </p:nvSpPr>
        <p:spPr>
          <a:xfrm>
            <a:off x="899593" y="688741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Agenda- 28 de noviembre de 2018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1130708" y="1772816"/>
            <a:ext cx="7488834" cy="4088782"/>
            <a:chOff x="1257621" y="1215941"/>
            <a:chExt cx="7488834" cy="4088782"/>
          </a:xfrm>
        </p:grpSpPr>
        <p:grpSp>
          <p:nvGrpSpPr>
            <p:cNvPr id="11" name="6 Grupo"/>
            <p:cNvGrpSpPr/>
            <p:nvPr/>
          </p:nvGrpSpPr>
          <p:grpSpPr>
            <a:xfrm>
              <a:off x="1257622" y="1215941"/>
              <a:ext cx="6552728" cy="749021"/>
              <a:chOff x="1336538" y="1255366"/>
              <a:chExt cx="5534899" cy="423211"/>
            </a:xfrm>
          </p:grpSpPr>
          <p:sp>
            <p:nvSpPr>
              <p:cNvPr id="26" name="4 Pentágono"/>
              <p:cNvSpPr/>
              <p:nvPr/>
            </p:nvSpPr>
            <p:spPr>
              <a:xfrm>
                <a:off x="1336538" y="1268502"/>
                <a:ext cx="1294995" cy="398190"/>
              </a:xfrm>
              <a:prstGeom prst="homePlate">
                <a:avLst/>
              </a:prstGeom>
              <a:solidFill>
                <a:schemeClr val="tx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s-CO" sz="1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5 Cheurón"/>
              <p:cNvSpPr/>
              <p:nvPr/>
            </p:nvSpPr>
            <p:spPr>
              <a:xfrm>
                <a:off x="2467685" y="1255366"/>
                <a:ext cx="4403752" cy="423211"/>
              </a:xfrm>
              <a:prstGeom prst="chevron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s-ES_tradnl" sz="1600" dirty="0" smtClean="0">
                    <a:solidFill>
                      <a:schemeClr val="tx1"/>
                    </a:solidFill>
                  </a:rPr>
                  <a:t>Introducción- </a:t>
                </a:r>
                <a:r>
                  <a:rPr lang="es-ES_tradnl" sz="1200" i="1" dirty="0" smtClean="0">
                    <a:solidFill>
                      <a:schemeClr val="tx1"/>
                    </a:solidFill>
                  </a:rPr>
                  <a:t>Vicerrector Académico, Dr. </a:t>
                </a:r>
                <a:r>
                  <a:rPr lang="es-ES_tradnl" sz="1200" i="1" dirty="0" err="1" smtClean="0">
                    <a:solidFill>
                      <a:schemeClr val="tx1"/>
                    </a:solidFill>
                  </a:rPr>
                  <a:t>Jhoniers</a:t>
                </a:r>
                <a:r>
                  <a:rPr lang="es-ES_tradnl" sz="1200" i="1" dirty="0" smtClean="0">
                    <a:solidFill>
                      <a:schemeClr val="tx1"/>
                    </a:solidFill>
                  </a:rPr>
                  <a:t> Gilberto Guerrero E.</a:t>
                </a:r>
                <a:endParaRPr lang="es-ES_tradnl" sz="1200" i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8 Grupo"/>
            <p:cNvGrpSpPr/>
            <p:nvPr/>
          </p:nvGrpSpPr>
          <p:grpSpPr>
            <a:xfrm>
              <a:off x="1257622" y="2055288"/>
              <a:ext cx="7488833" cy="2617037"/>
              <a:chOff x="1380272" y="1193540"/>
              <a:chExt cx="7476497" cy="2126369"/>
            </a:xfrm>
          </p:grpSpPr>
          <p:sp>
            <p:nvSpPr>
              <p:cNvPr id="24" name="9 Pentágono"/>
              <p:cNvSpPr/>
              <p:nvPr/>
            </p:nvSpPr>
            <p:spPr>
              <a:xfrm>
                <a:off x="1380272" y="1193540"/>
                <a:ext cx="2372350" cy="2126369"/>
              </a:xfrm>
              <a:prstGeom prst="homePlate">
                <a:avLst/>
              </a:prstGeom>
              <a:solidFill>
                <a:schemeClr val="tx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s-CO" sz="1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10 Cheurón"/>
              <p:cNvSpPr/>
              <p:nvPr/>
            </p:nvSpPr>
            <p:spPr>
              <a:xfrm>
                <a:off x="2739887" y="1193540"/>
                <a:ext cx="6116882" cy="2126369"/>
              </a:xfrm>
              <a:prstGeom prst="chevron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s-CO" sz="1600" dirty="0">
                    <a:solidFill>
                      <a:schemeClr val="tx1"/>
                    </a:solidFill>
                  </a:rPr>
                  <a:t>Trabajo por  facultades y  programas para la </a:t>
                </a:r>
                <a:r>
                  <a:rPr lang="es-CO" sz="1600" dirty="0" smtClean="0">
                    <a:solidFill>
                      <a:schemeClr val="tx1"/>
                    </a:solidFill>
                  </a:rPr>
                  <a:t>revisión de: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s-CO" sz="1600" b="1" dirty="0" smtClean="0">
                    <a:solidFill>
                      <a:schemeClr val="tx1"/>
                    </a:solidFill>
                  </a:rPr>
                  <a:t>Propósito de formación y objetivos del programa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s-CO" sz="1600" b="1" dirty="0" smtClean="0">
                    <a:solidFill>
                      <a:schemeClr val="tx1"/>
                    </a:solidFill>
                  </a:rPr>
                  <a:t>Perfil de egreso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s-CO" sz="1600" b="1" dirty="0" smtClean="0">
                    <a:solidFill>
                      <a:schemeClr val="tx1"/>
                    </a:solidFill>
                  </a:rPr>
                  <a:t>Resultados de aprendizaje del programa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s-CO" sz="1600" b="1" dirty="0" smtClean="0">
                    <a:solidFill>
                      <a:schemeClr val="tx1"/>
                    </a:solidFill>
                  </a:rPr>
                  <a:t>Matriz de coherencia entre objetivos del programa y resultados de aprendizaje</a:t>
                </a:r>
                <a:endParaRPr lang="es-CO" sz="12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" name="38 Grupo"/>
            <p:cNvGrpSpPr/>
            <p:nvPr/>
          </p:nvGrpSpPr>
          <p:grpSpPr>
            <a:xfrm>
              <a:off x="1257621" y="4744333"/>
              <a:ext cx="6552729" cy="560390"/>
              <a:chOff x="1344587" y="-18073"/>
              <a:chExt cx="6046518" cy="504056"/>
            </a:xfrm>
          </p:grpSpPr>
          <p:sp>
            <p:nvSpPr>
              <p:cNvPr id="18" name="39 Pentágono"/>
              <p:cNvSpPr/>
              <p:nvPr/>
            </p:nvSpPr>
            <p:spPr>
              <a:xfrm>
                <a:off x="1344587" y="-18073"/>
                <a:ext cx="1363898" cy="504056"/>
              </a:xfrm>
              <a:prstGeom prst="homePlate">
                <a:avLst/>
              </a:prstGeom>
              <a:solidFill>
                <a:schemeClr val="tx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s-CO" sz="1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40 Cheurón"/>
              <p:cNvSpPr/>
              <p:nvPr/>
            </p:nvSpPr>
            <p:spPr>
              <a:xfrm>
                <a:off x="2641907" y="-18073"/>
                <a:ext cx="4749198" cy="504056"/>
              </a:xfrm>
              <a:prstGeom prst="chevron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s-ES_tradnl" sz="1600" dirty="0" smtClean="0">
                    <a:solidFill>
                      <a:schemeClr val="tx1"/>
                    </a:solidFill>
                  </a:rPr>
                  <a:t>Compromisos y cierre</a:t>
                </a:r>
                <a:endParaRPr lang="es-CO" sz="1200" i="1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79755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http://media.utp.edu.co/informacion-institucional/archivos/simbolos/identificador-vertic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549"/>
          <a:stretch>
            <a:fillRect/>
          </a:stretch>
        </p:blipFill>
        <p:spPr bwMode="auto">
          <a:xfrm>
            <a:off x="6948488" y="481013"/>
            <a:ext cx="11398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 bwMode="auto">
          <a:xfrm>
            <a:off x="1115616" y="2204864"/>
            <a:ext cx="6840760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s-ES_tradnl" altLang="es-CO" sz="4800" b="1" dirty="0">
                <a:solidFill>
                  <a:srgbClr val="002060"/>
                </a:solidFill>
                <a:latin typeface="Franklin Gothic Medium Cond" panose="020B0606030402020204" pitchFamily="34" charset="0"/>
                <a:ea typeface="ＭＳ Ｐゴシック" pitchFamily="34" charset="-128"/>
              </a:rPr>
              <a:t>Taller:</a:t>
            </a:r>
          </a:p>
          <a:p>
            <a:pPr eaLnBrk="1" hangingPunct="1"/>
            <a:r>
              <a:rPr lang="es-ES_tradnl" altLang="es-CO" sz="4800" b="1" dirty="0">
                <a:solidFill>
                  <a:srgbClr val="002060"/>
                </a:solidFill>
                <a:latin typeface="Franklin Gothic Medium Cond" panose="020B0606030402020204" pitchFamily="34" charset="0"/>
                <a:ea typeface="ＭＳ Ｐゴシック" pitchFamily="34" charset="-128"/>
              </a:rPr>
              <a:t>Propósito y objetivos del programa.</a:t>
            </a:r>
          </a:p>
          <a:p>
            <a:pPr eaLnBrk="1" hangingPunct="1"/>
            <a:r>
              <a:rPr lang="es-ES_tradnl" altLang="es-CO" sz="4800" b="1" dirty="0">
                <a:solidFill>
                  <a:srgbClr val="002060"/>
                </a:solidFill>
                <a:latin typeface="Franklin Gothic Medium Cond" panose="020B0606030402020204" pitchFamily="34" charset="0"/>
                <a:ea typeface="ＭＳ Ｐゴシック" pitchFamily="34" charset="-128"/>
              </a:rPr>
              <a:t/>
            </a:r>
            <a:br>
              <a:rPr lang="es-ES_tradnl" altLang="es-CO" sz="4800" b="1" dirty="0">
                <a:solidFill>
                  <a:srgbClr val="002060"/>
                </a:solidFill>
                <a:latin typeface="Franklin Gothic Medium Cond" panose="020B0606030402020204" pitchFamily="34" charset="0"/>
                <a:ea typeface="ＭＳ Ｐゴシック" pitchFamily="34" charset="-128"/>
              </a:rPr>
            </a:br>
            <a:endParaRPr lang="es-ES_tradnl" altLang="es-CO" sz="4800" b="1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709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C592A17-8D8D-4E35-A3D6-6F2629AC4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332656"/>
            <a:ext cx="7488831" cy="1143000"/>
          </a:xfrm>
        </p:spPr>
        <p:txBody>
          <a:bodyPr/>
          <a:lstStyle/>
          <a:p>
            <a:r>
              <a:rPr lang="es-CO" sz="3600" b="1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Síntesis</a:t>
            </a:r>
            <a:endParaRPr lang="es-CO" sz="3600" b="1" dirty="0">
              <a:latin typeface="Franklin Gothic Medium Cond" panose="020B06060304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3EF75642-D408-4329-9CAB-668A91BE7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495148"/>
            <a:ext cx="7408824" cy="4608512"/>
          </a:xfrm>
        </p:spPr>
        <p:txBody>
          <a:bodyPr/>
          <a:lstStyle/>
          <a:p>
            <a:pPr algn="just"/>
            <a:r>
              <a:rPr lang="es-CO" sz="2000" b="1" dirty="0" smtClean="0">
                <a:solidFill>
                  <a:schemeClr val="dk1"/>
                </a:solidFill>
              </a:rPr>
              <a:t>El propósito </a:t>
            </a:r>
            <a:r>
              <a:rPr lang="es-CO" sz="2000" dirty="0" smtClean="0">
                <a:solidFill>
                  <a:schemeClr val="dk1"/>
                </a:solidFill>
              </a:rPr>
              <a:t>expresa </a:t>
            </a:r>
            <a:r>
              <a:rPr lang="es-CO" sz="2000" b="1" dirty="0">
                <a:solidFill>
                  <a:schemeClr val="dk1"/>
                </a:solidFill>
              </a:rPr>
              <a:t>la intencionalidad de la formación de un programa</a:t>
            </a:r>
            <a:r>
              <a:rPr lang="es-CO" sz="2000" dirty="0">
                <a:solidFill>
                  <a:schemeClr val="dk1"/>
                </a:solidFill>
              </a:rPr>
              <a:t>, su función social, lo que la comunidad educativa consensua como colectivo sobre lo que pretende de los estudiantes cuando terminen el programa académico. </a:t>
            </a:r>
            <a:endParaRPr lang="es-CO" sz="2000" dirty="0" smtClean="0">
              <a:solidFill>
                <a:schemeClr val="dk1"/>
              </a:solidFill>
            </a:endParaRPr>
          </a:p>
          <a:p>
            <a:pPr marL="0" indent="0" algn="just">
              <a:buNone/>
            </a:pPr>
            <a:endParaRPr lang="es-CO" sz="2000" dirty="0"/>
          </a:p>
          <a:p>
            <a:pPr algn="just"/>
            <a:r>
              <a:rPr lang="es-CO" sz="2000" dirty="0" smtClean="0"/>
              <a:t>Los </a:t>
            </a:r>
            <a:r>
              <a:rPr lang="es-CO" sz="2000" dirty="0"/>
              <a:t>objetivos deben ser </a:t>
            </a:r>
            <a:r>
              <a:rPr lang="es-CO" sz="2000" b="1" dirty="0"/>
              <a:t>planteados en función del aprendizaje previsto</a:t>
            </a:r>
            <a:r>
              <a:rPr lang="es-CO" sz="2000" dirty="0"/>
              <a:t>, del conjunto de experiencias, conocimientos, actitudes, procedimientos, entre otros, </a:t>
            </a:r>
            <a:r>
              <a:rPr lang="es-CO" sz="2000" b="1" dirty="0"/>
              <a:t>que los estudiantes deben apropiar de manera crítica y creativa</a:t>
            </a:r>
            <a:r>
              <a:rPr lang="es-CO" sz="2000" dirty="0"/>
              <a:t>, de acuerdo con el </a:t>
            </a:r>
            <a:r>
              <a:rPr lang="es-CO" sz="2000" b="1" dirty="0"/>
              <a:t>campo </a:t>
            </a:r>
            <a:r>
              <a:rPr lang="es-CO" sz="2000" b="1" dirty="0" smtClean="0"/>
              <a:t>disciplinar/interdisciplinar</a:t>
            </a:r>
            <a:r>
              <a:rPr lang="es-CO" sz="2000" dirty="0"/>
              <a:t> </a:t>
            </a:r>
            <a:r>
              <a:rPr lang="es-CO" sz="2000" dirty="0" smtClean="0"/>
              <a:t>(formar, educar, desarrollar, orientar, promover, generar…)</a:t>
            </a:r>
          </a:p>
          <a:p>
            <a:pPr marL="0" indent="0" algn="just">
              <a:buNone/>
            </a:pPr>
            <a:endParaRPr lang="es-CO" sz="2000" dirty="0"/>
          </a:p>
          <a:p>
            <a:pPr algn="just"/>
            <a:r>
              <a:rPr lang="es-CO" sz="2000" b="1" dirty="0"/>
              <a:t>Los objetivos </a:t>
            </a:r>
            <a:r>
              <a:rPr lang="es-CO" sz="2000" dirty="0"/>
              <a:t>de un programa se convierten en las </a:t>
            </a:r>
            <a:r>
              <a:rPr lang="es-CO" sz="2000" b="1" dirty="0"/>
              <a:t>metas de formación</a:t>
            </a:r>
            <a:r>
              <a:rPr lang="es-CO" sz="2000" dirty="0"/>
              <a:t>.</a:t>
            </a:r>
          </a:p>
          <a:p>
            <a:pPr marL="0" indent="0" algn="just">
              <a:buNone/>
            </a:pP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360664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="" xmlns:a16="http://schemas.microsoft.com/office/drawing/2014/main" id="{D99D91FF-C928-4641-9817-4C00CFE9D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836712"/>
            <a:ext cx="7355160" cy="926976"/>
          </a:xfrm>
        </p:spPr>
        <p:txBody>
          <a:bodyPr/>
          <a:lstStyle/>
          <a:p>
            <a:r>
              <a:rPr lang="es-CO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Ejercicio</a:t>
            </a:r>
            <a:endParaRPr lang="es-CO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</p:txBody>
      </p:sp>
      <p:sp>
        <p:nvSpPr>
          <p:cNvPr id="14" name="Marcador de contenido 2">
            <a:extLst>
              <a:ext uri="{FF2B5EF4-FFF2-40B4-BE49-F238E27FC236}">
                <a16:creationId xmlns="" xmlns:a16="http://schemas.microsoft.com/office/drawing/2014/main" id="{E9A07C3A-E949-4B3B-BC34-83963DE84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2132856"/>
            <a:ext cx="7056784" cy="2088232"/>
          </a:xfrm>
        </p:spPr>
        <p:txBody>
          <a:bodyPr/>
          <a:lstStyle/>
          <a:p>
            <a:pPr algn="just"/>
            <a:r>
              <a:rPr lang="es-CO" sz="2800" dirty="0">
                <a:latin typeface="+mj-lt"/>
              </a:rPr>
              <a:t>Revisión del propósito de formación</a:t>
            </a:r>
          </a:p>
          <a:p>
            <a:pPr algn="just"/>
            <a:r>
              <a:rPr lang="es-CO" sz="2800" dirty="0">
                <a:latin typeface="+mj-lt"/>
              </a:rPr>
              <a:t>Reflexión y revisión de los objetivos del Programa</a:t>
            </a:r>
          </a:p>
          <a:p>
            <a:pPr algn="just"/>
            <a:r>
              <a:rPr lang="es-CO" sz="2800" dirty="0" smtClean="0">
                <a:latin typeface="+mj-lt"/>
              </a:rPr>
              <a:t>Socialización</a:t>
            </a:r>
            <a:endParaRPr lang="es-CO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3056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CuadroTexto"/>
          <p:cNvSpPr txBox="1"/>
          <p:nvPr/>
        </p:nvSpPr>
        <p:spPr>
          <a:xfrm>
            <a:off x="3134380" y="2060868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sp>
        <p:nvSpPr>
          <p:cNvPr id="7" name="Rectangle 10">
            <a:extLst>
              <a:ext uri="{FF2B5EF4-FFF2-40B4-BE49-F238E27FC236}">
                <a16:creationId xmlns="" xmlns:a16="http://schemas.microsoft.com/office/drawing/2014/main" id="{7A66AB54-53E0-43FB-8EA7-1E8041533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201916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8 Rectángulo"/>
          <p:cNvSpPr/>
          <p:nvPr/>
        </p:nvSpPr>
        <p:spPr>
          <a:xfrm>
            <a:off x="1331639" y="624614"/>
            <a:ext cx="66967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Revisión y reflexión del propósito de formación y los objetivos del programa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03888"/>
              </p:ext>
            </p:extLst>
          </p:nvPr>
        </p:nvGraphicFramePr>
        <p:xfrm>
          <a:off x="1331639" y="2019166"/>
          <a:ext cx="6768752" cy="36878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33162">
                <a:tc>
                  <a:txBody>
                    <a:bodyPr/>
                    <a:lstStyle/>
                    <a:p>
                      <a:pPr marL="76200"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+mn-lt"/>
                        </a:rPr>
                        <a:t> </a:t>
                      </a:r>
                      <a:r>
                        <a:rPr lang="es-CO" sz="2000" dirty="0">
                          <a:effectLst/>
                          <a:latin typeface="+mn-lt"/>
                        </a:rPr>
                        <a:t>Elemento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Descripción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7589">
                <a:tc>
                  <a:txBody>
                    <a:bodyPr/>
                    <a:lstStyle/>
                    <a:p>
                      <a:pPr marL="76200" marR="0" indent="252095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6200" marR="0" indent="252095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Propósito </a:t>
                      </a: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de formación del </a:t>
                      </a:r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programa</a:t>
                      </a:r>
                    </a:p>
                    <a:p>
                      <a:pPr marL="76200"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7484">
                <a:tc rowSpan="2">
                  <a:txBody>
                    <a:bodyPr/>
                    <a:lstStyle/>
                    <a:p>
                      <a:pPr marL="76200"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76200"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Objetivos </a:t>
                      </a:r>
                      <a:r>
                        <a:rPr lang="es-CO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del </a:t>
                      </a:r>
                      <a:r>
                        <a:rPr lang="es-CO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programa</a:t>
                      </a:r>
                    </a:p>
                    <a:p>
                      <a:pPr marL="76200"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7875">
                <a:tc vMerge="1">
                  <a:txBody>
                    <a:bodyPr/>
                    <a:lstStyle/>
                    <a:p>
                      <a:pPr marL="76200"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087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290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5"/>
          <p:cNvSpPr txBox="1"/>
          <p:nvPr/>
        </p:nvSpPr>
        <p:spPr>
          <a:xfrm rot="16200000">
            <a:off x="461519" y="3337350"/>
            <a:ext cx="2329050" cy="461665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Elementos del 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Microcurrículo</a:t>
            </a:r>
          </a:p>
        </p:txBody>
      </p:sp>
      <p:sp>
        <p:nvSpPr>
          <p:cNvPr id="32" name="TextBox 25"/>
          <p:cNvSpPr txBox="1"/>
          <p:nvPr/>
        </p:nvSpPr>
        <p:spPr>
          <a:xfrm rot="16200000">
            <a:off x="459610" y="4867832"/>
            <a:ext cx="2329050" cy="461665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Comunidades 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de aprendizaje 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2189505" y="1357298"/>
            <a:ext cx="21218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600" dirty="0">
                <a:solidFill>
                  <a:schemeClr val="bg1"/>
                </a:solidFill>
                <a:latin typeface="+mj-lt"/>
              </a:rPr>
              <a:t>Procesa la información </a:t>
            </a:r>
          </a:p>
          <a:p>
            <a:pPr algn="ctr"/>
            <a:r>
              <a:rPr lang="es-CO" sz="1600" dirty="0">
                <a:solidFill>
                  <a:schemeClr val="bg1"/>
                </a:solidFill>
                <a:latin typeface="+mj-lt"/>
              </a:rPr>
              <a:t>y la transforma</a:t>
            </a:r>
          </a:p>
          <a:p>
            <a:pPr algn="ctr"/>
            <a:r>
              <a:rPr lang="es-CO" sz="1600" dirty="0">
                <a:solidFill>
                  <a:schemeClr val="bg1"/>
                </a:solidFill>
                <a:latin typeface="+mj-lt"/>
              </a:rPr>
              <a:t>en conocimiento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4951737" y="1357298"/>
            <a:ext cx="25319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600" dirty="0">
                <a:solidFill>
                  <a:schemeClr val="bg1"/>
                </a:solidFill>
                <a:latin typeface="+mj-lt"/>
              </a:rPr>
              <a:t>Reflexiona desde diferentes </a:t>
            </a:r>
          </a:p>
          <a:p>
            <a:pPr algn="ctr"/>
            <a:r>
              <a:rPr lang="es-CO" sz="1600" dirty="0">
                <a:solidFill>
                  <a:schemeClr val="bg1"/>
                </a:solidFill>
                <a:latin typeface="+mj-lt"/>
              </a:rPr>
              <a:t>perspectivas </a:t>
            </a:r>
          </a:p>
          <a:p>
            <a:pPr algn="ctr"/>
            <a:r>
              <a:rPr lang="es-CO" sz="1600" dirty="0">
                <a:solidFill>
                  <a:schemeClr val="bg1"/>
                </a:solidFill>
                <a:latin typeface="+mj-lt"/>
              </a:rPr>
              <a:t>y tradiciones teóricas</a:t>
            </a:r>
          </a:p>
        </p:txBody>
      </p:sp>
      <p:sp>
        <p:nvSpPr>
          <p:cNvPr id="37" name="36 CuadroTexto"/>
          <p:cNvSpPr txBox="1"/>
          <p:nvPr/>
        </p:nvSpPr>
        <p:spPr>
          <a:xfrm>
            <a:off x="5000628" y="5357826"/>
            <a:ext cx="2408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600" dirty="0">
                <a:solidFill>
                  <a:schemeClr val="bg1"/>
                </a:solidFill>
                <a:latin typeface="+mj-lt"/>
              </a:rPr>
              <a:t>Asume posturas razonadas</a:t>
            </a:r>
          </a:p>
          <a:p>
            <a:pPr algn="ctr"/>
            <a:r>
              <a:rPr lang="es-CO" sz="1600" dirty="0">
                <a:solidFill>
                  <a:schemeClr val="bg1"/>
                </a:solidFill>
                <a:latin typeface="+mj-lt"/>
              </a:rPr>
              <a:t> y conscientes </a:t>
            </a:r>
          </a:p>
        </p:txBody>
      </p:sp>
      <p:sp>
        <p:nvSpPr>
          <p:cNvPr id="38" name="37 CuadroTexto"/>
          <p:cNvSpPr txBox="1"/>
          <p:nvPr/>
        </p:nvSpPr>
        <p:spPr>
          <a:xfrm>
            <a:off x="1854531" y="5286388"/>
            <a:ext cx="2557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600" dirty="0">
                <a:solidFill>
                  <a:schemeClr val="bg1"/>
                </a:solidFill>
                <a:latin typeface="+mj-lt"/>
              </a:rPr>
              <a:t>Toma decisiones informadas</a:t>
            </a:r>
          </a:p>
          <a:p>
            <a:pPr algn="ctr"/>
            <a:r>
              <a:rPr lang="es-CO" sz="1600" dirty="0">
                <a:solidFill>
                  <a:schemeClr val="bg1"/>
                </a:solidFill>
                <a:latin typeface="+mj-lt"/>
              </a:rPr>
              <a:t> en la vida personal, laboral, </a:t>
            </a:r>
          </a:p>
          <a:p>
            <a:pPr algn="ctr"/>
            <a:r>
              <a:rPr lang="es-CO" sz="1600" dirty="0">
                <a:solidFill>
                  <a:schemeClr val="bg1"/>
                </a:solidFill>
                <a:latin typeface="+mj-lt"/>
              </a:rPr>
              <a:t>social y cultural. </a:t>
            </a: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928662" y="2105415"/>
            <a:ext cx="8001056" cy="1983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CO" sz="2000" b="1" dirty="0"/>
              <a:t> </a:t>
            </a:r>
            <a:endParaRPr lang="es-CO" sz="2000" dirty="0"/>
          </a:p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  <a:cs typeface="Arial" pitchFamily="34" charset="0"/>
            </a:endParaRPr>
          </a:p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O" sz="2000" dirty="0">
              <a:latin typeface="Franklin Gothic Book" pitchFamily="34" charset="0"/>
              <a:cs typeface="Arial" pitchFamily="34" charset="0"/>
            </a:endParaRPr>
          </a:p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  <a:cs typeface="Arial" pitchFamily="34" charset="0"/>
            </a:endParaRPr>
          </a:p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O" sz="2000" dirty="0">
              <a:latin typeface="Franklin Gothic Book" pitchFamily="34" charset="0"/>
              <a:cs typeface="Arial" pitchFamily="34" charset="0"/>
            </a:endParaRPr>
          </a:p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  <a:cs typeface="Arial" pitchFamily="34" charset="0"/>
            </a:endParaRP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397590"/>
              </p:ext>
            </p:extLst>
          </p:nvPr>
        </p:nvGraphicFramePr>
        <p:xfrm>
          <a:off x="744768" y="1352062"/>
          <a:ext cx="7765032" cy="4237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984">
                  <a:extLst>
                    <a:ext uri="{9D8B030D-6E8A-4147-A177-3AD203B41FA5}">
                      <a16:colId xmlns="" xmlns:a16="http://schemas.microsoft.com/office/drawing/2014/main" val="698526379"/>
                    </a:ext>
                  </a:extLst>
                </a:gridCol>
                <a:gridCol w="6045048">
                  <a:extLst>
                    <a:ext uri="{9D8B030D-6E8A-4147-A177-3AD203B41FA5}">
                      <a16:colId xmlns="" xmlns:a16="http://schemas.microsoft.com/office/drawing/2014/main" val="939033436"/>
                    </a:ext>
                  </a:extLst>
                </a:gridCol>
              </a:tblGrid>
              <a:tr h="531987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Com</a:t>
                      </a:r>
                      <a:r>
                        <a:rPr lang="es-CO" sz="1800" baseline="0" dirty="0"/>
                        <a:t>ponentes </a:t>
                      </a:r>
                      <a:endParaRPr lang="es-CO" sz="180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Definiciones 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69287429"/>
                  </a:ext>
                </a:extLst>
              </a:tr>
              <a:tr h="14842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1" dirty="0"/>
                        <a:t>Perfiles</a:t>
                      </a:r>
                    </a:p>
                    <a:p>
                      <a:pPr algn="ctr"/>
                      <a:r>
                        <a:rPr lang="es-CO" sz="1800" b="1" baseline="0" dirty="0"/>
                        <a:t> </a:t>
                      </a:r>
                      <a:endParaRPr lang="es-CO" sz="1800" b="1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800" b="1" baseline="0" dirty="0"/>
                        <a:t>*Perfil de egreso: </a:t>
                      </a:r>
                      <a:r>
                        <a:rPr lang="es-MX" sz="1800" b="0" baseline="0" dirty="0"/>
                        <a:t>conjunto de capacidades, conocimientos, habilidades, destrezas profesionales, actitudes, valores y </a:t>
                      </a:r>
                      <a:r>
                        <a:rPr lang="es-MX" sz="1800" b="1" baseline="0" dirty="0"/>
                        <a:t>competencias que deberá haber adquirido el estudiante al finalizar un programa académico. </a:t>
                      </a:r>
                    </a:p>
                    <a:p>
                      <a:pPr algn="just"/>
                      <a:endParaRPr lang="es-MX" sz="1800" b="0" baseline="0" dirty="0"/>
                    </a:p>
                    <a:p>
                      <a:pPr algn="just"/>
                      <a:r>
                        <a:rPr lang="es-MX" sz="1800" b="1" baseline="0" dirty="0"/>
                        <a:t>*Perfil profesional: </a:t>
                      </a:r>
                      <a:r>
                        <a:rPr lang="es-MX" sz="1800" b="0" baseline="0" dirty="0"/>
                        <a:t>competencias, capacidades y estrategias para el </a:t>
                      </a:r>
                      <a:r>
                        <a:rPr lang="es-MX" sz="1800" b="1" baseline="0" dirty="0"/>
                        <a:t>desempeño idóneo en el respectivo campo/área disciplinar o interdisciplinar.</a:t>
                      </a:r>
                      <a:endParaRPr lang="es-MX" sz="1800" b="1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19191">
                <a:tc>
                  <a:txBody>
                    <a:bodyPr/>
                    <a:lstStyle/>
                    <a:p>
                      <a:pPr algn="ctr"/>
                      <a:r>
                        <a:rPr lang="es-CO" sz="1800" b="1" dirty="0"/>
                        <a:t>Resultados de aprendizaje  del programa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800" b="0" dirty="0" smtClean="0"/>
                        <a:t>Son </a:t>
                      </a:r>
                      <a:r>
                        <a:rPr lang="es-MX" sz="1800" b="1" dirty="0"/>
                        <a:t>declaraciones verificables de</a:t>
                      </a:r>
                      <a:r>
                        <a:rPr lang="es-MX" sz="1800" b="0" dirty="0"/>
                        <a:t> lo que </a:t>
                      </a:r>
                      <a:r>
                        <a:rPr lang="es-MX" sz="1800" b="1" dirty="0"/>
                        <a:t>un estudiante </a:t>
                      </a:r>
                      <a:r>
                        <a:rPr lang="es-MX" sz="1800" b="0" dirty="0"/>
                        <a:t>debe saber, comprender y ser capaz de hacer tras obtener una cualificación concreta, </a:t>
                      </a:r>
                      <a:r>
                        <a:rPr lang="es-MX" sz="1800" b="1" dirty="0"/>
                        <a:t>al culminar un programa</a:t>
                      </a:r>
                      <a:r>
                        <a:rPr lang="es-MX" sz="1800" b="0" dirty="0"/>
                        <a:t> (o un período de aprendizaje). 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58268228"/>
                  </a:ext>
                </a:extLst>
              </a:tr>
            </a:tbl>
          </a:graphicData>
        </a:graphic>
      </p:graphicFrame>
      <p:sp>
        <p:nvSpPr>
          <p:cNvPr id="13" name="8 Rectángulo"/>
          <p:cNvSpPr/>
          <p:nvPr/>
        </p:nvSpPr>
        <p:spPr>
          <a:xfrm>
            <a:off x="744768" y="486311"/>
            <a:ext cx="7765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Elementos conceptuales</a:t>
            </a:r>
          </a:p>
        </p:txBody>
      </p:sp>
    </p:spTree>
    <p:extLst>
      <p:ext uri="{BB962C8B-B14F-4D97-AF65-F5344CB8AC3E}">
        <p14:creationId xmlns:p14="http://schemas.microsoft.com/office/powerpoint/2010/main" val="169260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5"/>
          <p:cNvSpPr txBox="1"/>
          <p:nvPr/>
        </p:nvSpPr>
        <p:spPr>
          <a:xfrm rot="16200000">
            <a:off x="461519" y="3337350"/>
            <a:ext cx="2329050" cy="461665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Elementos del 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Microcurrículo</a:t>
            </a:r>
          </a:p>
        </p:txBody>
      </p:sp>
      <p:sp>
        <p:nvSpPr>
          <p:cNvPr id="32" name="TextBox 25"/>
          <p:cNvSpPr txBox="1"/>
          <p:nvPr/>
        </p:nvSpPr>
        <p:spPr>
          <a:xfrm rot="16200000">
            <a:off x="459610" y="4867832"/>
            <a:ext cx="2329050" cy="461665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Comunidades 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de aprendizaje 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2189505" y="1357298"/>
            <a:ext cx="21218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600" dirty="0">
                <a:solidFill>
                  <a:schemeClr val="bg1"/>
                </a:solidFill>
                <a:latin typeface="+mj-lt"/>
              </a:rPr>
              <a:t>Procesa la información </a:t>
            </a:r>
          </a:p>
          <a:p>
            <a:pPr algn="ctr"/>
            <a:r>
              <a:rPr lang="es-CO" sz="1600" dirty="0">
                <a:solidFill>
                  <a:schemeClr val="bg1"/>
                </a:solidFill>
                <a:latin typeface="+mj-lt"/>
              </a:rPr>
              <a:t>y la transforma</a:t>
            </a:r>
          </a:p>
          <a:p>
            <a:pPr algn="ctr"/>
            <a:r>
              <a:rPr lang="es-CO" sz="1600" dirty="0">
                <a:solidFill>
                  <a:schemeClr val="bg1"/>
                </a:solidFill>
                <a:latin typeface="+mj-lt"/>
              </a:rPr>
              <a:t>en conocimiento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4951737" y="1357298"/>
            <a:ext cx="25319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600" dirty="0">
                <a:solidFill>
                  <a:schemeClr val="bg1"/>
                </a:solidFill>
                <a:latin typeface="+mj-lt"/>
              </a:rPr>
              <a:t>Reflexiona desde diferentes </a:t>
            </a:r>
          </a:p>
          <a:p>
            <a:pPr algn="ctr"/>
            <a:r>
              <a:rPr lang="es-CO" sz="1600" dirty="0">
                <a:solidFill>
                  <a:schemeClr val="bg1"/>
                </a:solidFill>
                <a:latin typeface="+mj-lt"/>
              </a:rPr>
              <a:t>perspectivas </a:t>
            </a:r>
          </a:p>
          <a:p>
            <a:pPr algn="ctr"/>
            <a:r>
              <a:rPr lang="es-CO" sz="1600" dirty="0">
                <a:solidFill>
                  <a:schemeClr val="bg1"/>
                </a:solidFill>
                <a:latin typeface="+mj-lt"/>
              </a:rPr>
              <a:t>y tradiciones teóricas</a:t>
            </a:r>
          </a:p>
        </p:txBody>
      </p:sp>
      <p:sp>
        <p:nvSpPr>
          <p:cNvPr id="37" name="36 CuadroTexto"/>
          <p:cNvSpPr txBox="1"/>
          <p:nvPr/>
        </p:nvSpPr>
        <p:spPr>
          <a:xfrm>
            <a:off x="5000628" y="5357826"/>
            <a:ext cx="2408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600" dirty="0">
                <a:solidFill>
                  <a:schemeClr val="bg1"/>
                </a:solidFill>
                <a:latin typeface="+mj-lt"/>
              </a:rPr>
              <a:t>Asume posturas razonadas</a:t>
            </a:r>
          </a:p>
          <a:p>
            <a:pPr algn="ctr"/>
            <a:r>
              <a:rPr lang="es-CO" sz="1600" dirty="0">
                <a:solidFill>
                  <a:schemeClr val="bg1"/>
                </a:solidFill>
                <a:latin typeface="+mj-lt"/>
              </a:rPr>
              <a:t> y conscientes </a:t>
            </a:r>
          </a:p>
        </p:txBody>
      </p:sp>
      <p:sp>
        <p:nvSpPr>
          <p:cNvPr id="38" name="37 CuadroTexto"/>
          <p:cNvSpPr txBox="1"/>
          <p:nvPr/>
        </p:nvSpPr>
        <p:spPr>
          <a:xfrm>
            <a:off x="1854531" y="5286388"/>
            <a:ext cx="2557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600" dirty="0">
                <a:solidFill>
                  <a:schemeClr val="bg1"/>
                </a:solidFill>
                <a:latin typeface="+mj-lt"/>
              </a:rPr>
              <a:t>Toma decisiones informadas</a:t>
            </a:r>
          </a:p>
          <a:p>
            <a:pPr algn="ctr"/>
            <a:r>
              <a:rPr lang="es-CO" sz="1600" dirty="0">
                <a:solidFill>
                  <a:schemeClr val="bg1"/>
                </a:solidFill>
                <a:latin typeface="+mj-lt"/>
              </a:rPr>
              <a:t> en la vida personal, laboral, </a:t>
            </a:r>
          </a:p>
          <a:p>
            <a:pPr algn="ctr"/>
            <a:r>
              <a:rPr lang="es-CO" sz="1600" dirty="0">
                <a:solidFill>
                  <a:schemeClr val="bg1"/>
                </a:solidFill>
                <a:latin typeface="+mj-lt"/>
              </a:rPr>
              <a:t>social y cultural. </a:t>
            </a: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262871"/>
              </p:ext>
            </p:extLst>
          </p:nvPr>
        </p:nvGraphicFramePr>
        <p:xfrm>
          <a:off x="611560" y="404664"/>
          <a:ext cx="8064896" cy="5987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="" xmlns:a16="http://schemas.microsoft.com/office/drawing/2014/main" val="698526379"/>
                    </a:ext>
                  </a:extLst>
                </a:gridCol>
                <a:gridCol w="6408712">
                  <a:extLst>
                    <a:ext uri="{9D8B030D-6E8A-4147-A177-3AD203B41FA5}">
                      <a16:colId xmlns="" xmlns:a16="http://schemas.microsoft.com/office/drawing/2014/main" val="939033436"/>
                    </a:ext>
                  </a:extLst>
                </a:gridCol>
              </a:tblGrid>
              <a:tr h="531987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Com</a:t>
                      </a:r>
                      <a:r>
                        <a:rPr lang="es-CO" sz="1800" baseline="0" dirty="0"/>
                        <a:t>ponentes </a:t>
                      </a:r>
                      <a:endParaRPr lang="es-CO" sz="180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Definiciones 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69287429"/>
                  </a:ext>
                </a:extLst>
              </a:tr>
              <a:tr h="1484237"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/>
                        <a:t>Resultados de aprendizaje  del programa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b="1" dirty="0"/>
                        <a:t>*Resultados de aprendizaje del</a:t>
                      </a:r>
                      <a:r>
                        <a:rPr lang="es-CO" sz="1600" b="1" baseline="0" dirty="0"/>
                        <a:t> programa</a:t>
                      </a:r>
                    </a:p>
                    <a:p>
                      <a:pPr algn="just"/>
                      <a:r>
                        <a:rPr lang="es-MX" sz="1600" b="0" baseline="0" dirty="0"/>
                        <a:t>Son un componente fundamental de la evaluación y ayudan a planificar un currículo más integrado y coherente a nivel global, que </a:t>
                      </a:r>
                      <a:r>
                        <a:rPr lang="es-MX" sz="1600" b="1" baseline="0" dirty="0"/>
                        <a:t>orienta al estudiante</a:t>
                      </a:r>
                      <a:r>
                        <a:rPr lang="es-MX" sz="1600" b="0" baseline="0" dirty="0"/>
                        <a:t> de manera previa </a:t>
                      </a:r>
                      <a:r>
                        <a:rPr lang="es-MX" sz="1600" b="1" baseline="0" dirty="0"/>
                        <a:t>acerca de los logros y retos que debe alcanzar al culminar el proceso de formación</a:t>
                      </a:r>
                      <a:r>
                        <a:rPr lang="es-MX" sz="1600" b="0" baseline="0" dirty="0"/>
                        <a:t>. </a:t>
                      </a:r>
                    </a:p>
                    <a:p>
                      <a:pPr algn="just"/>
                      <a:endParaRPr lang="es-MX" sz="1600" b="0" baseline="0" dirty="0"/>
                    </a:p>
                    <a:p>
                      <a:pPr algn="just"/>
                      <a:r>
                        <a:rPr lang="es-MX" sz="1600" b="1" baseline="0" dirty="0"/>
                        <a:t>*Diferencia de los RA de los objetivos</a:t>
                      </a:r>
                    </a:p>
                    <a:p>
                      <a:pPr algn="just"/>
                      <a:r>
                        <a:rPr lang="es-MX" sz="1600" b="1" baseline="0" dirty="0"/>
                        <a:t>Los objetivos </a:t>
                      </a:r>
                      <a:r>
                        <a:rPr lang="es-MX" sz="1600" b="0" baseline="0" dirty="0"/>
                        <a:t>son declaraciones generales que indican </a:t>
                      </a:r>
                      <a:r>
                        <a:rPr lang="es-MX" sz="1600" b="1" baseline="0" dirty="0"/>
                        <a:t>la intencionalidad del programa y de la enseñanza</a:t>
                      </a:r>
                      <a:r>
                        <a:rPr lang="es-MX" sz="1600" b="0" baseline="0" dirty="0"/>
                        <a:t>, desde el punto de vista del profesor. </a:t>
                      </a:r>
                    </a:p>
                    <a:p>
                      <a:pPr algn="just"/>
                      <a:r>
                        <a:rPr lang="es-MX" sz="1600" b="1" baseline="0" dirty="0"/>
                        <a:t>Los RA </a:t>
                      </a:r>
                      <a:r>
                        <a:rPr lang="es-MX" sz="1600" b="0" baseline="0" dirty="0"/>
                        <a:t>corresponden a </a:t>
                      </a:r>
                      <a:r>
                        <a:rPr lang="es-MX" sz="1600" b="1" baseline="0" dirty="0"/>
                        <a:t>lo que se espera del estudiante al término del proceso de formación</a:t>
                      </a:r>
                      <a:r>
                        <a:rPr lang="es-MX" sz="1600" b="0" baseline="0" dirty="0"/>
                        <a:t>, y en cada unidad didáctica o curso, (ANECA, 2018).</a:t>
                      </a:r>
                    </a:p>
                    <a:p>
                      <a:pPr algn="just"/>
                      <a:endParaRPr lang="es-MX" sz="1600" b="0" baseline="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baseline="0" dirty="0" smtClean="0"/>
                        <a:t>*</a:t>
                      </a:r>
                      <a:r>
                        <a:rPr lang="es-MX" sz="1600" b="1" baseline="0" dirty="0"/>
                        <a:t>Diferencia de los RA de las competencias </a:t>
                      </a:r>
                    </a:p>
                    <a:p>
                      <a:pPr algn="just"/>
                      <a:r>
                        <a:rPr lang="es-MX" sz="1600" b="1" baseline="0" dirty="0"/>
                        <a:t>Las competencias </a:t>
                      </a:r>
                      <a:r>
                        <a:rPr lang="es-MX" sz="1600" b="0" baseline="0" dirty="0"/>
                        <a:t>se refieren a </a:t>
                      </a:r>
                      <a:r>
                        <a:rPr lang="es-MX" sz="1600" b="1" baseline="0" dirty="0"/>
                        <a:t>la capacidad del estudiante para utilizar los conocimientos, destrezas, habilidades personales, sociales y académicas</a:t>
                      </a:r>
                      <a:r>
                        <a:rPr lang="es-MX" sz="1600" b="0" baseline="0" dirty="0"/>
                        <a:t> en la vida personal y profesional </a:t>
                      </a:r>
                      <a:r>
                        <a:rPr lang="es-MX" sz="1600" b="1" baseline="0" dirty="0"/>
                        <a:t>con responsabilidad y autonomía</a:t>
                      </a:r>
                      <a:r>
                        <a:rPr lang="es-MX" sz="1600" b="0" baseline="0" dirty="0"/>
                        <a:t> (ANECA, 2018). </a:t>
                      </a:r>
                    </a:p>
                    <a:p>
                      <a:pPr algn="just"/>
                      <a:endParaRPr lang="es-MX" sz="1600" b="0" baseline="0" dirty="0"/>
                    </a:p>
                    <a:p>
                      <a:pPr algn="just"/>
                      <a:r>
                        <a:rPr lang="es-MX" sz="1600" b="1" baseline="0" dirty="0"/>
                        <a:t>Los RA se relacionan con conocimientos, habilidades y destrezas del estudiante para aplicar y resolver problemas o tareas al término de un proceso de enseñanza</a:t>
                      </a:r>
                      <a:r>
                        <a:rPr lang="es-MX" sz="1600" b="0" baseline="0" dirty="0"/>
                        <a:t>, deben ser evaluables, demostrables y expresan el nivel de competencia adquirido por este. </a:t>
                      </a:r>
                      <a:endParaRPr lang="es-CO" sz="1600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92721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3089</TotalTime>
  <Words>1045</Words>
  <Application>Microsoft Office PowerPoint</Application>
  <PresentationFormat>Presentación en pantalla (4:3)</PresentationFormat>
  <Paragraphs>235</Paragraphs>
  <Slides>19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1" baseType="lpstr">
      <vt:lpstr>1_Tema de Office</vt:lpstr>
      <vt:lpstr>2_Tema de Office</vt:lpstr>
      <vt:lpstr>La renovación curricular  en la Universidad Tecnológica de Pereira   2018</vt:lpstr>
      <vt:lpstr>Presentación de PowerPoint</vt:lpstr>
      <vt:lpstr>Presentación de PowerPoint</vt:lpstr>
      <vt:lpstr>Presentación de PowerPoint</vt:lpstr>
      <vt:lpstr>Síntesis</vt:lpstr>
      <vt:lpstr>Ejercicio</vt:lpstr>
      <vt:lpstr>Presentación de PowerPoint</vt:lpstr>
      <vt:lpstr>Presentación de PowerPoint</vt:lpstr>
      <vt:lpstr>Presentación de PowerPoint</vt:lpstr>
      <vt:lpstr>Ejercicio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Leticia Perez</dc:creator>
  <cp:lastModifiedBy>Usuario UTP</cp:lastModifiedBy>
  <cp:revision>506</cp:revision>
  <dcterms:created xsi:type="dcterms:W3CDTF">2018-07-19T13:42:07Z</dcterms:created>
  <dcterms:modified xsi:type="dcterms:W3CDTF">2018-11-29T13:19:52Z</dcterms:modified>
</cp:coreProperties>
</file>