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418" r:id="rId3"/>
    <p:sldId id="419" r:id="rId4"/>
    <p:sldId id="379" r:id="rId5"/>
    <p:sldId id="380" r:id="rId6"/>
    <p:sldId id="381" r:id="rId7"/>
    <p:sldId id="382" r:id="rId8"/>
    <p:sldId id="383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385" r:id="rId17"/>
  </p:sldIdLst>
  <p:sldSz cx="12192000" cy="6858000"/>
  <p:notesSz cx="9296400" cy="7010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66"/>
    <a:srgbClr val="FF9933"/>
    <a:srgbClr val="669900"/>
    <a:srgbClr val="D67F00"/>
    <a:srgbClr val="009999"/>
    <a:srgbClr val="FFCC00"/>
    <a:srgbClr val="0066FF"/>
    <a:srgbClr val="99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6508" autoAdjust="0"/>
  </p:normalViewPr>
  <p:slideViewPr>
    <p:cSldViewPr snapToGrid="0">
      <p:cViewPr>
        <p:scale>
          <a:sx n="110" d="100"/>
          <a:sy n="110" d="100"/>
        </p:scale>
        <p:origin x="114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EFA8F-C9FA-4F0F-9621-3327798A2048}" type="datetimeFigureOut">
              <a:rPr lang="es-CO" smtClean="0"/>
              <a:t>29/11/2018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C6690-27F2-4EC2-9836-1BE305CF98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42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C71D6E-0DC3-4197-958B-3DD123DDD599}" type="datetimeFigureOut">
              <a:rPr lang="es-CO" smtClean="0"/>
              <a:t>29/11/2018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38EF2A-6BCF-4C78-9C95-A6B1313005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959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890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EF2A-6BCF-4C78-9C95-A6B1313005F7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658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6400"/>
            </a:lvl1pPr>
            <a:lvl2pPr lvl="1" algn="ctr">
              <a:spcBef>
                <a:spcPts val="0"/>
              </a:spcBef>
              <a:buSzPts val="4800"/>
              <a:buNone/>
              <a:defRPr sz="6400"/>
            </a:lvl2pPr>
            <a:lvl3pPr lvl="2" algn="ctr">
              <a:spcBef>
                <a:spcPts val="0"/>
              </a:spcBef>
              <a:buSzPts val="4800"/>
              <a:buNone/>
              <a:defRPr sz="6400"/>
            </a:lvl3pPr>
            <a:lvl4pPr lvl="3" algn="ctr">
              <a:spcBef>
                <a:spcPts val="0"/>
              </a:spcBef>
              <a:buSzPts val="4800"/>
              <a:buNone/>
              <a:defRPr sz="6400"/>
            </a:lvl4pPr>
            <a:lvl5pPr lvl="4" algn="ctr">
              <a:spcBef>
                <a:spcPts val="0"/>
              </a:spcBef>
              <a:buSzPts val="4800"/>
              <a:buNone/>
              <a:defRPr sz="6400"/>
            </a:lvl5pPr>
            <a:lvl6pPr lvl="5" algn="ctr">
              <a:spcBef>
                <a:spcPts val="0"/>
              </a:spcBef>
              <a:buSzPts val="4800"/>
              <a:buNone/>
              <a:defRPr sz="6400"/>
            </a:lvl6pPr>
            <a:lvl7pPr lvl="6" algn="ctr">
              <a:spcBef>
                <a:spcPts val="0"/>
              </a:spcBef>
              <a:buSzPts val="4800"/>
              <a:buNone/>
              <a:defRPr sz="6400"/>
            </a:lvl7pPr>
            <a:lvl8pPr lvl="7" algn="ctr">
              <a:spcBef>
                <a:spcPts val="0"/>
              </a:spcBef>
              <a:buSzPts val="4800"/>
              <a:buNone/>
              <a:defRPr sz="6400"/>
            </a:lvl8pPr>
            <a:lvl9pPr lvl="8" algn="ctr">
              <a:spcBef>
                <a:spcPts val="0"/>
              </a:spcBef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47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21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600" b="1" ker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‹Nº›</a:t>
            </a:fld>
            <a:endParaRPr lang="en" sz="1600" b="1" kern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8278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35203" y="1230039"/>
            <a:ext cx="9120464" cy="39492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algn="ctr"/>
            <a:r>
              <a:rPr lang="es-CO" sz="5400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Taller de preparación para la renovación curricular en la Universidad</a:t>
            </a:r>
            <a:endParaRPr lang="en" sz="5400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63015" y="4473386"/>
            <a:ext cx="6835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600" b="1" kern="0" dirty="0">
                <a:solidFill>
                  <a:srgbClr val="FFC000"/>
                </a:solidFill>
                <a:latin typeface="Candara" panose="020E0502030303020204" pitchFamily="34" charset="0"/>
                <a:cs typeface="MV Boli" panose="02000500030200090000" pitchFamily="2" charset="0"/>
                <a:sym typeface="Arial"/>
              </a:rPr>
              <a:t>Universidad Tecnológica de Pereira </a:t>
            </a:r>
            <a:endParaRPr lang="es-CO" sz="2600" b="1" kern="0" dirty="0">
              <a:solidFill>
                <a:srgbClr val="FFC000"/>
              </a:solidFill>
              <a:latin typeface="Candara" panose="020E0502030303020204" pitchFamily="34" charset="0"/>
              <a:cs typeface="MV Boli" panose="02000500030200090000" pitchFamily="2" charset="0"/>
              <a:sym typeface="Arial"/>
            </a:endParaRPr>
          </a:p>
        </p:txBody>
      </p:sp>
      <p:pic>
        <p:nvPicPr>
          <p:cNvPr id="1026" name="Picture 2" descr="Resultado de imagen para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471" y="3924834"/>
            <a:ext cx="2276516" cy="14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685802" y="5706067"/>
            <a:ext cx="32907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67" b="1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</a:rPr>
              <a:t>28 </a:t>
            </a:r>
            <a:r>
              <a:rPr lang="es-CO" sz="1867" b="1" kern="0" dirty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</a:rPr>
              <a:t>de </a:t>
            </a:r>
            <a:r>
              <a:rPr lang="es-CO" sz="1867" b="1" kern="0" dirty="0" smtClean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</a:rPr>
              <a:t>Noviembre </a:t>
            </a:r>
            <a:r>
              <a:rPr lang="es-CO" sz="1867" b="1" kern="0" dirty="0">
                <a:solidFill>
                  <a:srgbClr val="000000"/>
                </a:solidFill>
                <a:latin typeface="Candara" panose="020E0502030303020204" pitchFamily="34" charset="0"/>
                <a:cs typeface="Arial"/>
                <a:sym typeface="Arial"/>
              </a:rPr>
              <a:t>2018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45138" y="5507069"/>
            <a:ext cx="4735747" cy="1170891"/>
            <a:chOff x="117607" y="5561772"/>
            <a:chExt cx="4515587" cy="1012897"/>
          </a:xfrm>
        </p:grpSpPr>
        <p:grpSp>
          <p:nvGrpSpPr>
            <p:cNvPr id="10" name="Grupo 9"/>
            <p:cNvGrpSpPr/>
            <p:nvPr/>
          </p:nvGrpSpPr>
          <p:grpSpPr>
            <a:xfrm>
              <a:off x="117607" y="5565243"/>
              <a:ext cx="1078145" cy="1008335"/>
              <a:chOff x="133334" y="1925754"/>
              <a:chExt cx="691662" cy="691661"/>
            </a:xfrm>
          </p:grpSpPr>
          <p:sp>
            <p:nvSpPr>
              <p:cNvPr id="11" name="Oval 2"/>
              <p:cNvSpPr/>
              <p:nvPr/>
            </p:nvSpPr>
            <p:spPr>
              <a:xfrm>
                <a:off x="133334" y="1925754"/>
                <a:ext cx="691662" cy="691661"/>
              </a:xfrm>
              <a:prstGeom prst="ellipse">
                <a:avLst/>
              </a:prstGeom>
              <a:solidFill>
                <a:srgbClr val="66990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2" name="Group 32"/>
              <p:cNvGrpSpPr>
                <a:grpSpLocks noChangeAspect="1"/>
              </p:cNvGrpSpPr>
              <p:nvPr/>
            </p:nvGrpSpPr>
            <p:grpSpPr bwMode="auto">
              <a:xfrm>
                <a:off x="249597" y="2090321"/>
                <a:ext cx="459136" cy="285280"/>
                <a:chOff x="3735" y="834"/>
                <a:chExt cx="2118" cy="1316"/>
              </a:xfrm>
              <a:solidFill>
                <a:schemeClr val="bg1"/>
              </a:solidFill>
            </p:grpSpPr>
            <p:sp>
              <p:nvSpPr>
                <p:cNvPr id="13" name="Freeform 34"/>
                <p:cNvSpPr>
                  <a:spLocks/>
                </p:cNvSpPr>
                <p:nvPr/>
              </p:nvSpPr>
              <p:spPr bwMode="auto">
                <a:xfrm>
                  <a:off x="4195" y="1407"/>
                  <a:ext cx="1202" cy="492"/>
                </a:xfrm>
                <a:custGeom>
                  <a:avLst/>
                  <a:gdLst>
                    <a:gd name="T0" fmla="*/ 1268 w 2402"/>
                    <a:gd name="T1" fmla="*/ 2 h 985"/>
                    <a:gd name="T2" fmla="*/ 1416 w 2402"/>
                    <a:gd name="T3" fmla="*/ 15 h 985"/>
                    <a:gd name="T4" fmla="*/ 1564 w 2402"/>
                    <a:gd name="T5" fmla="*/ 37 h 985"/>
                    <a:gd name="T6" fmla="*/ 1706 w 2402"/>
                    <a:gd name="T7" fmla="*/ 66 h 985"/>
                    <a:gd name="T8" fmla="*/ 1840 w 2402"/>
                    <a:gd name="T9" fmla="*/ 101 h 985"/>
                    <a:gd name="T10" fmla="*/ 1965 w 2402"/>
                    <a:gd name="T11" fmla="*/ 140 h 985"/>
                    <a:gd name="T12" fmla="*/ 2079 w 2402"/>
                    <a:gd name="T13" fmla="*/ 180 h 985"/>
                    <a:gd name="T14" fmla="*/ 2178 w 2402"/>
                    <a:gd name="T15" fmla="*/ 217 h 985"/>
                    <a:gd name="T16" fmla="*/ 2263 w 2402"/>
                    <a:gd name="T17" fmla="*/ 253 h 985"/>
                    <a:gd name="T18" fmla="*/ 2328 w 2402"/>
                    <a:gd name="T19" fmla="*/ 283 h 985"/>
                    <a:gd name="T20" fmla="*/ 2375 w 2402"/>
                    <a:gd name="T21" fmla="*/ 305 h 985"/>
                    <a:gd name="T22" fmla="*/ 2398 w 2402"/>
                    <a:gd name="T23" fmla="*/ 317 h 985"/>
                    <a:gd name="T24" fmla="*/ 2402 w 2402"/>
                    <a:gd name="T25" fmla="*/ 985 h 985"/>
                    <a:gd name="T26" fmla="*/ 2388 w 2402"/>
                    <a:gd name="T27" fmla="*/ 979 h 985"/>
                    <a:gd name="T28" fmla="*/ 2347 w 2402"/>
                    <a:gd name="T29" fmla="*/ 964 h 985"/>
                    <a:gd name="T30" fmla="*/ 2285 w 2402"/>
                    <a:gd name="T31" fmla="*/ 941 h 985"/>
                    <a:gd name="T32" fmla="*/ 2201 w 2402"/>
                    <a:gd name="T33" fmla="*/ 912 h 985"/>
                    <a:gd name="T34" fmla="*/ 2100 w 2402"/>
                    <a:gd name="T35" fmla="*/ 880 h 985"/>
                    <a:gd name="T36" fmla="*/ 1984 w 2402"/>
                    <a:gd name="T37" fmla="*/ 845 h 985"/>
                    <a:gd name="T38" fmla="*/ 1854 w 2402"/>
                    <a:gd name="T39" fmla="*/ 811 h 985"/>
                    <a:gd name="T40" fmla="*/ 1716 w 2402"/>
                    <a:gd name="T41" fmla="*/ 780 h 985"/>
                    <a:gd name="T42" fmla="*/ 1573 w 2402"/>
                    <a:gd name="T43" fmla="*/ 755 h 985"/>
                    <a:gd name="T44" fmla="*/ 1424 w 2402"/>
                    <a:gd name="T45" fmla="*/ 735 h 985"/>
                    <a:gd name="T46" fmla="*/ 1275 w 2402"/>
                    <a:gd name="T47" fmla="*/ 724 h 985"/>
                    <a:gd name="T48" fmla="*/ 1127 w 2402"/>
                    <a:gd name="T49" fmla="*/ 724 h 985"/>
                    <a:gd name="T50" fmla="*/ 978 w 2402"/>
                    <a:gd name="T51" fmla="*/ 735 h 985"/>
                    <a:gd name="T52" fmla="*/ 829 w 2402"/>
                    <a:gd name="T53" fmla="*/ 755 h 985"/>
                    <a:gd name="T54" fmla="*/ 686 w 2402"/>
                    <a:gd name="T55" fmla="*/ 780 h 985"/>
                    <a:gd name="T56" fmla="*/ 548 w 2402"/>
                    <a:gd name="T57" fmla="*/ 811 h 985"/>
                    <a:gd name="T58" fmla="*/ 418 w 2402"/>
                    <a:gd name="T59" fmla="*/ 845 h 985"/>
                    <a:gd name="T60" fmla="*/ 302 w 2402"/>
                    <a:gd name="T61" fmla="*/ 880 h 985"/>
                    <a:gd name="T62" fmla="*/ 201 w 2402"/>
                    <a:gd name="T63" fmla="*/ 912 h 985"/>
                    <a:gd name="T64" fmla="*/ 117 w 2402"/>
                    <a:gd name="T65" fmla="*/ 941 h 985"/>
                    <a:gd name="T66" fmla="*/ 53 w 2402"/>
                    <a:gd name="T67" fmla="*/ 964 h 985"/>
                    <a:gd name="T68" fmla="*/ 14 w 2402"/>
                    <a:gd name="T69" fmla="*/ 979 h 985"/>
                    <a:gd name="T70" fmla="*/ 0 w 2402"/>
                    <a:gd name="T71" fmla="*/ 985 h 985"/>
                    <a:gd name="T72" fmla="*/ 2 w 2402"/>
                    <a:gd name="T73" fmla="*/ 326 h 985"/>
                    <a:gd name="T74" fmla="*/ 28 w 2402"/>
                    <a:gd name="T75" fmla="*/ 313 h 985"/>
                    <a:gd name="T76" fmla="*/ 77 w 2402"/>
                    <a:gd name="T77" fmla="*/ 288 h 985"/>
                    <a:gd name="T78" fmla="*/ 147 w 2402"/>
                    <a:gd name="T79" fmla="*/ 256 h 985"/>
                    <a:gd name="T80" fmla="*/ 236 w 2402"/>
                    <a:gd name="T81" fmla="*/ 217 h 985"/>
                    <a:gd name="T82" fmla="*/ 340 w 2402"/>
                    <a:gd name="T83" fmla="*/ 175 h 985"/>
                    <a:gd name="T84" fmla="*/ 460 w 2402"/>
                    <a:gd name="T85" fmla="*/ 132 h 985"/>
                    <a:gd name="T86" fmla="*/ 592 w 2402"/>
                    <a:gd name="T87" fmla="*/ 92 h 985"/>
                    <a:gd name="T88" fmla="*/ 733 w 2402"/>
                    <a:gd name="T89" fmla="*/ 56 h 985"/>
                    <a:gd name="T90" fmla="*/ 881 w 2402"/>
                    <a:gd name="T91" fmla="*/ 26 h 985"/>
                    <a:gd name="T92" fmla="*/ 1035 w 2402"/>
                    <a:gd name="T93" fmla="*/ 7 h 985"/>
                    <a:gd name="T94" fmla="*/ 1192 w 2402"/>
                    <a:gd name="T95" fmla="*/ 0 h 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402" h="985">
                      <a:moveTo>
                        <a:pt x="1192" y="0"/>
                      </a:moveTo>
                      <a:lnTo>
                        <a:pt x="1268" y="2"/>
                      </a:lnTo>
                      <a:lnTo>
                        <a:pt x="1342" y="7"/>
                      </a:lnTo>
                      <a:lnTo>
                        <a:pt x="1416" y="15"/>
                      </a:lnTo>
                      <a:lnTo>
                        <a:pt x="1491" y="24"/>
                      </a:lnTo>
                      <a:lnTo>
                        <a:pt x="1564" y="37"/>
                      </a:lnTo>
                      <a:lnTo>
                        <a:pt x="1635" y="49"/>
                      </a:lnTo>
                      <a:lnTo>
                        <a:pt x="1706" y="66"/>
                      </a:lnTo>
                      <a:lnTo>
                        <a:pt x="1774" y="83"/>
                      </a:lnTo>
                      <a:lnTo>
                        <a:pt x="1840" y="101"/>
                      </a:lnTo>
                      <a:lnTo>
                        <a:pt x="1904" y="120"/>
                      </a:lnTo>
                      <a:lnTo>
                        <a:pt x="1965" y="140"/>
                      </a:lnTo>
                      <a:lnTo>
                        <a:pt x="2023" y="159"/>
                      </a:lnTo>
                      <a:lnTo>
                        <a:pt x="2079" y="180"/>
                      </a:lnTo>
                      <a:lnTo>
                        <a:pt x="2130" y="199"/>
                      </a:lnTo>
                      <a:lnTo>
                        <a:pt x="2178" y="217"/>
                      </a:lnTo>
                      <a:lnTo>
                        <a:pt x="2222" y="237"/>
                      </a:lnTo>
                      <a:lnTo>
                        <a:pt x="2263" y="253"/>
                      </a:lnTo>
                      <a:lnTo>
                        <a:pt x="2298" y="269"/>
                      </a:lnTo>
                      <a:lnTo>
                        <a:pt x="2328" y="283"/>
                      </a:lnTo>
                      <a:lnTo>
                        <a:pt x="2354" y="295"/>
                      </a:lnTo>
                      <a:lnTo>
                        <a:pt x="2375" y="305"/>
                      </a:lnTo>
                      <a:lnTo>
                        <a:pt x="2389" y="313"/>
                      </a:lnTo>
                      <a:lnTo>
                        <a:pt x="2398" y="317"/>
                      </a:lnTo>
                      <a:lnTo>
                        <a:pt x="2402" y="318"/>
                      </a:lnTo>
                      <a:lnTo>
                        <a:pt x="2402" y="985"/>
                      </a:lnTo>
                      <a:lnTo>
                        <a:pt x="2398" y="983"/>
                      </a:lnTo>
                      <a:lnTo>
                        <a:pt x="2388" y="979"/>
                      </a:lnTo>
                      <a:lnTo>
                        <a:pt x="2371" y="973"/>
                      </a:lnTo>
                      <a:lnTo>
                        <a:pt x="2347" y="964"/>
                      </a:lnTo>
                      <a:lnTo>
                        <a:pt x="2319" y="954"/>
                      </a:lnTo>
                      <a:lnTo>
                        <a:pt x="2285" y="941"/>
                      </a:lnTo>
                      <a:lnTo>
                        <a:pt x="2246" y="926"/>
                      </a:lnTo>
                      <a:lnTo>
                        <a:pt x="2201" y="912"/>
                      </a:lnTo>
                      <a:lnTo>
                        <a:pt x="2152" y="895"/>
                      </a:lnTo>
                      <a:lnTo>
                        <a:pt x="2100" y="880"/>
                      </a:lnTo>
                      <a:lnTo>
                        <a:pt x="2042" y="863"/>
                      </a:lnTo>
                      <a:lnTo>
                        <a:pt x="1984" y="845"/>
                      </a:lnTo>
                      <a:lnTo>
                        <a:pt x="1920" y="828"/>
                      </a:lnTo>
                      <a:lnTo>
                        <a:pt x="1854" y="811"/>
                      </a:lnTo>
                      <a:lnTo>
                        <a:pt x="1787" y="796"/>
                      </a:lnTo>
                      <a:lnTo>
                        <a:pt x="1716" y="780"/>
                      </a:lnTo>
                      <a:lnTo>
                        <a:pt x="1644" y="768"/>
                      </a:lnTo>
                      <a:lnTo>
                        <a:pt x="1573" y="755"/>
                      </a:lnTo>
                      <a:lnTo>
                        <a:pt x="1498" y="744"/>
                      </a:lnTo>
                      <a:lnTo>
                        <a:pt x="1424" y="735"/>
                      </a:lnTo>
                      <a:lnTo>
                        <a:pt x="1350" y="729"/>
                      </a:lnTo>
                      <a:lnTo>
                        <a:pt x="1275" y="724"/>
                      </a:lnTo>
                      <a:lnTo>
                        <a:pt x="1201" y="722"/>
                      </a:lnTo>
                      <a:lnTo>
                        <a:pt x="1127" y="724"/>
                      </a:lnTo>
                      <a:lnTo>
                        <a:pt x="1052" y="729"/>
                      </a:lnTo>
                      <a:lnTo>
                        <a:pt x="978" y="735"/>
                      </a:lnTo>
                      <a:lnTo>
                        <a:pt x="904" y="744"/>
                      </a:lnTo>
                      <a:lnTo>
                        <a:pt x="829" y="755"/>
                      </a:lnTo>
                      <a:lnTo>
                        <a:pt x="758" y="768"/>
                      </a:lnTo>
                      <a:lnTo>
                        <a:pt x="686" y="780"/>
                      </a:lnTo>
                      <a:lnTo>
                        <a:pt x="615" y="796"/>
                      </a:lnTo>
                      <a:lnTo>
                        <a:pt x="548" y="811"/>
                      </a:lnTo>
                      <a:lnTo>
                        <a:pt x="482" y="828"/>
                      </a:lnTo>
                      <a:lnTo>
                        <a:pt x="418" y="845"/>
                      </a:lnTo>
                      <a:lnTo>
                        <a:pt x="358" y="863"/>
                      </a:lnTo>
                      <a:lnTo>
                        <a:pt x="302" y="880"/>
                      </a:lnTo>
                      <a:lnTo>
                        <a:pt x="250" y="895"/>
                      </a:lnTo>
                      <a:lnTo>
                        <a:pt x="201" y="912"/>
                      </a:lnTo>
                      <a:lnTo>
                        <a:pt x="156" y="926"/>
                      </a:lnTo>
                      <a:lnTo>
                        <a:pt x="117" y="941"/>
                      </a:lnTo>
                      <a:lnTo>
                        <a:pt x="83" y="954"/>
                      </a:lnTo>
                      <a:lnTo>
                        <a:pt x="53" y="964"/>
                      </a:lnTo>
                      <a:lnTo>
                        <a:pt x="31" y="973"/>
                      </a:lnTo>
                      <a:lnTo>
                        <a:pt x="14" y="979"/>
                      </a:lnTo>
                      <a:lnTo>
                        <a:pt x="4" y="983"/>
                      </a:lnTo>
                      <a:lnTo>
                        <a:pt x="0" y="985"/>
                      </a:lnTo>
                      <a:lnTo>
                        <a:pt x="0" y="328"/>
                      </a:lnTo>
                      <a:lnTo>
                        <a:pt x="2" y="326"/>
                      </a:lnTo>
                      <a:lnTo>
                        <a:pt x="13" y="321"/>
                      </a:lnTo>
                      <a:lnTo>
                        <a:pt x="28" y="313"/>
                      </a:lnTo>
                      <a:lnTo>
                        <a:pt x="51" y="301"/>
                      </a:lnTo>
                      <a:lnTo>
                        <a:pt x="77" y="288"/>
                      </a:lnTo>
                      <a:lnTo>
                        <a:pt x="109" y="273"/>
                      </a:lnTo>
                      <a:lnTo>
                        <a:pt x="147" y="256"/>
                      </a:lnTo>
                      <a:lnTo>
                        <a:pt x="189" y="237"/>
                      </a:lnTo>
                      <a:lnTo>
                        <a:pt x="236" y="217"/>
                      </a:lnTo>
                      <a:lnTo>
                        <a:pt x="287" y="197"/>
                      </a:lnTo>
                      <a:lnTo>
                        <a:pt x="340" y="175"/>
                      </a:lnTo>
                      <a:lnTo>
                        <a:pt x="399" y="154"/>
                      </a:lnTo>
                      <a:lnTo>
                        <a:pt x="460" y="132"/>
                      </a:lnTo>
                      <a:lnTo>
                        <a:pt x="524" y="111"/>
                      </a:lnTo>
                      <a:lnTo>
                        <a:pt x="592" y="92"/>
                      </a:lnTo>
                      <a:lnTo>
                        <a:pt x="661" y="73"/>
                      </a:lnTo>
                      <a:lnTo>
                        <a:pt x="733" y="56"/>
                      </a:lnTo>
                      <a:lnTo>
                        <a:pt x="806" y="40"/>
                      </a:lnTo>
                      <a:lnTo>
                        <a:pt x="881" y="26"/>
                      </a:lnTo>
                      <a:lnTo>
                        <a:pt x="957" y="16"/>
                      </a:lnTo>
                      <a:lnTo>
                        <a:pt x="1035" y="7"/>
                      </a:lnTo>
                      <a:lnTo>
                        <a:pt x="1114" y="2"/>
                      </a:lnTo>
                      <a:lnTo>
                        <a:pt x="119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" name="Freeform 35"/>
                <p:cNvSpPr>
                  <a:spLocks noEditPoints="1"/>
                </p:cNvSpPr>
                <p:nvPr/>
              </p:nvSpPr>
              <p:spPr bwMode="auto">
                <a:xfrm>
                  <a:off x="3735" y="834"/>
                  <a:ext cx="2118" cy="1316"/>
                </a:xfrm>
                <a:custGeom>
                  <a:avLst/>
                  <a:gdLst>
                    <a:gd name="T0" fmla="*/ 3799 w 4236"/>
                    <a:gd name="T1" fmla="*/ 1116 h 2631"/>
                    <a:gd name="T2" fmla="*/ 3754 w 4236"/>
                    <a:gd name="T3" fmla="*/ 1177 h 2631"/>
                    <a:gd name="T4" fmla="*/ 3764 w 4236"/>
                    <a:gd name="T5" fmla="*/ 1253 h 2631"/>
                    <a:gd name="T6" fmla="*/ 3824 w 4236"/>
                    <a:gd name="T7" fmla="*/ 1299 h 2631"/>
                    <a:gd name="T8" fmla="*/ 3902 w 4236"/>
                    <a:gd name="T9" fmla="*/ 1289 h 2631"/>
                    <a:gd name="T10" fmla="*/ 3948 w 4236"/>
                    <a:gd name="T11" fmla="*/ 1230 h 2631"/>
                    <a:gd name="T12" fmla="*/ 3938 w 4236"/>
                    <a:gd name="T13" fmla="*/ 1152 h 2631"/>
                    <a:gd name="T14" fmla="*/ 3878 w 4236"/>
                    <a:gd name="T15" fmla="*/ 1106 h 2631"/>
                    <a:gd name="T16" fmla="*/ 3841 w 4236"/>
                    <a:gd name="T17" fmla="*/ 895 h 2631"/>
                    <a:gd name="T18" fmla="*/ 3795 w 4236"/>
                    <a:gd name="T19" fmla="*/ 913 h 2631"/>
                    <a:gd name="T20" fmla="*/ 3893 w 4236"/>
                    <a:gd name="T21" fmla="*/ 1000 h 2631"/>
                    <a:gd name="T22" fmla="*/ 3887 w 4236"/>
                    <a:gd name="T23" fmla="*/ 905 h 2631"/>
                    <a:gd name="T24" fmla="*/ 3854 w 4236"/>
                    <a:gd name="T25" fmla="*/ 892 h 2631"/>
                    <a:gd name="T26" fmla="*/ 3654 w 4236"/>
                    <a:gd name="T27" fmla="*/ 855 h 2631"/>
                    <a:gd name="T28" fmla="*/ 3728 w 4236"/>
                    <a:gd name="T29" fmla="*/ 814 h 2631"/>
                    <a:gd name="T30" fmla="*/ 3838 w 4236"/>
                    <a:gd name="T31" fmla="*/ 784 h 2631"/>
                    <a:gd name="T32" fmla="*/ 3915 w 4236"/>
                    <a:gd name="T33" fmla="*/ 789 h 2631"/>
                    <a:gd name="T34" fmla="*/ 3964 w 4236"/>
                    <a:gd name="T35" fmla="*/ 819 h 2631"/>
                    <a:gd name="T36" fmla="*/ 3990 w 4236"/>
                    <a:gd name="T37" fmla="*/ 864 h 2631"/>
                    <a:gd name="T38" fmla="*/ 4000 w 4236"/>
                    <a:gd name="T39" fmla="*/ 914 h 2631"/>
                    <a:gd name="T40" fmla="*/ 4001 w 4236"/>
                    <a:gd name="T41" fmla="*/ 958 h 2631"/>
                    <a:gd name="T42" fmla="*/ 3999 w 4236"/>
                    <a:gd name="T43" fmla="*/ 988 h 2631"/>
                    <a:gd name="T44" fmla="*/ 3998 w 4236"/>
                    <a:gd name="T45" fmla="*/ 1058 h 2631"/>
                    <a:gd name="T46" fmla="*/ 3998 w 4236"/>
                    <a:gd name="T47" fmla="*/ 1315 h 2631"/>
                    <a:gd name="T48" fmla="*/ 4154 w 4236"/>
                    <a:gd name="T49" fmla="*/ 2631 h 2631"/>
                    <a:gd name="T50" fmla="*/ 3750 w 4236"/>
                    <a:gd name="T51" fmla="*/ 2300 h 2631"/>
                    <a:gd name="T52" fmla="*/ 3461 w 4236"/>
                    <a:gd name="T53" fmla="*/ 1600 h 2631"/>
                    <a:gd name="T54" fmla="*/ 3448 w 4236"/>
                    <a:gd name="T55" fmla="*/ 1395 h 2631"/>
                    <a:gd name="T56" fmla="*/ 3386 w 4236"/>
                    <a:gd name="T57" fmla="*/ 1364 h 2631"/>
                    <a:gd name="T58" fmla="*/ 3276 w 4236"/>
                    <a:gd name="T59" fmla="*/ 1315 h 2631"/>
                    <a:gd name="T60" fmla="*/ 3126 w 4236"/>
                    <a:gd name="T61" fmla="*/ 1255 h 2631"/>
                    <a:gd name="T62" fmla="*/ 2944 w 4236"/>
                    <a:gd name="T63" fmla="*/ 1192 h 2631"/>
                    <a:gd name="T64" fmla="*/ 2736 w 4236"/>
                    <a:gd name="T65" fmla="*/ 1133 h 2631"/>
                    <a:gd name="T66" fmla="*/ 2511 w 4236"/>
                    <a:gd name="T67" fmla="*/ 1084 h 2631"/>
                    <a:gd name="T68" fmla="*/ 2273 w 4236"/>
                    <a:gd name="T69" fmla="*/ 1053 h 2631"/>
                    <a:gd name="T70" fmla="*/ 2031 w 4236"/>
                    <a:gd name="T71" fmla="*/ 1047 h 2631"/>
                    <a:gd name="T72" fmla="*/ 1793 w 4236"/>
                    <a:gd name="T73" fmla="*/ 1072 h 2631"/>
                    <a:gd name="T74" fmla="*/ 1565 w 4236"/>
                    <a:gd name="T75" fmla="*/ 1116 h 2631"/>
                    <a:gd name="T76" fmla="*/ 1352 w 4236"/>
                    <a:gd name="T77" fmla="*/ 1175 h 2631"/>
                    <a:gd name="T78" fmla="*/ 1166 w 4236"/>
                    <a:gd name="T79" fmla="*/ 1240 h 2631"/>
                    <a:gd name="T80" fmla="*/ 1008 w 4236"/>
                    <a:gd name="T81" fmla="*/ 1303 h 2631"/>
                    <a:gd name="T82" fmla="*/ 887 w 4236"/>
                    <a:gd name="T83" fmla="*/ 1359 h 2631"/>
                    <a:gd name="T84" fmla="*/ 810 w 4236"/>
                    <a:gd name="T85" fmla="*/ 1396 h 2631"/>
                    <a:gd name="T86" fmla="*/ 783 w 4236"/>
                    <a:gd name="T87" fmla="*/ 1412 h 2631"/>
                    <a:gd name="T88" fmla="*/ 2072 w 4236"/>
                    <a:gd name="T89" fmla="*/ 0 h 2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236" h="2631">
                      <a:moveTo>
                        <a:pt x="3850" y="1103"/>
                      </a:moveTo>
                      <a:lnTo>
                        <a:pt x="3824" y="1106"/>
                      </a:lnTo>
                      <a:lnTo>
                        <a:pt x="3799" y="1116"/>
                      </a:lnTo>
                      <a:lnTo>
                        <a:pt x="3780" y="1131"/>
                      </a:lnTo>
                      <a:lnTo>
                        <a:pt x="3764" y="1152"/>
                      </a:lnTo>
                      <a:lnTo>
                        <a:pt x="3754" y="1177"/>
                      </a:lnTo>
                      <a:lnTo>
                        <a:pt x="3750" y="1202"/>
                      </a:lnTo>
                      <a:lnTo>
                        <a:pt x="3754" y="1230"/>
                      </a:lnTo>
                      <a:lnTo>
                        <a:pt x="3764" y="1253"/>
                      </a:lnTo>
                      <a:lnTo>
                        <a:pt x="3780" y="1274"/>
                      </a:lnTo>
                      <a:lnTo>
                        <a:pt x="3799" y="1289"/>
                      </a:lnTo>
                      <a:lnTo>
                        <a:pt x="3824" y="1299"/>
                      </a:lnTo>
                      <a:lnTo>
                        <a:pt x="3850" y="1302"/>
                      </a:lnTo>
                      <a:lnTo>
                        <a:pt x="3878" y="1299"/>
                      </a:lnTo>
                      <a:lnTo>
                        <a:pt x="3902" y="1289"/>
                      </a:lnTo>
                      <a:lnTo>
                        <a:pt x="3922" y="1274"/>
                      </a:lnTo>
                      <a:lnTo>
                        <a:pt x="3938" y="1253"/>
                      </a:lnTo>
                      <a:lnTo>
                        <a:pt x="3948" y="1230"/>
                      </a:lnTo>
                      <a:lnTo>
                        <a:pt x="3952" y="1202"/>
                      </a:lnTo>
                      <a:lnTo>
                        <a:pt x="3948" y="1177"/>
                      </a:lnTo>
                      <a:lnTo>
                        <a:pt x="3938" y="1152"/>
                      </a:lnTo>
                      <a:lnTo>
                        <a:pt x="3922" y="1131"/>
                      </a:lnTo>
                      <a:lnTo>
                        <a:pt x="3902" y="1116"/>
                      </a:lnTo>
                      <a:lnTo>
                        <a:pt x="3878" y="1106"/>
                      </a:lnTo>
                      <a:lnTo>
                        <a:pt x="3850" y="1103"/>
                      </a:lnTo>
                      <a:close/>
                      <a:moveTo>
                        <a:pt x="3854" y="892"/>
                      </a:moveTo>
                      <a:lnTo>
                        <a:pt x="3841" y="895"/>
                      </a:lnTo>
                      <a:lnTo>
                        <a:pt x="3825" y="899"/>
                      </a:lnTo>
                      <a:lnTo>
                        <a:pt x="3810" y="905"/>
                      </a:lnTo>
                      <a:lnTo>
                        <a:pt x="3795" y="913"/>
                      </a:lnTo>
                      <a:lnTo>
                        <a:pt x="3781" y="922"/>
                      </a:lnTo>
                      <a:lnTo>
                        <a:pt x="3768" y="930"/>
                      </a:lnTo>
                      <a:lnTo>
                        <a:pt x="3893" y="1000"/>
                      </a:lnTo>
                      <a:lnTo>
                        <a:pt x="3893" y="938"/>
                      </a:lnTo>
                      <a:lnTo>
                        <a:pt x="3892" y="918"/>
                      </a:lnTo>
                      <a:lnTo>
                        <a:pt x="3887" y="905"/>
                      </a:lnTo>
                      <a:lnTo>
                        <a:pt x="3878" y="898"/>
                      </a:lnTo>
                      <a:lnTo>
                        <a:pt x="3867" y="892"/>
                      </a:lnTo>
                      <a:lnTo>
                        <a:pt x="3854" y="892"/>
                      </a:lnTo>
                      <a:close/>
                      <a:moveTo>
                        <a:pt x="2072" y="0"/>
                      </a:moveTo>
                      <a:lnTo>
                        <a:pt x="3648" y="865"/>
                      </a:lnTo>
                      <a:lnTo>
                        <a:pt x="3654" y="855"/>
                      </a:lnTo>
                      <a:lnTo>
                        <a:pt x="3666" y="845"/>
                      </a:lnTo>
                      <a:lnTo>
                        <a:pt x="3683" y="834"/>
                      </a:lnTo>
                      <a:lnTo>
                        <a:pt x="3728" y="814"/>
                      </a:lnTo>
                      <a:lnTo>
                        <a:pt x="3769" y="799"/>
                      </a:lnTo>
                      <a:lnTo>
                        <a:pt x="3806" y="790"/>
                      </a:lnTo>
                      <a:lnTo>
                        <a:pt x="3838" y="784"/>
                      </a:lnTo>
                      <a:lnTo>
                        <a:pt x="3867" y="783"/>
                      </a:lnTo>
                      <a:lnTo>
                        <a:pt x="3893" y="784"/>
                      </a:lnTo>
                      <a:lnTo>
                        <a:pt x="3915" y="789"/>
                      </a:lnTo>
                      <a:lnTo>
                        <a:pt x="3934" y="797"/>
                      </a:lnTo>
                      <a:lnTo>
                        <a:pt x="3951" y="807"/>
                      </a:lnTo>
                      <a:lnTo>
                        <a:pt x="3964" y="819"/>
                      </a:lnTo>
                      <a:lnTo>
                        <a:pt x="3974" y="833"/>
                      </a:lnTo>
                      <a:lnTo>
                        <a:pt x="3983" y="849"/>
                      </a:lnTo>
                      <a:lnTo>
                        <a:pt x="3990" y="864"/>
                      </a:lnTo>
                      <a:lnTo>
                        <a:pt x="3995" y="881"/>
                      </a:lnTo>
                      <a:lnTo>
                        <a:pt x="3999" y="898"/>
                      </a:lnTo>
                      <a:lnTo>
                        <a:pt x="4000" y="914"/>
                      </a:lnTo>
                      <a:lnTo>
                        <a:pt x="4001" y="930"/>
                      </a:lnTo>
                      <a:lnTo>
                        <a:pt x="4001" y="945"/>
                      </a:lnTo>
                      <a:lnTo>
                        <a:pt x="4001" y="958"/>
                      </a:lnTo>
                      <a:lnTo>
                        <a:pt x="4000" y="971"/>
                      </a:lnTo>
                      <a:lnTo>
                        <a:pt x="4000" y="980"/>
                      </a:lnTo>
                      <a:lnTo>
                        <a:pt x="3999" y="988"/>
                      </a:lnTo>
                      <a:lnTo>
                        <a:pt x="3998" y="993"/>
                      </a:lnTo>
                      <a:lnTo>
                        <a:pt x="3998" y="995"/>
                      </a:lnTo>
                      <a:lnTo>
                        <a:pt x="3998" y="1058"/>
                      </a:lnTo>
                      <a:lnTo>
                        <a:pt x="4236" y="1188"/>
                      </a:lnTo>
                      <a:lnTo>
                        <a:pt x="3998" y="1315"/>
                      </a:lnTo>
                      <a:lnTo>
                        <a:pt x="3998" y="1315"/>
                      </a:lnTo>
                      <a:lnTo>
                        <a:pt x="3998" y="2300"/>
                      </a:lnTo>
                      <a:lnTo>
                        <a:pt x="4154" y="2300"/>
                      </a:lnTo>
                      <a:lnTo>
                        <a:pt x="4154" y="2631"/>
                      </a:lnTo>
                      <a:lnTo>
                        <a:pt x="3941" y="2501"/>
                      </a:lnTo>
                      <a:lnTo>
                        <a:pt x="3750" y="2631"/>
                      </a:lnTo>
                      <a:lnTo>
                        <a:pt x="3750" y="2300"/>
                      </a:lnTo>
                      <a:lnTo>
                        <a:pt x="3893" y="2300"/>
                      </a:lnTo>
                      <a:lnTo>
                        <a:pt x="3893" y="1370"/>
                      </a:lnTo>
                      <a:lnTo>
                        <a:pt x="3461" y="1600"/>
                      </a:lnTo>
                      <a:lnTo>
                        <a:pt x="3461" y="1401"/>
                      </a:lnTo>
                      <a:lnTo>
                        <a:pt x="3459" y="1400"/>
                      </a:lnTo>
                      <a:lnTo>
                        <a:pt x="3448" y="1395"/>
                      </a:lnTo>
                      <a:lnTo>
                        <a:pt x="3433" y="1387"/>
                      </a:lnTo>
                      <a:lnTo>
                        <a:pt x="3412" y="1377"/>
                      </a:lnTo>
                      <a:lnTo>
                        <a:pt x="3386" y="1364"/>
                      </a:lnTo>
                      <a:lnTo>
                        <a:pt x="3353" y="1350"/>
                      </a:lnTo>
                      <a:lnTo>
                        <a:pt x="3317" y="1333"/>
                      </a:lnTo>
                      <a:lnTo>
                        <a:pt x="3276" y="1315"/>
                      </a:lnTo>
                      <a:lnTo>
                        <a:pt x="3231" y="1297"/>
                      </a:lnTo>
                      <a:lnTo>
                        <a:pt x="3180" y="1276"/>
                      </a:lnTo>
                      <a:lnTo>
                        <a:pt x="3126" y="1255"/>
                      </a:lnTo>
                      <a:lnTo>
                        <a:pt x="3069" y="1235"/>
                      </a:lnTo>
                      <a:lnTo>
                        <a:pt x="3008" y="1213"/>
                      </a:lnTo>
                      <a:lnTo>
                        <a:pt x="2944" y="1192"/>
                      </a:lnTo>
                      <a:lnTo>
                        <a:pt x="2877" y="1171"/>
                      </a:lnTo>
                      <a:lnTo>
                        <a:pt x="2808" y="1151"/>
                      </a:lnTo>
                      <a:lnTo>
                        <a:pt x="2736" y="1133"/>
                      </a:lnTo>
                      <a:lnTo>
                        <a:pt x="2663" y="1115"/>
                      </a:lnTo>
                      <a:lnTo>
                        <a:pt x="2588" y="1098"/>
                      </a:lnTo>
                      <a:lnTo>
                        <a:pt x="2511" y="1084"/>
                      </a:lnTo>
                      <a:lnTo>
                        <a:pt x="2432" y="1071"/>
                      </a:lnTo>
                      <a:lnTo>
                        <a:pt x="2353" y="1060"/>
                      </a:lnTo>
                      <a:lnTo>
                        <a:pt x="2273" y="1053"/>
                      </a:lnTo>
                      <a:lnTo>
                        <a:pt x="2192" y="1047"/>
                      </a:lnTo>
                      <a:lnTo>
                        <a:pt x="2112" y="1046"/>
                      </a:lnTo>
                      <a:lnTo>
                        <a:pt x="2031" y="1047"/>
                      </a:lnTo>
                      <a:lnTo>
                        <a:pt x="1951" y="1053"/>
                      </a:lnTo>
                      <a:lnTo>
                        <a:pt x="1872" y="1060"/>
                      </a:lnTo>
                      <a:lnTo>
                        <a:pt x="1793" y="1072"/>
                      </a:lnTo>
                      <a:lnTo>
                        <a:pt x="1715" y="1085"/>
                      </a:lnTo>
                      <a:lnTo>
                        <a:pt x="1639" y="1099"/>
                      </a:lnTo>
                      <a:lnTo>
                        <a:pt x="1565" y="1116"/>
                      </a:lnTo>
                      <a:lnTo>
                        <a:pt x="1492" y="1134"/>
                      </a:lnTo>
                      <a:lnTo>
                        <a:pt x="1422" y="1155"/>
                      </a:lnTo>
                      <a:lnTo>
                        <a:pt x="1352" y="1175"/>
                      </a:lnTo>
                      <a:lnTo>
                        <a:pt x="1287" y="1196"/>
                      </a:lnTo>
                      <a:lnTo>
                        <a:pt x="1225" y="1218"/>
                      </a:lnTo>
                      <a:lnTo>
                        <a:pt x="1166" y="1240"/>
                      </a:lnTo>
                      <a:lnTo>
                        <a:pt x="1109" y="1262"/>
                      </a:lnTo>
                      <a:lnTo>
                        <a:pt x="1056" y="1283"/>
                      </a:lnTo>
                      <a:lnTo>
                        <a:pt x="1008" y="1303"/>
                      </a:lnTo>
                      <a:lnTo>
                        <a:pt x="963" y="1323"/>
                      </a:lnTo>
                      <a:lnTo>
                        <a:pt x="923" y="1342"/>
                      </a:lnTo>
                      <a:lnTo>
                        <a:pt x="887" y="1359"/>
                      </a:lnTo>
                      <a:lnTo>
                        <a:pt x="856" y="1373"/>
                      </a:lnTo>
                      <a:lnTo>
                        <a:pt x="831" y="1386"/>
                      </a:lnTo>
                      <a:lnTo>
                        <a:pt x="810" y="1396"/>
                      </a:lnTo>
                      <a:lnTo>
                        <a:pt x="794" y="1405"/>
                      </a:lnTo>
                      <a:lnTo>
                        <a:pt x="785" y="1409"/>
                      </a:lnTo>
                      <a:lnTo>
                        <a:pt x="783" y="1412"/>
                      </a:lnTo>
                      <a:lnTo>
                        <a:pt x="783" y="1525"/>
                      </a:lnTo>
                      <a:lnTo>
                        <a:pt x="0" y="1174"/>
                      </a:lnTo>
                      <a:lnTo>
                        <a:pt x="207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grpSp>
          <p:nvGrpSpPr>
            <p:cNvPr id="15" name="Grupo 14"/>
            <p:cNvGrpSpPr/>
            <p:nvPr/>
          </p:nvGrpSpPr>
          <p:grpSpPr>
            <a:xfrm>
              <a:off x="1002703" y="5566669"/>
              <a:ext cx="1080000" cy="1008000"/>
              <a:chOff x="131943" y="2682442"/>
              <a:chExt cx="691662" cy="691661"/>
            </a:xfrm>
          </p:grpSpPr>
          <p:sp>
            <p:nvSpPr>
              <p:cNvPr id="16" name="Oval 3"/>
              <p:cNvSpPr/>
              <p:nvPr/>
            </p:nvSpPr>
            <p:spPr>
              <a:xfrm>
                <a:off x="131943" y="2682442"/>
                <a:ext cx="691662" cy="6916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Freeform 48"/>
              <p:cNvSpPr>
                <a:spLocks noEditPoints="1"/>
              </p:cNvSpPr>
              <p:nvPr/>
            </p:nvSpPr>
            <p:spPr bwMode="auto">
              <a:xfrm>
                <a:off x="298923" y="2850472"/>
                <a:ext cx="464757" cy="397617"/>
              </a:xfrm>
              <a:custGeom>
                <a:avLst/>
                <a:gdLst>
                  <a:gd name="T0" fmla="*/ 1881 w 3739"/>
                  <a:gd name="T1" fmla="*/ 3186 h 3201"/>
                  <a:gd name="T2" fmla="*/ 672 w 3739"/>
                  <a:gd name="T3" fmla="*/ 3186 h 3201"/>
                  <a:gd name="T4" fmla="*/ 3739 w 3739"/>
                  <a:gd name="T5" fmla="*/ 3107 h 3201"/>
                  <a:gd name="T6" fmla="*/ 1276 w 3739"/>
                  <a:gd name="T7" fmla="*/ 2782 h 3201"/>
                  <a:gd name="T8" fmla="*/ 1487 w 3739"/>
                  <a:gd name="T9" fmla="*/ 2798 h 3201"/>
                  <a:gd name="T10" fmla="*/ 1617 w 3739"/>
                  <a:gd name="T11" fmla="*/ 2834 h 3201"/>
                  <a:gd name="T12" fmla="*/ 1680 w 3739"/>
                  <a:gd name="T13" fmla="*/ 2867 h 3201"/>
                  <a:gd name="T14" fmla="*/ 830 w 3739"/>
                  <a:gd name="T15" fmla="*/ 2858 h 3201"/>
                  <a:gd name="T16" fmla="*/ 977 w 3739"/>
                  <a:gd name="T17" fmla="*/ 2813 h 3201"/>
                  <a:gd name="T18" fmla="*/ 1206 w 3739"/>
                  <a:gd name="T19" fmla="*/ 2783 h 3201"/>
                  <a:gd name="T20" fmla="*/ 2554 w 3739"/>
                  <a:gd name="T21" fmla="*/ 2782 h 3201"/>
                  <a:gd name="T22" fmla="*/ 295 w 3739"/>
                  <a:gd name="T23" fmla="*/ 2150 h 3201"/>
                  <a:gd name="T24" fmla="*/ 172 w 3739"/>
                  <a:gd name="T25" fmla="*/ 2222 h 3201"/>
                  <a:gd name="T26" fmla="*/ 124 w 3739"/>
                  <a:gd name="T27" fmla="*/ 2357 h 3201"/>
                  <a:gd name="T28" fmla="*/ 172 w 3739"/>
                  <a:gd name="T29" fmla="*/ 2493 h 3201"/>
                  <a:gd name="T30" fmla="*/ 295 w 3739"/>
                  <a:gd name="T31" fmla="*/ 2564 h 3201"/>
                  <a:gd name="T32" fmla="*/ 439 w 3739"/>
                  <a:gd name="T33" fmla="*/ 2539 h 3201"/>
                  <a:gd name="T34" fmla="*/ 530 w 3739"/>
                  <a:gd name="T35" fmla="*/ 2431 h 3201"/>
                  <a:gd name="T36" fmla="*/ 530 w 3739"/>
                  <a:gd name="T37" fmla="*/ 2283 h 3201"/>
                  <a:gd name="T38" fmla="*/ 439 w 3739"/>
                  <a:gd name="T39" fmla="*/ 2175 h 3201"/>
                  <a:gd name="T40" fmla="*/ 3325 w 3739"/>
                  <a:gd name="T41" fmla="*/ 2134 h 3201"/>
                  <a:gd name="T42" fmla="*/ 3228 w 3739"/>
                  <a:gd name="T43" fmla="*/ 2175 h 3201"/>
                  <a:gd name="T44" fmla="*/ 3177 w 3739"/>
                  <a:gd name="T45" fmla="*/ 2277 h 3201"/>
                  <a:gd name="T46" fmla="*/ 3188 w 3739"/>
                  <a:gd name="T47" fmla="*/ 2412 h 3201"/>
                  <a:gd name="T48" fmla="*/ 3267 w 3739"/>
                  <a:gd name="T49" fmla="*/ 2522 h 3201"/>
                  <a:gd name="T50" fmla="*/ 3381 w 3739"/>
                  <a:gd name="T51" fmla="*/ 2550 h 3201"/>
                  <a:gd name="T52" fmla="*/ 3467 w 3739"/>
                  <a:gd name="T53" fmla="*/ 2489 h 3201"/>
                  <a:gd name="T54" fmla="*/ 3505 w 3739"/>
                  <a:gd name="T55" fmla="*/ 2376 h 3201"/>
                  <a:gd name="T56" fmla="*/ 3474 w 3739"/>
                  <a:gd name="T57" fmla="*/ 2240 h 3201"/>
                  <a:gd name="T58" fmla="*/ 3383 w 3739"/>
                  <a:gd name="T59" fmla="*/ 2148 h 3201"/>
                  <a:gd name="T60" fmla="*/ 841 w 3739"/>
                  <a:gd name="T61" fmla="*/ 1087 h 3201"/>
                  <a:gd name="T62" fmla="*/ 1023 w 3739"/>
                  <a:gd name="T63" fmla="*/ 1131 h 3201"/>
                  <a:gd name="T64" fmla="*/ 1276 w 3739"/>
                  <a:gd name="T65" fmla="*/ 1151 h 3201"/>
                  <a:gd name="T66" fmla="*/ 1499 w 3739"/>
                  <a:gd name="T67" fmla="*/ 1135 h 3201"/>
                  <a:gd name="T68" fmla="*/ 1652 w 3739"/>
                  <a:gd name="T69" fmla="*/ 1095 h 3201"/>
                  <a:gd name="T70" fmla="*/ 1619 w 3739"/>
                  <a:gd name="T71" fmla="*/ 2692 h 3201"/>
                  <a:gd name="T72" fmla="*/ 1451 w 3739"/>
                  <a:gd name="T73" fmla="*/ 2657 h 3201"/>
                  <a:gd name="T74" fmla="*/ 1207 w 3739"/>
                  <a:gd name="T75" fmla="*/ 2648 h 3201"/>
                  <a:gd name="T76" fmla="*/ 971 w 3739"/>
                  <a:gd name="T77" fmla="*/ 2676 h 3201"/>
                  <a:gd name="T78" fmla="*/ 807 w 3739"/>
                  <a:gd name="T79" fmla="*/ 2723 h 3201"/>
                  <a:gd name="T80" fmla="*/ 2554 w 3739"/>
                  <a:gd name="T81" fmla="*/ 2445 h 3201"/>
                  <a:gd name="T82" fmla="*/ 1680 w 3739"/>
                  <a:gd name="T83" fmla="*/ 689 h 3201"/>
                  <a:gd name="T84" fmla="*/ 1637 w 3739"/>
                  <a:gd name="T85" fmla="*/ 955 h 3201"/>
                  <a:gd name="T86" fmla="*/ 1526 w 3739"/>
                  <a:gd name="T87" fmla="*/ 991 h 3201"/>
                  <a:gd name="T88" fmla="*/ 1338 w 3739"/>
                  <a:gd name="T89" fmla="*/ 1015 h 3201"/>
                  <a:gd name="T90" fmla="*/ 1081 w 3739"/>
                  <a:gd name="T91" fmla="*/ 1004 h 3201"/>
                  <a:gd name="T92" fmla="*/ 894 w 3739"/>
                  <a:gd name="T93" fmla="*/ 962 h 3201"/>
                  <a:gd name="T94" fmla="*/ 807 w 3739"/>
                  <a:gd name="T95" fmla="*/ 689 h 3201"/>
                  <a:gd name="T96" fmla="*/ 1881 w 3739"/>
                  <a:gd name="T97" fmla="*/ 689 h 3201"/>
                  <a:gd name="T98" fmla="*/ 672 w 3739"/>
                  <a:gd name="T99" fmla="*/ 2782 h 3201"/>
                  <a:gd name="T100" fmla="*/ 3659 w 3739"/>
                  <a:gd name="T101" fmla="*/ 2710 h 3201"/>
                  <a:gd name="T102" fmla="*/ 1881 w 3739"/>
                  <a:gd name="T103" fmla="*/ 15 h 3201"/>
                  <a:gd name="T104" fmla="*/ 1881 w 3739"/>
                  <a:gd name="T105" fmla="*/ 15 h 3201"/>
                  <a:gd name="T106" fmla="*/ 0 w 3739"/>
                  <a:gd name="T107" fmla="*/ 352 h 3201"/>
                  <a:gd name="T108" fmla="*/ 2712 w 3739"/>
                  <a:gd name="T109" fmla="*/ 425 h 3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39" h="3201">
                    <a:moveTo>
                      <a:pt x="1881" y="2916"/>
                    </a:moveTo>
                    <a:lnTo>
                      <a:pt x="2554" y="2916"/>
                    </a:lnTo>
                    <a:lnTo>
                      <a:pt x="2554" y="3186"/>
                    </a:lnTo>
                    <a:lnTo>
                      <a:pt x="1881" y="3186"/>
                    </a:lnTo>
                    <a:lnTo>
                      <a:pt x="1881" y="2916"/>
                    </a:lnTo>
                    <a:close/>
                    <a:moveTo>
                      <a:pt x="0" y="2916"/>
                    </a:moveTo>
                    <a:lnTo>
                      <a:pt x="672" y="2916"/>
                    </a:lnTo>
                    <a:lnTo>
                      <a:pt x="672" y="3186"/>
                    </a:lnTo>
                    <a:lnTo>
                      <a:pt x="0" y="3186"/>
                    </a:lnTo>
                    <a:lnTo>
                      <a:pt x="0" y="2916"/>
                    </a:lnTo>
                    <a:close/>
                    <a:moveTo>
                      <a:pt x="3686" y="2842"/>
                    </a:moveTo>
                    <a:lnTo>
                      <a:pt x="3739" y="3107"/>
                    </a:lnTo>
                    <a:lnTo>
                      <a:pt x="3279" y="3201"/>
                    </a:lnTo>
                    <a:lnTo>
                      <a:pt x="3226" y="2937"/>
                    </a:lnTo>
                    <a:lnTo>
                      <a:pt x="3686" y="2842"/>
                    </a:lnTo>
                    <a:close/>
                    <a:moveTo>
                      <a:pt x="1276" y="2782"/>
                    </a:moveTo>
                    <a:lnTo>
                      <a:pt x="1338" y="2783"/>
                    </a:lnTo>
                    <a:lnTo>
                      <a:pt x="1393" y="2787"/>
                    </a:lnTo>
                    <a:lnTo>
                      <a:pt x="1443" y="2791"/>
                    </a:lnTo>
                    <a:lnTo>
                      <a:pt x="1487" y="2798"/>
                    </a:lnTo>
                    <a:lnTo>
                      <a:pt x="1527" y="2806"/>
                    </a:lnTo>
                    <a:lnTo>
                      <a:pt x="1561" y="2815"/>
                    </a:lnTo>
                    <a:lnTo>
                      <a:pt x="1591" y="2824"/>
                    </a:lnTo>
                    <a:lnTo>
                      <a:pt x="1617" y="2834"/>
                    </a:lnTo>
                    <a:lnTo>
                      <a:pt x="1638" y="2843"/>
                    </a:lnTo>
                    <a:lnTo>
                      <a:pt x="1655" y="2853"/>
                    </a:lnTo>
                    <a:lnTo>
                      <a:pt x="1670" y="2861"/>
                    </a:lnTo>
                    <a:lnTo>
                      <a:pt x="1680" y="2867"/>
                    </a:lnTo>
                    <a:lnTo>
                      <a:pt x="1680" y="3186"/>
                    </a:lnTo>
                    <a:lnTo>
                      <a:pt x="807" y="3186"/>
                    </a:lnTo>
                    <a:lnTo>
                      <a:pt x="807" y="2870"/>
                    </a:lnTo>
                    <a:lnTo>
                      <a:pt x="830" y="2858"/>
                    </a:lnTo>
                    <a:lnTo>
                      <a:pt x="860" y="2848"/>
                    </a:lnTo>
                    <a:lnTo>
                      <a:pt x="894" y="2836"/>
                    </a:lnTo>
                    <a:lnTo>
                      <a:pt x="933" y="2824"/>
                    </a:lnTo>
                    <a:lnTo>
                      <a:pt x="977" y="2813"/>
                    </a:lnTo>
                    <a:lnTo>
                      <a:pt x="1027" y="2802"/>
                    </a:lnTo>
                    <a:lnTo>
                      <a:pt x="1081" y="2795"/>
                    </a:lnTo>
                    <a:lnTo>
                      <a:pt x="1141" y="2788"/>
                    </a:lnTo>
                    <a:lnTo>
                      <a:pt x="1206" y="2783"/>
                    </a:lnTo>
                    <a:lnTo>
                      <a:pt x="1276" y="2782"/>
                    </a:lnTo>
                    <a:close/>
                    <a:moveTo>
                      <a:pt x="1881" y="2579"/>
                    </a:moveTo>
                    <a:lnTo>
                      <a:pt x="2554" y="2579"/>
                    </a:lnTo>
                    <a:lnTo>
                      <a:pt x="2554" y="2782"/>
                    </a:lnTo>
                    <a:lnTo>
                      <a:pt x="1881" y="2782"/>
                    </a:lnTo>
                    <a:lnTo>
                      <a:pt x="1881" y="2579"/>
                    </a:lnTo>
                    <a:close/>
                    <a:moveTo>
                      <a:pt x="334" y="2146"/>
                    </a:moveTo>
                    <a:lnTo>
                      <a:pt x="295" y="2150"/>
                    </a:lnTo>
                    <a:lnTo>
                      <a:pt x="260" y="2159"/>
                    </a:lnTo>
                    <a:lnTo>
                      <a:pt x="227" y="2175"/>
                    </a:lnTo>
                    <a:lnTo>
                      <a:pt x="197" y="2195"/>
                    </a:lnTo>
                    <a:lnTo>
                      <a:pt x="172" y="2222"/>
                    </a:lnTo>
                    <a:lnTo>
                      <a:pt x="152" y="2251"/>
                    </a:lnTo>
                    <a:lnTo>
                      <a:pt x="136" y="2283"/>
                    </a:lnTo>
                    <a:lnTo>
                      <a:pt x="127" y="2320"/>
                    </a:lnTo>
                    <a:lnTo>
                      <a:pt x="124" y="2357"/>
                    </a:lnTo>
                    <a:lnTo>
                      <a:pt x="127" y="2395"/>
                    </a:lnTo>
                    <a:lnTo>
                      <a:pt x="136" y="2431"/>
                    </a:lnTo>
                    <a:lnTo>
                      <a:pt x="152" y="2463"/>
                    </a:lnTo>
                    <a:lnTo>
                      <a:pt x="172" y="2493"/>
                    </a:lnTo>
                    <a:lnTo>
                      <a:pt x="197" y="2519"/>
                    </a:lnTo>
                    <a:lnTo>
                      <a:pt x="227" y="2539"/>
                    </a:lnTo>
                    <a:lnTo>
                      <a:pt x="260" y="2554"/>
                    </a:lnTo>
                    <a:lnTo>
                      <a:pt x="295" y="2564"/>
                    </a:lnTo>
                    <a:lnTo>
                      <a:pt x="334" y="2568"/>
                    </a:lnTo>
                    <a:lnTo>
                      <a:pt x="371" y="2564"/>
                    </a:lnTo>
                    <a:lnTo>
                      <a:pt x="406" y="2554"/>
                    </a:lnTo>
                    <a:lnTo>
                      <a:pt x="439" y="2539"/>
                    </a:lnTo>
                    <a:lnTo>
                      <a:pt x="469" y="2519"/>
                    </a:lnTo>
                    <a:lnTo>
                      <a:pt x="494" y="2493"/>
                    </a:lnTo>
                    <a:lnTo>
                      <a:pt x="514" y="2463"/>
                    </a:lnTo>
                    <a:lnTo>
                      <a:pt x="530" y="2431"/>
                    </a:lnTo>
                    <a:lnTo>
                      <a:pt x="540" y="2395"/>
                    </a:lnTo>
                    <a:lnTo>
                      <a:pt x="543" y="2357"/>
                    </a:lnTo>
                    <a:lnTo>
                      <a:pt x="540" y="2320"/>
                    </a:lnTo>
                    <a:lnTo>
                      <a:pt x="530" y="2283"/>
                    </a:lnTo>
                    <a:lnTo>
                      <a:pt x="514" y="2251"/>
                    </a:lnTo>
                    <a:lnTo>
                      <a:pt x="494" y="2222"/>
                    </a:lnTo>
                    <a:lnTo>
                      <a:pt x="469" y="2195"/>
                    </a:lnTo>
                    <a:lnTo>
                      <a:pt x="439" y="2175"/>
                    </a:lnTo>
                    <a:lnTo>
                      <a:pt x="406" y="2159"/>
                    </a:lnTo>
                    <a:lnTo>
                      <a:pt x="371" y="2150"/>
                    </a:lnTo>
                    <a:lnTo>
                      <a:pt x="334" y="2146"/>
                    </a:lnTo>
                    <a:close/>
                    <a:moveTo>
                      <a:pt x="3325" y="2134"/>
                    </a:moveTo>
                    <a:lnTo>
                      <a:pt x="3296" y="2136"/>
                    </a:lnTo>
                    <a:lnTo>
                      <a:pt x="3271" y="2144"/>
                    </a:lnTo>
                    <a:lnTo>
                      <a:pt x="3248" y="2157"/>
                    </a:lnTo>
                    <a:lnTo>
                      <a:pt x="3228" y="2175"/>
                    </a:lnTo>
                    <a:lnTo>
                      <a:pt x="3210" y="2195"/>
                    </a:lnTo>
                    <a:lnTo>
                      <a:pt x="3195" y="2220"/>
                    </a:lnTo>
                    <a:lnTo>
                      <a:pt x="3184" y="2248"/>
                    </a:lnTo>
                    <a:lnTo>
                      <a:pt x="3177" y="2277"/>
                    </a:lnTo>
                    <a:lnTo>
                      <a:pt x="3173" y="2309"/>
                    </a:lnTo>
                    <a:lnTo>
                      <a:pt x="3173" y="2342"/>
                    </a:lnTo>
                    <a:lnTo>
                      <a:pt x="3178" y="2375"/>
                    </a:lnTo>
                    <a:lnTo>
                      <a:pt x="3188" y="2412"/>
                    </a:lnTo>
                    <a:lnTo>
                      <a:pt x="3203" y="2446"/>
                    </a:lnTo>
                    <a:lnTo>
                      <a:pt x="3221" y="2476"/>
                    </a:lnTo>
                    <a:lnTo>
                      <a:pt x="3243" y="2501"/>
                    </a:lnTo>
                    <a:lnTo>
                      <a:pt x="3267" y="2522"/>
                    </a:lnTo>
                    <a:lnTo>
                      <a:pt x="3294" y="2538"/>
                    </a:lnTo>
                    <a:lnTo>
                      <a:pt x="3322" y="2547"/>
                    </a:lnTo>
                    <a:lnTo>
                      <a:pt x="3351" y="2552"/>
                    </a:lnTo>
                    <a:lnTo>
                      <a:pt x="3381" y="2550"/>
                    </a:lnTo>
                    <a:lnTo>
                      <a:pt x="3406" y="2540"/>
                    </a:lnTo>
                    <a:lnTo>
                      <a:pt x="3430" y="2528"/>
                    </a:lnTo>
                    <a:lnTo>
                      <a:pt x="3450" y="2511"/>
                    </a:lnTo>
                    <a:lnTo>
                      <a:pt x="3467" y="2489"/>
                    </a:lnTo>
                    <a:lnTo>
                      <a:pt x="3482" y="2465"/>
                    </a:lnTo>
                    <a:lnTo>
                      <a:pt x="3493" y="2438"/>
                    </a:lnTo>
                    <a:lnTo>
                      <a:pt x="3500" y="2408"/>
                    </a:lnTo>
                    <a:lnTo>
                      <a:pt x="3505" y="2376"/>
                    </a:lnTo>
                    <a:lnTo>
                      <a:pt x="3503" y="2343"/>
                    </a:lnTo>
                    <a:lnTo>
                      <a:pt x="3499" y="2309"/>
                    </a:lnTo>
                    <a:lnTo>
                      <a:pt x="3489" y="2273"/>
                    </a:lnTo>
                    <a:lnTo>
                      <a:pt x="3474" y="2240"/>
                    </a:lnTo>
                    <a:lnTo>
                      <a:pt x="3456" y="2210"/>
                    </a:lnTo>
                    <a:lnTo>
                      <a:pt x="3434" y="2184"/>
                    </a:lnTo>
                    <a:lnTo>
                      <a:pt x="3409" y="2163"/>
                    </a:lnTo>
                    <a:lnTo>
                      <a:pt x="3383" y="2148"/>
                    </a:lnTo>
                    <a:lnTo>
                      <a:pt x="3355" y="2137"/>
                    </a:lnTo>
                    <a:lnTo>
                      <a:pt x="3325" y="2134"/>
                    </a:lnTo>
                    <a:close/>
                    <a:moveTo>
                      <a:pt x="807" y="1074"/>
                    </a:moveTo>
                    <a:lnTo>
                      <a:pt x="841" y="1087"/>
                    </a:lnTo>
                    <a:lnTo>
                      <a:pt x="880" y="1098"/>
                    </a:lnTo>
                    <a:lnTo>
                      <a:pt x="924" y="1111"/>
                    </a:lnTo>
                    <a:lnTo>
                      <a:pt x="971" y="1121"/>
                    </a:lnTo>
                    <a:lnTo>
                      <a:pt x="1023" y="1131"/>
                    </a:lnTo>
                    <a:lnTo>
                      <a:pt x="1080" y="1139"/>
                    </a:lnTo>
                    <a:lnTo>
                      <a:pt x="1141" y="1145"/>
                    </a:lnTo>
                    <a:lnTo>
                      <a:pt x="1207" y="1150"/>
                    </a:lnTo>
                    <a:lnTo>
                      <a:pt x="1276" y="1151"/>
                    </a:lnTo>
                    <a:lnTo>
                      <a:pt x="1340" y="1150"/>
                    </a:lnTo>
                    <a:lnTo>
                      <a:pt x="1398" y="1146"/>
                    </a:lnTo>
                    <a:lnTo>
                      <a:pt x="1451" y="1142"/>
                    </a:lnTo>
                    <a:lnTo>
                      <a:pt x="1499" y="1135"/>
                    </a:lnTo>
                    <a:lnTo>
                      <a:pt x="1543" y="1126"/>
                    </a:lnTo>
                    <a:lnTo>
                      <a:pt x="1584" y="1117"/>
                    </a:lnTo>
                    <a:lnTo>
                      <a:pt x="1619" y="1105"/>
                    </a:lnTo>
                    <a:lnTo>
                      <a:pt x="1652" y="1095"/>
                    </a:lnTo>
                    <a:lnTo>
                      <a:pt x="1680" y="1082"/>
                    </a:lnTo>
                    <a:lnTo>
                      <a:pt x="1680" y="2715"/>
                    </a:lnTo>
                    <a:lnTo>
                      <a:pt x="1652" y="2703"/>
                    </a:lnTo>
                    <a:lnTo>
                      <a:pt x="1619" y="2692"/>
                    </a:lnTo>
                    <a:lnTo>
                      <a:pt x="1584" y="2682"/>
                    </a:lnTo>
                    <a:lnTo>
                      <a:pt x="1543" y="2671"/>
                    </a:lnTo>
                    <a:lnTo>
                      <a:pt x="1499" y="2664"/>
                    </a:lnTo>
                    <a:lnTo>
                      <a:pt x="1451" y="2657"/>
                    </a:lnTo>
                    <a:lnTo>
                      <a:pt x="1398" y="2651"/>
                    </a:lnTo>
                    <a:lnTo>
                      <a:pt x="1340" y="2648"/>
                    </a:lnTo>
                    <a:lnTo>
                      <a:pt x="1276" y="2646"/>
                    </a:lnTo>
                    <a:lnTo>
                      <a:pt x="1207" y="2648"/>
                    </a:lnTo>
                    <a:lnTo>
                      <a:pt x="1141" y="2652"/>
                    </a:lnTo>
                    <a:lnTo>
                      <a:pt x="1080" y="2658"/>
                    </a:lnTo>
                    <a:lnTo>
                      <a:pt x="1023" y="2667"/>
                    </a:lnTo>
                    <a:lnTo>
                      <a:pt x="971" y="2676"/>
                    </a:lnTo>
                    <a:lnTo>
                      <a:pt x="924" y="2687"/>
                    </a:lnTo>
                    <a:lnTo>
                      <a:pt x="880" y="2699"/>
                    </a:lnTo>
                    <a:lnTo>
                      <a:pt x="841" y="2711"/>
                    </a:lnTo>
                    <a:lnTo>
                      <a:pt x="807" y="2723"/>
                    </a:lnTo>
                    <a:lnTo>
                      <a:pt x="807" y="1074"/>
                    </a:lnTo>
                    <a:close/>
                    <a:moveTo>
                      <a:pt x="1881" y="825"/>
                    </a:moveTo>
                    <a:lnTo>
                      <a:pt x="2554" y="825"/>
                    </a:lnTo>
                    <a:lnTo>
                      <a:pt x="2554" y="2445"/>
                    </a:lnTo>
                    <a:lnTo>
                      <a:pt x="1881" y="2445"/>
                    </a:lnTo>
                    <a:lnTo>
                      <a:pt x="1881" y="825"/>
                    </a:lnTo>
                    <a:close/>
                    <a:moveTo>
                      <a:pt x="807" y="689"/>
                    </a:moveTo>
                    <a:lnTo>
                      <a:pt x="1680" y="689"/>
                    </a:lnTo>
                    <a:lnTo>
                      <a:pt x="1680" y="930"/>
                    </a:lnTo>
                    <a:lnTo>
                      <a:pt x="1669" y="937"/>
                    </a:lnTo>
                    <a:lnTo>
                      <a:pt x="1655" y="946"/>
                    </a:lnTo>
                    <a:lnTo>
                      <a:pt x="1637" y="955"/>
                    </a:lnTo>
                    <a:lnTo>
                      <a:pt x="1616" y="964"/>
                    </a:lnTo>
                    <a:lnTo>
                      <a:pt x="1591" y="973"/>
                    </a:lnTo>
                    <a:lnTo>
                      <a:pt x="1560" y="983"/>
                    </a:lnTo>
                    <a:lnTo>
                      <a:pt x="1526" y="991"/>
                    </a:lnTo>
                    <a:lnTo>
                      <a:pt x="1486" y="999"/>
                    </a:lnTo>
                    <a:lnTo>
                      <a:pt x="1442" y="1006"/>
                    </a:lnTo>
                    <a:lnTo>
                      <a:pt x="1393" y="1012"/>
                    </a:lnTo>
                    <a:lnTo>
                      <a:pt x="1338" y="1015"/>
                    </a:lnTo>
                    <a:lnTo>
                      <a:pt x="1276" y="1016"/>
                    </a:lnTo>
                    <a:lnTo>
                      <a:pt x="1206" y="1014"/>
                    </a:lnTo>
                    <a:lnTo>
                      <a:pt x="1141" y="1011"/>
                    </a:lnTo>
                    <a:lnTo>
                      <a:pt x="1081" y="1004"/>
                    </a:lnTo>
                    <a:lnTo>
                      <a:pt x="1027" y="995"/>
                    </a:lnTo>
                    <a:lnTo>
                      <a:pt x="977" y="985"/>
                    </a:lnTo>
                    <a:lnTo>
                      <a:pt x="933" y="973"/>
                    </a:lnTo>
                    <a:lnTo>
                      <a:pt x="894" y="962"/>
                    </a:lnTo>
                    <a:lnTo>
                      <a:pt x="860" y="950"/>
                    </a:lnTo>
                    <a:lnTo>
                      <a:pt x="830" y="939"/>
                    </a:lnTo>
                    <a:lnTo>
                      <a:pt x="807" y="929"/>
                    </a:lnTo>
                    <a:lnTo>
                      <a:pt x="807" y="689"/>
                    </a:lnTo>
                    <a:close/>
                    <a:moveTo>
                      <a:pt x="1881" y="488"/>
                    </a:moveTo>
                    <a:lnTo>
                      <a:pt x="2554" y="488"/>
                    </a:lnTo>
                    <a:lnTo>
                      <a:pt x="2554" y="689"/>
                    </a:lnTo>
                    <a:lnTo>
                      <a:pt x="1881" y="689"/>
                    </a:lnTo>
                    <a:lnTo>
                      <a:pt x="1881" y="488"/>
                    </a:lnTo>
                    <a:close/>
                    <a:moveTo>
                      <a:pt x="0" y="488"/>
                    </a:moveTo>
                    <a:lnTo>
                      <a:pt x="672" y="488"/>
                    </a:lnTo>
                    <a:lnTo>
                      <a:pt x="672" y="2782"/>
                    </a:lnTo>
                    <a:lnTo>
                      <a:pt x="0" y="2782"/>
                    </a:lnTo>
                    <a:lnTo>
                      <a:pt x="0" y="488"/>
                    </a:lnTo>
                    <a:close/>
                    <a:moveTo>
                      <a:pt x="3199" y="463"/>
                    </a:moveTo>
                    <a:lnTo>
                      <a:pt x="3659" y="2710"/>
                    </a:lnTo>
                    <a:lnTo>
                      <a:pt x="3198" y="2805"/>
                    </a:lnTo>
                    <a:lnTo>
                      <a:pt x="2739" y="557"/>
                    </a:lnTo>
                    <a:lnTo>
                      <a:pt x="3199" y="463"/>
                    </a:lnTo>
                    <a:close/>
                    <a:moveTo>
                      <a:pt x="1881" y="15"/>
                    </a:moveTo>
                    <a:lnTo>
                      <a:pt x="2554" y="15"/>
                    </a:lnTo>
                    <a:lnTo>
                      <a:pt x="2554" y="352"/>
                    </a:lnTo>
                    <a:lnTo>
                      <a:pt x="1881" y="352"/>
                    </a:lnTo>
                    <a:lnTo>
                      <a:pt x="1881" y="15"/>
                    </a:lnTo>
                    <a:close/>
                    <a:moveTo>
                      <a:pt x="0" y="15"/>
                    </a:moveTo>
                    <a:lnTo>
                      <a:pt x="672" y="15"/>
                    </a:lnTo>
                    <a:lnTo>
                      <a:pt x="672" y="352"/>
                    </a:lnTo>
                    <a:lnTo>
                      <a:pt x="0" y="352"/>
                    </a:lnTo>
                    <a:lnTo>
                      <a:pt x="0" y="15"/>
                    </a:lnTo>
                    <a:close/>
                    <a:moveTo>
                      <a:pt x="3105" y="0"/>
                    </a:moveTo>
                    <a:lnTo>
                      <a:pt x="3172" y="331"/>
                    </a:lnTo>
                    <a:lnTo>
                      <a:pt x="2712" y="425"/>
                    </a:lnTo>
                    <a:lnTo>
                      <a:pt x="2645" y="95"/>
                    </a:lnTo>
                    <a:lnTo>
                      <a:pt x="310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1804555" y="5563391"/>
              <a:ext cx="1080000" cy="1008000"/>
              <a:chOff x="110133" y="4222682"/>
              <a:chExt cx="691662" cy="691661"/>
            </a:xfrm>
          </p:grpSpPr>
          <p:sp>
            <p:nvSpPr>
              <p:cNvPr id="19" name="Oval 1"/>
              <p:cNvSpPr/>
              <p:nvPr/>
            </p:nvSpPr>
            <p:spPr>
              <a:xfrm>
                <a:off x="110133" y="4222682"/>
                <a:ext cx="691662" cy="69166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" name="Freeform 14"/>
              <p:cNvSpPr>
                <a:spLocks noEditPoints="1"/>
              </p:cNvSpPr>
              <p:nvPr/>
            </p:nvSpPr>
            <p:spPr bwMode="auto">
              <a:xfrm>
                <a:off x="287115" y="4409189"/>
                <a:ext cx="355558" cy="348955"/>
              </a:xfrm>
              <a:custGeom>
                <a:avLst/>
                <a:gdLst>
                  <a:gd name="T0" fmla="*/ 1849 w 4316"/>
                  <a:gd name="T1" fmla="*/ 1412 h 4312"/>
                  <a:gd name="T2" fmla="*/ 1540 w 4316"/>
                  <a:gd name="T3" fmla="*/ 1642 h 4312"/>
                  <a:gd name="T4" fmla="*/ 1372 w 4316"/>
                  <a:gd name="T5" fmla="*/ 1994 h 4312"/>
                  <a:gd name="T6" fmla="*/ 1392 w 4316"/>
                  <a:gd name="T7" fmla="*/ 2397 h 4312"/>
                  <a:gd name="T8" fmla="*/ 1592 w 4316"/>
                  <a:gd name="T9" fmla="*/ 2728 h 4312"/>
                  <a:gd name="T10" fmla="*/ 1924 w 4316"/>
                  <a:gd name="T11" fmla="*/ 2929 h 4312"/>
                  <a:gd name="T12" fmla="*/ 2327 w 4316"/>
                  <a:gd name="T13" fmla="*/ 2948 h 4312"/>
                  <a:gd name="T14" fmla="*/ 2680 w 4316"/>
                  <a:gd name="T15" fmla="*/ 2781 h 4312"/>
                  <a:gd name="T16" fmla="*/ 2910 w 4316"/>
                  <a:gd name="T17" fmla="*/ 2472 h 4312"/>
                  <a:gd name="T18" fmla="*/ 2969 w 4316"/>
                  <a:gd name="T19" fmla="*/ 2074 h 4312"/>
                  <a:gd name="T20" fmla="*/ 2836 w 4316"/>
                  <a:gd name="T21" fmla="*/ 1705 h 4312"/>
                  <a:gd name="T22" fmla="*/ 2550 w 4316"/>
                  <a:gd name="T23" fmla="*/ 1446 h 4312"/>
                  <a:gd name="T24" fmla="*/ 2165 w 4316"/>
                  <a:gd name="T25" fmla="*/ 1347 h 4312"/>
                  <a:gd name="T26" fmla="*/ 2384 w 4316"/>
                  <a:gd name="T27" fmla="*/ 26 h 4312"/>
                  <a:gd name="T28" fmla="*/ 2474 w 4316"/>
                  <a:gd name="T29" fmla="*/ 157 h 4312"/>
                  <a:gd name="T30" fmla="*/ 2918 w 4316"/>
                  <a:gd name="T31" fmla="*/ 728 h 4312"/>
                  <a:gd name="T32" fmla="*/ 3513 w 4316"/>
                  <a:gd name="T33" fmla="*/ 576 h 4312"/>
                  <a:gd name="T34" fmla="*/ 3667 w 4316"/>
                  <a:gd name="T35" fmla="*/ 612 h 4312"/>
                  <a:gd name="T36" fmla="*/ 3907 w 4316"/>
                  <a:gd name="T37" fmla="*/ 915 h 4312"/>
                  <a:gd name="T38" fmla="*/ 3869 w 4316"/>
                  <a:gd name="T39" fmla="*/ 1071 h 4312"/>
                  <a:gd name="T40" fmla="*/ 3730 w 4316"/>
                  <a:gd name="T41" fmla="*/ 1772 h 4312"/>
                  <a:gd name="T42" fmla="*/ 4271 w 4316"/>
                  <a:gd name="T43" fmla="*/ 1906 h 4312"/>
                  <a:gd name="T44" fmla="*/ 4316 w 4316"/>
                  <a:gd name="T45" fmla="*/ 2285 h 4312"/>
                  <a:gd name="T46" fmla="*/ 4248 w 4316"/>
                  <a:gd name="T47" fmla="*/ 2430 h 4312"/>
                  <a:gd name="T48" fmla="*/ 3704 w 4316"/>
                  <a:gd name="T49" fmla="*/ 2638 h 4312"/>
                  <a:gd name="T50" fmla="*/ 3801 w 4316"/>
                  <a:gd name="T51" fmla="*/ 3354 h 4312"/>
                  <a:gd name="T52" fmla="*/ 3830 w 4316"/>
                  <a:gd name="T53" fmla="*/ 3513 h 4312"/>
                  <a:gd name="T54" fmla="*/ 3573 w 4316"/>
                  <a:gd name="T55" fmla="*/ 3801 h 4312"/>
                  <a:gd name="T56" fmla="*/ 3417 w 4316"/>
                  <a:gd name="T57" fmla="*/ 3828 h 4312"/>
                  <a:gd name="T58" fmla="*/ 2824 w 4316"/>
                  <a:gd name="T59" fmla="*/ 3630 h 4312"/>
                  <a:gd name="T60" fmla="*/ 2466 w 4316"/>
                  <a:gd name="T61" fmla="*/ 4188 h 4312"/>
                  <a:gd name="T62" fmla="*/ 2354 w 4316"/>
                  <a:gd name="T63" fmla="*/ 4301 h 4312"/>
                  <a:gd name="T64" fmla="*/ 1966 w 4316"/>
                  <a:gd name="T65" fmla="*/ 4301 h 4312"/>
                  <a:gd name="T66" fmla="*/ 1854 w 4316"/>
                  <a:gd name="T67" fmla="*/ 4188 h 4312"/>
                  <a:gd name="T68" fmla="*/ 1499 w 4316"/>
                  <a:gd name="T69" fmla="*/ 3632 h 4312"/>
                  <a:gd name="T70" fmla="*/ 848 w 4316"/>
                  <a:gd name="T71" fmla="*/ 3742 h 4312"/>
                  <a:gd name="T72" fmla="*/ 689 w 4316"/>
                  <a:gd name="T73" fmla="*/ 3733 h 4312"/>
                  <a:gd name="T74" fmla="*/ 432 w 4316"/>
                  <a:gd name="T75" fmla="*/ 3443 h 4312"/>
                  <a:gd name="T76" fmla="*/ 442 w 4316"/>
                  <a:gd name="T77" fmla="*/ 3285 h 4312"/>
                  <a:gd name="T78" fmla="*/ 618 w 4316"/>
                  <a:gd name="T79" fmla="*/ 2641 h 4312"/>
                  <a:gd name="T80" fmla="*/ 68 w 4316"/>
                  <a:gd name="T81" fmla="*/ 2430 h 4312"/>
                  <a:gd name="T82" fmla="*/ 0 w 4316"/>
                  <a:gd name="T83" fmla="*/ 2285 h 4312"/>
                  <a:gd name="T84" fmla="*/ 46 w 4316"/>
                  <a:gd name="T85" fmla="*/ 1906 h 4312"/>
                  <a:gd name="T86" fmla="*/ 590 w 4316"/>
                  <a:gd name="T87" fmla="*/ 1770 h 4312"/>
                  <a:gd name="T88" fmla="*/ 778 w 4316"/>
                  <a:gd name="T89" fmla="*/ 1320 h 4312"/>
                  <a:gd name="T90" fmla="*/ 494 w 4316"/>
                  <a:gd name="T91" fmla="*/ 847 h 4312"/>
                  <a:gd name="T92" fmla="*/ 729 w 4316"/>
                  <a:gd name="T93" fmla="*/ 548 h 4312"/>
                  <a:gd name="T94" fmla="*/ 880 w 4316"/>
                  <a:gd name="T95" fmla="*/ 494 h 4312"/>
                  <a:gd name="T96" fmla="*/ 1405 w 4316"/>
                  <a:gd name="T97" fmla="*/ 728 h 4312"/>
                  <a:gd name="T98" fmla="*/ 1847 w 4316"/>
                  <a:gd name="T99" fmla="*/ 157 h 4312"/>
                  <a:gd name="T100" fmla="*/ 1937 w 4316"/>
                  <a:gd name="T101" fmla="*/ 26 h 4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16" h="4312">
                    <a:moveTo>
                      <a:pt x="2165" y="1347"/>
                    </a:moveTo>
                    <a:lnTo>
                      <a:pt x="2082" y="1353"/>
                    </a:lnTo>
                    <a:lnTo>
                      <a:pt x="2001" y="1364"/>
                    </a:lnTo>
                    <a:lnTo>
                      <a:pt x="1924" y="1384"/>
                    </a:lnTo>
                    <a:lnTo>
                      <a:pt x="1849" y="1412"/>
                    </a:lnTo>
                    <a:lnTo>
                      <a:pt x="1778" y="1446"/>
                    </a:lnTo>
                    <a:lnTo>
                      <a:pt x="1712" y="1486"/>
                    </a:lnTo>
                    <a:lnTo>
                      <a:pt x="1650" y="1533"/>
                    </a:lnTo>
                    <a:lnTo>
                      <a:pt x="1592" y="1584"/>
                    </a:lnTo>
                    <a:lnTo>
                      <a:pt x="1540" y="1642"/>
                    </a:lnTo>
                    <a:lnTo>
                      <a:pt x="1494" y="1705"/>
                    </a:lnTo>
                    <a:lnTo>
                      <a:pt x="1454" y="1772"/>
                    </a:lnTo>
                    <a:lnTo>
                      <a:pt x="1420" y="1842"/>
                    </a:lnTo>
                    <a:lnTo>
                      <a:pt x="1392" y="1916"/>
                    </a:lnTo>
                    <a:lnTo>
                      <a:pt x="1372" y="1994"/>
                    </a:lnTo>
                    <a:lnTo>
                      <a:pt x="1359" y="2074"/>
                    </a:lnTo>
                    <a:lnTo>
                      <a:pt x="1355" y="2156"/>
                    </a:lnTo>
                    <a:lnTo>
                      <a:pt x="1359" y="2239"/>
                    </a:lnTo>
                    <a:lnTo>
                      <a:pt x="1372" y="2320"/>
                    </a:lnTo>
                    <a:lnTo>
                      <a:pt x="1392" y="2397"/>
                    </a:lnTo>
                    <a:lnTo>
                      <a:pt x="1420" y="2472"/>
                    </a:lnTo>
                    <a:lnTo>
                      <a:pt x="1454" y="2543"/>
                    </a:lnTo>
                    <a:lnTo>
                      <a:pt x="1494" y="2608"/>
                    </a:lnTo>
                    <a:lnTo>
                      <a:pt x="1540" y="2671"/>
                    </a:lnTo>
                    <a:lnTo>
                      <a:pt x="1592" y="2728"/>
                    </a:lnTo>
                    <a:lnTo>
                      <a:pt x="1650" y="2781"/>
                    </a:lnTo>
                    <a:lnTo>
                      <a:pt x="1712" y="2827"/>
                    </a:lnTo>
                    <a:lnTo>
                      <a:pt x="1778" y="2867"/>
                    </a:lnTo>
                    <a:lnTo>
                      <a:pt x="1849" y="2901"/>
                    </a:lnTo>
                    <a:lnTo>
                      <a:pt x="1924" y="2929"/>
                    </a:lnTo>
                    <a:lnTo>
                      <a:pt x="2001" y="2948"/>
                    </a:lnTo>
                    <a:lnTo>
                      <a:pt x="2082" y="2961"/>
                    </a:lnTo>
                    <a:lnTo>
                      <a:pt x="2165" y="2965"/>
                    </a:lnTo>
                    <a:lnTo>
                      <a:pt x="2247" y="2961"/>
                    </a:lnTo>
                    <a:lnTo>
                      <a:pt x="2327" y="2948"/>
                    </a:lnTo>
                    <a:lnTo>
                      <a:pt x="2405" y="2929"/>
                    </a:lnTo>
                    <a:lnTo>
                      <a:pt x="2479" y="2901"/>
                    </a:lnTo>
                    <a:lnTo>
                      <a:pt x="2550" y="2867"/>
                    </a:lnTo>
                    <a:lnTo>
                      <a:pt x="2617" y="2827"/>
                    </a:lnTo>
                    <a:lnTo>
                      <a:pt x="2680" y="2781"/>
                    </a:lnTo>
                    <a:lnTo>
                      <a:pt x="2736" y="2728"/>
                    </a:lnTo>
                    <a:lnTo>
                      <a:pt x="2788" y="2671"/>
                    </a:lnTo>
                    <a:lnTo>
                      <a:pt x="2836" y="2608"/>
                    </a:lnTo>
                    <a:lnTo>
                      <a:pt x="2876" y="2543"/>
                    </a:lnTo>
                    <a:lnTo>
                      <a:pt x="2910" y="2472"/>
                    </a:lnTo>
                    <a:lnTo>
                      <a:pt x="2938" y="2397"/>
                    </a:lnTo>
                    <a:lnTo>
                      <a:pt x="2957" y="2320"/>
                    </a:lnTo>
                    <a:lnTo>
                      <a:pt x="2969" y="2239"/>
                    </a:lnTo>
                    <a:lnTo>
                      <a:pt x="2973" y="2156"/>
                    </a:lnTo>
                    <a:lnTo>
                      <a:pt x="2969" y="2074"/>
                    </a:lnTo>
                    <a:lnTo>
                      <a:pt x="2957" y="1994"/>
                    </a:lnTo>
                    <a:lnTo>
                      <a:pt x="2938" y="1916"/>
                    </a:lnTo>
                    <a:lnTo>
                      <a:pt x="2910" y="1842"/>
                    </a:lnTo>
                    <a:lnTo>
                      <a:pt x="2876" y="1772"/>
                    </a:lnTo>
                    <a:lnTo>
                      <a:pt x="2836" y="1705"/>
                    </a:lnTo>
                    <a:lnTo>
                      <a:pt x="2788" y="1642"/>
                    </a:lnTo>
                    <a:lnTo>
                      <a:pt x="2736" y="1584"/>
                    </a:lnTo>
                    <a:lnTo>
                      <a:pt x="2680" y="1533"/>
                    </a:lnTo>
                    <a:lnTo>
                      <a:pt x="2617" y="1486"/>
                    </a:lnTo>
                    <a:lnTo>
                      <a:pt x="2550" y="1446"/>
                    </a:lnTo>
                    <a:lnTo>
                      <a:pt x="2479" y="1412"/>
                    </a:lnTo>
                    <a:lnTo>
                      <a:pt x="2405" y="1384"/>
                    </a:lnTo>
                    <a:lnTo>
                      <a:pt x="2327" y="1364"/>
                    </a:lnTo>
                    <a:lnTo>
                      <a:pt x="2247" y="1353"/>
                    </a:lnTo>
                    <a:lnTo>
                      <a:pt x="2165" y="1347"/>
                    </a:lnTo>
                    <a:close/>
                    <a:moveTo>
                      <a:pt x="2031" y="0"/>
                    </a:moveTo>
                    <a:lnTo>
                      <a:pt x="2288" y="0"/>
                    </a:lnTo>
                    <a:lnTo>
                      <a:pt x="2322" y="3"/>
                    </a:lnTo>
                    <a:lnTo>
                      <a:pt x="2354" y="12"/>
                    </a:lnTo>
                    <a:lnTo>
                      <a:pt x="2384" y="26"/>
                    </a:lnTo>
                    <a:lnTo>
                      <a:pt x="2410" y="45"/>
                    </a:lnTo>
                    <a:lnTo>
                      <a:pt x="2433" y="68"/>
                    </a:lnTo>
                    <a:lnTo>
                      <a:pt x="2452" y="95"/>
                    </a:lnTo>
                    <a:lnTo>
                      <a:pt x="2466" y="125"/>
                    </a:lnTo>
                    <a:lnTo>
                      <a:pt x="2474" y="157"/>
                    </a:lnTo>
                    <a:lnTo>
                      <a:pt x="2546" y="587"/>
                    </a:lnTo>
                    <a:lnTo>
                      <a:pt x="2643" y="614"/>
                    </a:lnTo>
                    <a:lnTo>
                      <a:pt x="2737" y="647"/>
                    </a:lnTo>
                    <a:lnTo>
                      <a:pt x="2829" y="685"/>
                    </a:lnTo>
                    <a:lnTo>
                      <a:pt x="2918" y="728"/>
                    </a:lnTo>
                    <a:lnTo>
                      <a:pt x="3003" y="777"/>
                    </a:lnTo>
                    <a:lnTo>
                      <a:pt x="3086" y="830"/>
                    </a:lnTo>
                    <a:lnTo>
                      <a:pt x="3451" y="601"/>
                    </a:lnTo>
                    <a:lnTo>
                      <a:pt x="3481" y="585"/>
                    </a:lnTo>
                    <a:lnTo>
                      <a:pt x="3513" y="576"/>
                    </a:lnTo>
                    <a:lnTo>
                      <a:pt x="3545" y="572"/>
                    </a:lnTo>
                    <a:lnTo>
                      <a:pt x="3578" y="574"/>
                    </a:lnTo>
                    <a:lnTo>
                      <a:pt x="3610" y="582"/>
                    </a:lnTo>
                    <a:lnTo>
                      <a:pt x="3640" y="595"/>
                    </a:lnTo>
                    <a:lnTo>
                      <a:pt x="3667" y="612"/>
                    </a:lnTo>
                    <a:lnTo>
                      <a:pt x="3692" y="635"/>
                    </a:lnTo>
                    <a:lnTo>
                      <a:pt x="3862" y="826"/>
                    </a:lnTo>
                    <a:lnTo>
                      <a:pt x="3883" y="854"/>
                    </a:lnTo>
                    <a:lnTo>
                      <a:pt x="3898" y="884"/>
                    </a:lnTo>
                    <a:lnTo>
                      <a:pt x="3907" y="915"/>
                    </a:lnTo>
                    <a:lnTo>
                      <a:pt x="3911" y="948"/>
                    </a:lnTo>
                    <a:lnTo>
                      <a:pt x="3908" y="981"/>
                    </a:lnTo>
                    <a:lnTo>
                      <a:pt x="3900" y="1012"/>
                    </a:lnTo>
                    <a:lnTo>
                      <a:pt x="3887" y="1042"/>
                    </a:lnTo>
                    <a:lnTo>
                      <a:pt x="3869" y="1071"/>
                    </a:lnTo>
                    <a:lnTo>
                      <a:pt x="3595" y="1410"/>
                    </a:lnTo>
                    <a:lnTo>
                      <a:pt x="3636" y="1497"/>
                    </a:lnTo>
                    <a:lnTo>
                      <a:pt x="3673" y="1586"/>
                    </a:lnTo>
                    <a:lnTo>
                      <a:pt x="3704" y="1677"/>
                    </a:lnTo>
                    <a:lnTo>
                      <a:pt x="3730" y="1772"/>
                    </a:lnTo>
                    <a:lnTo>
                      <a:pt x="4157" y="1842"/>
                    </a:lnTo>
                    <a:lnTo>
                      <a:pt x="4190" y="1851"/>
                    </a:lnTo>
                    <a:lnTo>
                      <a:pt x="4221" y="1864"/>
                    </a:lnTo>
                    <a:lnTo>
                      <a:pt x="4248" y="1884"/>
                    </a:lnTo>
                    <a:lnTo>
                      <a:pt x="4271" y="1906"/>
                    </a:lnTo>
                    <a:lnTo>
                      <a:pt x="4289" y="1933"/>
                    </a:lnTo>
                    <a:lnTo>
                      <a:pt x="4304" y="1963"/>
                    </a:lnTo>
                    <a:lnTo>
                      <a:pt x="4313" y="1995"/>
                    </a:lnTo>
                    <a:lnTo>
                      <a:pt x="4316" y="2028"/>
                    </a:lnTo>
                    <a:lnTo>
                      <a:pt x="4316" y="2285"/>
                    </a:lnTo>
                    <a:lnTo>
                      <a:pt x="4313" y="2319"/>
                    </a:lnTo>
                    <a:lnTo>
                      <a:pt x="4304" y="2350"/>
                    </a:lnTo>
                    <a:lnTo>
                      <a:pt x="4289" y="2380"/>
                    </a:lnTo>
                    <a:lnTo>
                      <a:pt x="4271" y="2406"/>
                    </a:lnTo>
                    <a:lnTo>
                      <a:pt x="4248" y="2430"/>
                    </a:lnTo>
                    <a:lnTo>
                      <a:pt x="4221" y="2448"/>
                    </a:lnTo>
                    <a:lnTo>
                      <a:pt x="4191" y="2463"/>
                    </a:lnTo>
                    <a:lnTo>
                      <a:pt x="4157" y="2471"/>
                    </a:lnTo>
                    <a:lnTo>
                      <a:pt x="3730" y="2543"/>
                    </a:lnTo>
                    <a:lnTo>
                      <a:pt x="3704" y="2638"/>
                    </a:lnTo>
                    <a:lnTo>
                      <a:pt x="3671" y="2731"/>
                    </a:lnTo>
                    <a:lnTo>
                      <a:pt x="3633" y="2821"/>
                    </a:lnTo>
                    <a:lnTo>
                      <a:pt x="3591" y="2909"/>
                    </a:lnTo>
                    <a:lnTo>
                      <a:pt x="3543" y="2993"/>
                    </a:lnTo>
                    <a:lnTo>
                      <a:pt x="3801" y="3354"/>
                    </a:lnTo>
                    <a:lnTo>
                      <a:pt x="3818" y="3384"/>
                    </a:lnTo>
                    <a:lnTo>
                      <a:pt x="3830" y="3416"/>
                    </a:lnTo>
                    <a:lnTo>
                      <a:pt x="3835" y="3447"/>
                    </a:lnTo>
                    <a:lnTo>
                      <a:pt x="3835" y="3480"/>
                    </a:lnTo>
                    <a:lnTo>
                      <a:pt x="3830" y="3513"/>
                    </a:lnTo>
                    <a:lnTo>
                      <a:pt x="3819" y="3543"/>
                    </a:lnTo>
                    <a:lnTo>
                      <a:pt x="3802" y="3572"/>
                    </a:lnTo>
                    <a:lnTo>
                      <a:pt x="3781" y="3598"/>
                    </a:lnTo>
                    <a:lnTo>
                      <a:pt x="3599" y="3778"/>
                    </a:lnTo>
                    <a:lnTo>
                      <a:pt x="3573" y="3801"/>
                    </a:lnTo>
                    <a:lnTo>
                      <a:pt x="3544" y="3818"/>
                    </a:lnTo>
                    <a:lnTo>
                      <a:pt x="3514" y="3828"/>
                    </a:lnTo>
                    <a:lnTo>
                      <a:pt x="3481" y="3833"/>
                    </a:lnTo>
                    <a:lnTo>
                      <a:pt x="3450" y="3833"/>
                    </a:lnTo>
                    <a:lnTo>
                      <a:pt x="3417" y="3828"/>
                    </a:lnTo>
                    <a:lnTo>
                      <a:pt x="3386" y="3816"/>
                    </a:lnTo>
                    <a:lnTo>
                      <a:pt x="3357" y="3799"/>
                    </a:lnTo>
                    <a:lnTo>
                      <a:pt x="2994" y="3540"/>
                    </a:lnTo>
                    <a:lnTo>
                      <a:pt x="2910" y="3587"/>
                    </a:lnTo>
                    <a:lnTo>
                      <a:pt x="2824" y="3630"/>
                    </a:lnTo>
                    <a:lnTo>
                      <a:pt x="2733" y="3667"/>
                    </a:lnTo>
                    <a:lnTo>
                      <a:pt x="2640" y="3700"/>
                    </a:lnTo>
                    <a:lnTo>
                      <a:pt x="2546" y="3726"/>
                    </a:lnTo>
                    <a:lnTo>
                      <a:pt x="2474" y="4155"/>
                    </a:lnTo>
                    <a:lnTo>
                      <a:pt x="2466" y="4188"/>
                    </a:lnTo>
                    <a:lnTo>
                      <a:pt x="2452" y="4218"/>
                    </a:lnTo>
                    <a:lnTo>
                      <a:pt x="2433" y="4246"/>
                    </a:lnTo>
                    <a:lnTo>
                      <a:pt x="2410" y="4268"/>
                    </a:lnTo>
                    <a:lnTo>
                      <a:pt x="2384" y="4288"/>
                    </a:lnTo>
                    <a:lnTo>
                      <a:pt x="2354" y="4301"/>
                    </a:lnTo>
                    <a:lnTo>
                      <a:pt x="2322" y="4310"/>
                    </a:lnTo>
                    <a:lnTo>
                      <a:pt x="2288" y="4312"/>
                    </a:lnTo>
                    <a:lnTo>
                      <a:pt x="2031" y="4312"/>
                    </a:lnTo>
                    <a:lnTo>
                      <a:pt x="1999" y="4310"/>
                    </a:lnTo>
                    <a:lnTo>
                      <a:pt x="1966" y="4301"/>
                    </a:lnTo>
                    <a:lnTo>
                      <a:pt x="1937" y="4288"/>
                    </a:lnTo>
                    <a:lnTo>
                      <a:pt x="1909" y="4268"/>
                    </a:lnTo>
                    <a:lnTo>
                      <a:pt x="1887" y="4246"/>
                    </a:lnTo>
                    <a:lnTo>
                      <a:pt x="1869" y="4218"/>
                    </a:lnTo>
                    <a:lnTo>
                      <a:pt x="1854" y="4188"/>
                    </a:lnTo>
                    <a:lnTo>
                      <a:pt x="1847" y="4155"/>
                    </a:lnTo>
                    <a:lnTo>
                      <a:pt x="1775" y="3726"/>
                    </a:lnTo>
                    <a:lnTo>
                      <a:pt x="1680" y="3700"/>
                    </a:lnTo>
                    <a:lnTo>
                      <a:pt x="1589" y="3668"/>
                    </a:lnTo>
                    <a:lnTo>
                      <a:pt x="1499" y="3632"/>
                    </a:lnTo>
                    <a:lnTo>
                      <a:pt x="1413" y="3591"/>
                    </a:lnTo>
                    <a:lnTo>
                      <a:pt x="1329" y="3544"/>
                    </a:lnTo>
                    <a:lnTo>
                      <a:pt x="1249" y="3493"/>
                    </a:lnTo>
                    <a:lnTo>
                      <a:pt x="879" y="3726"/>
                    </a:lnTo>
                    <a:lnTo>
                      <a:pt x="848" y="3742"/>
                    </a:lnTo>
                    <a:lnTo>
                      <a:pt x="816" y="3751"/>
                    </a:lnTo>
                    <a:lnTo>
                      <a:pt x="784" y="3755"/>
                    </a:lnTo>
                    <a:lnTo>
                      <a:pt x="752" y="3753"/>
                    </a:lnTo>
                    <a:lnTo>
                      <a:pt x="720" y="3746"/>
                    </a:lnTo>
                    <a:lnTo>
                      <a:pt x="689" y="3733"/>
                    </a:lnTo>
                    <a:lnTo>
                      <a:pt x="661" y="3714"/>
                    </a:lnTo>
                    <a:lnTo>
                      <a:pt x="636" y="3691"/>
                    </a:lnTo>
                    <a:lnTo>
                      <a:pt x="466" y="3500"/>
                    </a:lnTo>
                    <a:lnTo>
                      <a:pt x="446" y="3472"/>
                    </a:lnTo>
                    <a:lnTo>
                      <a:pt x="432" y="3443"/>
                    </a:lnTo>
                    <a:lnTo>
                      <a:pt x="423" y="3412"/>
                    </a:lnTo>
                    <a:lnTo>
                      <a:pt x="419" y="3379"/>
                    </a:lnTo>
                    <a:lnTo>
                      <a:pt x="421" y="3346"/>
                    </a:lnTo>
                    <a:lnTo>
                      <a:pt x="428" y="3315"/>
                    </a:lnTo>
                    <a:lnTo>
                      <a:pt x="442" y="3285"/>
                    </a:lnTo>
                    <a:lnTo>
                      <a:pt x="461" y="3256"/>
                    </a:lnTo>
                    <a:lnTo>
                      <a:pt x="733" y="2918"/>
                    </a:lnTo>
                    <a:lnTo>
                      <a:pt x="689" y="2829"/>
                    </a:lnTo>
                    <a:lnTo>
                      <a:pt x="651" y="2736"/>
                    </a:lnTo>
                    <a:lnTo>
                      <a:pt x="618" y="2641"/>
                    </a:lnTo>
                    <a:lnTo>
                      <a:pt x="590" y="2543"/>
                    </a:lnTo>
                    <a:lnTo>
                      <a:pt x="158" y="2471"/>
                    </a:lnTo>
                    <a:lnTo>
                      <a:pt x="125" y="2463"/>
                    </a:lnTo>
                    <a:lnTo>
                      <a:pt x="95" y="2448"/>
                    </a:lnTo>
                    <a:lnTo>
                      <a:pt x="68" y="2430"/>
                    </a:lnTo>
                    <a:lnTo>
                      <a:pt x="46" y="2406"/>
                    </a:lnTo>
                    <a:lnTo>
                      <a:pt x="26" y="2380"/>
                    </a:lnTo>
                    <a:lnTo>
                      <a:pt x="11" y="2350"/>
                    </a:lnTo>
                    <a:lnTo>
                      <a:pt x="4" y="2319"/>
                    </a:lnTo>
                    <a:lnTo>
                      <a:pt x="0" y="2285"/>
                    </a:lnTo>
                    <a:lnTo>
                      <a:pt x="0" y="2028"/>
                    </a:lnTo>
                    <a:lnTo>
                      <a:pt x="4" y="1995"/>
                    </a:lnTo>
                    <a:lnTo>
                      <a:pt x="11" y="1963"/>
                    </a:lnTo>
                    <a:lnTo>
                      <a:pt x="26" y="1933"/>
                    </a:lnTo>
                    <a:lnTo>
                      <a:pt x="46" y="1906"/>
                    </a:lnTo>
                    <a:lnTo>
                      <a:pt x="68" y="1884"/>
                    </a:lnTo>
                    <a:lnTo>
                      <a:pt x="95" y="1864"/>
                    </a:lnTo>
                    <a:lnTo>
                      <a:pt x="125" y="1851"/>
                    </a:lnTo>
                    <a:lnTo>
                      <a:pt x="158" y="1842"/>
                    </a:lnTo>
                    <a:lnTo>
                      <a:pt x="590" y="1770"/>
                    </a:lnTo>
                    <a:lnTo>
                      <a:pt x="617" y="1675"/>
                    </a:lnTo>
                    <a:lnTo>
                      <a:pt x="649" y="1582"/>
                    </a:lnTo>
                    <a:lnTo>
                      <a:pt x="686" y="1491"/>
                    </a:lnTo>
                    <a:lnTo>
                      <a:pt x="729" y="1405"/>
                    </a:lnTo>
                    <a:lnTo>
                      <a:pt x="778" y="1320"/>
                    </a:lnTo>
                    <a:lnTo>
                      <a:pt x="529" y="972"/>
                    </a:lnTo>
                    <a:lnTo>
                      <a:pt x="512" y="943"/>
                    </a:lnTo>
                    <a:lnTo>
                      <a:pt x="500" y="911"/>
                    </a:lnTo>
                    <a:lnTo>
                      <a:pt x="494" y="880"/>
                    </a:lnTo>
                    <a:lnTo>
                      <a:pt x="494" y="847"/>
                    </a:lnTo>
                    <a:lnTo>
                      <a:pt x="499" y="815"/>
                    </a:lnTo>
                    <a:lnTo>
                      <a:pt x="511" y="784"/>
                    </a:lnTo>
                    <a:lnTo>
                      <a:pt x="526" y="756"/>
                    </a:lnTo>
                    <a:lnTo>
                      <a:pt x="549" y="729"/>
                    </a:lnTo>
                    <a:lnTo>
                      <a:pt x="729" y="548"/>
                    </a:lnTo>
                    <a:lnTo>
                      <a:pt x="755" y="527"/>
                    </a:lnTo>
                    <a:lnTo>
                      <a:pt x="784" y="510"/>
                    </a:lnTo>
                    <a:lnTo>
                      <a:pt x="816" y="499"/>
                    </a:lnTo>
                    <a:lnTo>
                      <a:pt x="847" y="494"/>
                    </a:lnTo>
                    <a:lnTo>
                      <a:pt x="880" y="494"/>
                    </a:lnTo>
                    <a:lnTo>
                      <a:pt x="913" y="499"/>
                    </a:lnTo>
                    <a:lnTo>
                      <a:pt x="943" y="511"/>
                    </a:lnTo>
                    <a:lnTo>
                      <a:pt x="973" y="528"/>
                    </a:lnTo>
                    <a:lnTo>
                      <a:pt x="1320" y="777"/>
                    </a:lnTo>
                    <a:lnTo>
                      <a:pt x="1405" y="728"/>
                    </a:lnTo>
                    <a:lnTo>
                      <a:pt x="1493" y="685"/>
                    </a:lnTo>
                    <a:lnTo>
                      <a:pt x="1585" y="647"/>
                    </a:lnTo>
                    <a:lnTo>
                      <a:pt x="1678" y="614"/>
                    </a:lnTo>
                    <a:lnTo>
                      <a:pt x="1775" y="588"/>
                    </a:lnTo>
                    <a:lnTo>
                      <a:pt x="1847" y="157"/>
                    </a:lnTo>
                    <a:lnTo>
                      <a:pt x="1854" y="125"/>
                    </a:lnTo>
                    <a:lnTo>
                      <a:pt x="1869" y="95"/>
                    </a:lnTo>
                    <a:lnTo>
                      <a:pt x="1887" y="68"/>
                    </a:lnTo>
                    <a:lnTo>
                      <a:pt x="1909" y="45"/>
                    </a:lnTo>
                    <a:lnTo>
                      <a:pt x="1937" y="26"/>
                    </a:lnTo>
                    <a:lnTo>
                      <a:pt x="1966" y="12"/>
                    </a:lnTo>
                    <a:lnTo>
                      <a:pt x="1999" y="3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2649481" y="5564544"/>
              <a:ext cx="1080000" cy="1008000"/>
              <a:chOff x="152775" y="5011215"/>
              <a:chExt cx="691662" cy="691661"/>
            </a:xfrm>
          </p:grpSpPr>
          <p:sp>
            <p:nvSpPr>
              <p:cNvPr id="23" name="Oval 3"/>
              <p:cNvSpPr/>
              <p:nvPr/>
            </p:nvSpPr>
            <p:spPr>
              <a:xfrm>
                <a:off x="152775" y="5011215"/>
                <a:ext cx="691662" cy="691661"/>
              </a:xfrm>
              <a:prstGeom prst="ellipse">
                <a:avLst/>
              </a:prstGeom>
              <a:solidFill>
                <a:srgbClr val="FF99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24" name="Group 68"/>
              <p:cNvGrpSpPr/>
              <p:nvPr/>
            </p:nvGrpSpPr>
            <p:grpSpPr>
              <a:xfrm>
                <a:off x="225240" y="5183250"/>
                <a:ext cx="481013" cy="376238"/>
                <a:chOff x="5976938" y="1301751"/>
                <a:chExt cx="481013" cy="376238"/>
              </a:xfrm>
              <a:solidFill>
                <a:schemeClr val="bg1"/>
              </a:solidFill>
            </p:grpSpPr>
            <p:sp>
              <p:nvSpPr>
                <p:cNvPr id="25" name="Freeform 17"/>
                <p:cNvSpPr>
                  <a:spLocks/>
                </p:cNvSpPr>
                <p:nvPr/>
              </p:nvSpPr>
              <p:spPr bwMode="auto">
                <a:xfrm>
                  <a:off x="6059488" y="1635126"/>
                  <a:ext cx="315913" cy="42863"/>
                </a:xfrm>
                <a:custGeom>
                  <a:avLst/>
                  <a:gdLst>
                    <a:gd name="T0" fmla="*/ 151 w 2195"/>
                    <a:gd name="T1" fmla="*/ 0 h 299"/>
                    <a:gd name="T2" fmla="*/ 2043 w 2195"/>
                    <a:gd name="T3" fmla="*/ 0 h 299"/>
                    <a:gd name="T4" fmla="*/ 2074 w 2195"/>
                    <a:gd name="T5" fmla="*/ 3 h 299"/>
                    <a:gd name="T6" fmla="*/ 2102 w 2195"/>
                    <a:gd name="T7" fmla="*/ 12 h 299"/>
                    <a:gd name="T8" fmla="*/ 2128 w 2195"/>
                    <a:gd name="T9" fmla="*/ 26 h 299"/>
                    <a:gd name="T10" fmla="*/ 2150 w 2195"/>
                    <a:gd name="T11" fmla="*/ 44 h 299"/>
                    <a:gd name="T12" fmla="*/ 2169 w 2195"/>
                    <a:gd name="T13" fmla="*/ 66 h 299"/>
                    <a:gd name="T14" fmla="*/ 2183 w 2195"/>
                    <a:gd name="T15" fmla="*/ 91 h 299"/>
                    <a:gd name="T16" fmla="*/ 2192 w 2195"/>
                    <a:gd name="T17" fmla="*/ 120 h 299"/>
                    <a:gd name="T18" fmla="*/ 2195 w 2195"/>
                    <a:gd name="T19" fmla="*/ 150 h 299"/>
                    <a:gd name="T20" fmla="*/ 2192 w 2195"/>
                    <a:gd name="T21" fmla="*/ 180 h 299"/>
                    <a:gd name="T22" fmla="*/ 2183 w 2195"/>
                    <a:gd name="T23" fmla="*/ 208 h 299"/>
                    <a:gd name="T24" fmla="*/ 2169 w 2195"/>
                    <a:gd name="T25" fmla="*/ 233 h 299"/>
                    <a:gd name="T26" fmla="*/ 2150 w 2195"/>
                    <a:gd name="T27" fmla="*/ 255 h 299"/>
                    <a:gd name="T28" fmla="*/ 2128 w 2195"/>
                    <a:gd name="T29" fmla="*/ 273 h 299"/>
                    <a:gd name="T30" fmla="*/ 2102 w 2195"/>
                    <a:gd name="T31" fmla="*/ 287 h 299"/>
                    <a:gd name="T32" fmla="*/ 2074 w 2195"/>
                    <a:gd name="T33" fmla="*/ 296 h 299"/>
                    <a:gd name="T34" fmla="*/ 2043 w 2195"/>
                    <a:gd name="T35" fmla="*/ 299 h 299"/>
                    <a:gd name="T36" fmla="*/ 151 w 2195"/>
                    <a:gd name="T37" fmla="*/ 299 h 299"/>
                    <a:gd name="T38" fmla="*/ 121 w 2195"/>
                    <a:gd name="T39" fmla="*/ 296 h 299"/>
                    <a:gd name="T40" fmla="*/ 92 w 2195"/>
                    <a:gd name="T41" fmla="*/ 287 h 299"/>
                    <a:gd name="T42" fmla="*/ 66 w 2195"/>
                    <a:gd name="T43" fmla="*/ 273 h 299"/>
                    <a:gd name="T44" fmla="*/ 44 w 2195"/>
                    <a:gd name="T45" fmla="*/ 255 h 299"/>
                    <a:gd name="T46" fmla="*/ 26 w 2195"/>
                    <a:gd name="T47" fmla="*/ 233 h 299"/>
                    <a:gd name="T48" fmla="*/ 11 w 2195"/>
                    <a:gd name="T49" fmla="*/ 208 h 299"/>
                    <a:gd name="T50" fmla="*/ 3 w 2195"/>
                    <a:gd name="T51" fmla="*/ 180 h 299"/>
                    <a:gd name="T52" fmla="*/ 0 w 2195"/>
                    <a:gd name="T53" fmla="*/ 150 h 299"/>
                    <a:gd name="T54" fmla="*/ 3 w 2195"/>
                    <a:gd name="T55" fmla="*/ 120 h 299"/>
                    <a:gd name="T56" fmla="*/ 11 w 2195"/>
                    <a:gd name="T57" fmla="*/ 91 h 299"/>
                    <a:gd name="T58" fmla="*/ 26 w 2195"/>
                    <a:gd name="T59" fmla="*/ 66 h 299"/>
                    <a:gd name="T60" fmla="*/ 44 w 2195"/>
                    <a:gd name="T61" fmla="*/ 44 h 299"/>
                    <a:gd name="T62" fmla="*/ 66 w 2195"/>
                    <a:gd name="T63" fmla="*/ 26 h 299"/>
                    <a:gd name="T64" fmla="*/ 92 w 2195"/>
                    <a:gd name="T65" fmla="*/ 12 h 299"/>
                    <a:gd name="T66" fmla="*/ 121 w 2195"/>
                    <a:gd name="T67" fmla="*/ 3 h 299"/>
                    <a:gd name="T68" fmla="*/ 151 w 2195"/>
                    <a:gd name="T69" fmla="*/ 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95" h="299">
                      <a:moveTo>
                        <a:pt x="151" y="0"/>
                      </a:moveTo>
                      <a:lnTo>
                        <a:pt x="2043" y="0"/>
                      </a:lnTo>
                      <a:lnTo>
                        <a:pt x="2074" y="3"/>
                      </a:lnTo>
                      <a:lnTo>
                        <a:pt x="2102" y="12"/>
                      </a:lnTo>
                      <a:lnTo>
                        <a:pt x="2128" y="26"/>
                      </a:lnTo>
                      <a:lnTo>
                        <a:pt x="2150" y="44"/>
                      </a:lnTo>
                      <a:lnTo>
                        <a:pt x="2169" y="66"/>
                      </a:lnTo>
                      <a:lnTo>
                        <a:pt x="2183" y="91"/>
                      </a:lnTo>
                      <a:lnTo>
                        <a:pt x="2192" y="120"/>
                      </a:lnTo>
                      <a:lnTo>
                        <a:pt x="2195" y="150"/>
                      </a:lnTo>
                      <a:lnTo>
                        <a:pt x="2192" y="180"/>
                      </a:lnTo>
                      <a:lnTo>
                        <a:pt x="2183" y="208"/>
                      </a:lnTo>
                      <a:lnTo>
                        <a:pt x="2169" y="233"/>
                      </a:lnTo>
                      <a:lnTo>
                        <a:pt x="2150" y="255"/>
                      </a:lnTo>
                      <a:lnTo>
                        <a:pt x="2128" y="273"/>
                      </a:lnTo>
                      <a:lnTo>
                        <a:pt x="2102" y="287"/>
                      </a:lnTo>
                      <a:lnTo>
                        <a:pt x="2074" y="296"/>
                      </a:lnTo>
                      <a:lnTo>
                        <a:pt x="2043" y="299"/>
                      </a:lnTo>
                      <a:lnTo>
                        <a:pt x="151" y="299"/>
                      </a:lnTo>
                      <a:lnTo>
                        <a:pt x="121" y="296"/>
                      </a:lnTo>
                      <a:lnTo>
                        <a:pt x="92" y="287"/>
                      </a:lnTo>
                      <a:lnTo>
                        <a:pt x="66" y="273"/>
                      </a:lnTo>
                      <a:lnTo>
                        <a:pt x="44" y="255"/>
                      </a:lnTo>
                      <a:lnTo>
                        <a:pt x="26" y="233"/>
                      </a:lnTo>
                      <a:lnTo>
                        <a:pt x="11" y="208"/>
                      </a:lnTo>
                      <a:lnTo>
                        <a:pt x="3" y="180"/>
                      </a:lnTo>
                      <a:lnTo>
                        <a:pt x="0" y="150"/>
                      </a:lnTo>
                      <a:lnTo>
                        <a:pt x="3" y="120"/>
                      </a:lnTo>
                      <a:lnTo>
                        <a:pt x="11" y="91"/>
                      </a:lnTo>
                      <a:lnTo>
                        <a:pt x="26" y="66"/>
                      </a:lnTo>
                      <a:lnTo>
                        <a:pt x="44" y="44"/>
                      </a:lnTo>
                      <a:lnTo>
                        <a:pt x="66" y="26"/>
                      </a:lnTo>
                      <a:lnTo>
                        <a:pt x="92" y="12"/>
                      </a:lnTo>
                      <a:lnTo>
                        <a:pt x="121" y="3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18"/>
                <p:cNvSpPr>
                  <a:spLocks/>
                </p:cNvSpPr>
                <p:nvPr/>
              </p:nvSpPr>
              <p:spPr bwMode="auto">
                <a:xfrm>
                  <a:off x="6053138" y="1457326"/>
                  <a:ext cx="33338" cy="85725"/>
                </a:xfrm>
                <a:custGeom>
                  <a:avLst/>
                  <a:gdLst>
                    <a:gd name="T0" fmla="*/ 115 w 228"/>
                    <a:gd name="T1" fmla="*/ 0 h 596"/>
                    <a:gd name="T2" fmla="*/ 140 w 228"/>
                    <a:gd name="T3" fmla="*/ 3 h 596"/>
                    <a:gd name="T4" fmla="*/ 165 w 228"/>
                    <a:gd name="T5" fmla="*/ 11 h 596"/>
                    <a:gd name="T6" fmla="*/ 186 w 228"/>
                    <a:gd name="T7" fmla="*/ 24 h 596"/>
                    <a:gd name="T8" fmla="*/ 203 w 228"/>
                    <a:gd name="T9" fmla="*/ 42 h 596"/>
                    <a:gd name="T10" fmla="*/ 217 w 228"/>
                    <a:gd name="T11" fmla="*/ 62 h 596"/>
                    <a:gd name="T12" fmla="*/ 225 w 228"/>
                    <a:gd name="T13" fmla="*/ 86 h 596"/>
                    <a:gd name="T14" fmla="*/ 228 w 228"/>
                    <a:gd name="T15" fmla="*/ 111 h 596"/>
                    <a:gd name="T16" fmla="*/ 228 w 228"/>
                    <a:gd name="T17" fmla="*/ 484 h 596"/>
                    <a:gd name="T18" fmla="*/ 225 w 228"/>
                    <a:gd name="T19" fmla="*/ 510 h 596"/>
                    <a:gd name="T20" fmla="*/ 217 w 228"/>
                    <a:gd name="T21" fmla="*/ 533 h 596"/>
                    <a:gd name="T22" fmla="*/ 203 w 228"/>
                    <a:gd name="T23" fmla="*/ 555 h 596"/>
                    <a:gd name="T24" fmla="*/ 186 w 228"/>
                    <a:gd name="T25" fmla="*/ 572 h 596"/>
                    <a:gd name="T26" fmla="*/ 165 w 228"/>
                    <a:gd name="T27" fmla="*/ 585 h 596"/>
                    <a:gd name="T28" fmla="*/ 140 w 228"/>
                    <a:gd name="T29" fmla="*/ 594 h 596"/>
                    <a:gd name="T30" fmla="*/ 115 w 228"/>
                    <a:gd name="T31" fmla="*/ 596 h 596"/>
                    <a:gd name="T32" fmla="*/ 88 w 228"/>
                    <a:gd name="T33" fmla="*/ 594 h 596"/>
                    <a:gd name="T34" fmla="*/ 65 w 228"/>
                    <a:gd name="T35" fmla="*/ 585 h 596"/>
                    <a:gd name="T36" fmla="*/ 43 w 228"/>
                    <a:gd name="T37" fmla="*/ 572 h 596"/>
                    <a:gd name="T38" fmla="*/ 26 w 228"/>
                    <a:gd name="T39" fmla="*/ 555 h 596"/>
                    <a:gd name="T40" fmla="*/ 13 w 228"/>
                    <a:gd name="T41" fmla="*/ 533 h 596"/>
                    <a:gd name="T42" fmla="*/ 3 w 228"/>
                    <a:gd name="T43" fmla="*/ 510 h 596"/>
                    <a:gd name="T44" fmla="*/ 0 w 228"/>
                    <a:gd name="T45" fmla="*/ 484 h 596"/>
                    <a:gd name="T46" fmla="*/ 0 w 228"/>
                    <a:gd name="T47" fmla="*/ 111 h 596"/>
                    <a:gd name="T48" fmla="*/ 3 w 228"/>
                    <a:gd name="T49" fmla="*/ 86 h 596"/>
                    <a:gd name="T50" fmla="*/ 13 w 228"/>
                    <a:gd name="T51" fmla="*/ 62 h 596"/>
                    <a:gd name="T52" fmla="*/ 26 w 228"/>
                    <a:gd name="T53" fmla="*/ 42 h 596"/>
                    <a:gd name="T54" fmla="*/ 43 w 228"/>
                    <a:gd name="T55" fmla="*/ 24 h 596"/>
                    <a:gd name="T56" fmla="*/ 65 w 228"/>
                    <a:gd name="T57" fmla="*/ 11 h 596"/>
                    <a:gd name="T58" fmla="*/ 88 w 228"/>
                    <a:gd name="T59" fmla="*/ 3 h 596"/>
                    <a:gd name="T60" fmla="*/ 115 w 228"/>
                    <a:gd name="T61" fmla="*/ 0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28" h="596">
                      <a:moveTo>
                        <a:pt x="115" y="0"/>
                      </a:moveTo>
                      <a:lnTo>
                        <a:pt x="140" y="3"/>
                      </a:lnTo>
                      <a:lnTo>
                        <a:pt x="165" y="11"/>
                      </a:lnTo>
                      <a:lnTo>
                        <a:pt x="186" y="24"/>
                      </a:lnTo>
                      <a:lnTo>
                        <a:pt x="203" y="42"/>
                      </a:lnTo>
                      <a:lnTo>
                        <a:pt x="217" y="62"/>
                      </a:lnTo>
                      <a:lnTo>
                        <a:pt x="225" y="86"/>
                      </a:lnTo>
                      <a:lnTo>
                        <a:pt x="228" y="111"/>
                      </a:lnTo>
                      <a:lnTo>
                        <a:pt x="228" y="484"/>
                      </a:lnTo>
                      <a:lnTo>
                        <a:pt x="225" y="510"/>
                      </a:lnTo>
                      <a:lnTo>
                        <a:pt x="217" y="533"/>
                      </a:lnTo>
                      <a:lnTo>
                        <a:pt x="203" y="555"/>
                      </a:lnTo>
                      <a:lnTo>
                        <a:pt x="186" y="572"/>
                      </a:lnTo>
                      <a:lnTo>
                        <a:pt x="165" y="585"/>
                      </a:lnTo>
                      <a:lnTo>
                        <a:pt x="140" y="594"/>
                      </a:lnTo>
                      <a:lnTo>
                        <a:pt x="115" y="596"/>
                      </a:lnTo>
                      <a:lnTo>
                        <a:pt x="88" y="594"/>
                      </a:lnTo>
                      <a:lnTo>
                        <a:pt x="65" y="585"/>
                      </a:lnTo>
                      <a:lnTo>
                        <a:pt x="43" y="572"/>
                      </a:lnTo>
                      <a:lnTo>
                        <a:pt x="26" y="555"/>
                      </a:lnTo>
                      <a:lnTo>
                        <a:pt x="13" y="533"/>
                      </a:lnTo>
                      <a:lnTo>
                        <a:pt x="3" y="510"/>
                      </a:lnTo>
                      <a:lnTo>
                        <a:pt x="0" y="484"/>
                      </a:lnTo>
                      <a:lnTo>
                        <a:pt x="0" y="111"/>
                      </a:lnTo>
                      <a:lnTo>
                        <a:pt x="3" y="86"/>
                      </a:lnTo>
                      <a:lnTo>
                        <a:pt x="13" y="62"/>
                      </a:lnTo>
                      <a:lnTo>
                        <a:pt x="26" y="42"/>
                      </a:lnTo>
                      <a:lnTo>
                        <a:pt x="43" y="24"/>
                      </a:lnTo>
                      <a:lnTo>
                        <a:pt x="65" y="11"/>
                      </a:lnTo>
                      <a:lnTo>
                        <a:pt x="88" y="3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19"/>
                <p:cNvSpPr>
                  <a:spLocks/>
                </p:cNvSpPr>
                <p:nvPr/>
              </p:nvSpPr>
              <p:spPr bwMode="auto">
                <a:xfrm>
                  <a:off x="6108701" y="1435101"/>
                  <a:ext cx="31750" cy="107950"/>
                </a:xfrm>
                <a:custGeom>
                  <a:avLst/>
                  <a:gdLst>
                    <a:gd name="T0" fmla="*/ 114 w 227"/>
                    <a:gd name="T1" fmla="*/ 0 h 746"/>
                    <a:gd name="T2" fmla="*/ 140 w 227"/>
                    <a:gd name="T3" fmla="*/ 3 h 746"/>
                    <a:gd name="T4" fmla="*/ 164 w 227"/>
                    <a:gd name="T5" fmla="*/ 12 h 746"/>
                    <a:gd name="T6" fmla="*/ 184 w 227"/>
                    <a:gd name="T7" fmla="*/ 25 h 746"/>
                    <a:gd name="T8" fmla="*/ 203 w 227"/>
                    <a:gd name="T9" fmla="*/ 42 h 746"/>
                    <a:gd name="T10" fmla="*/ 216 w 227"/>
                    <a:gd name="T11" fmla="*/ 63 h 746"/>
                    <a:gd name="T12" fmla="*/ 224 w 227"/>
                    <a:gd name="T13" fmla="*/ 86 h 746"/>
                    <a:gd name="T14" fmla="*/ 227 w 227"/>
                    <a:gd name="T15" fmla="*/ 112 h 746"/>
                    <a:gd name="T16" fmla="*/ 227 w 227"/>
                    <a:gd name="T17" fmla="*/ 634 h 746"/>
                    <a:gd name="T18" fmla="*/ 224 w 227"/>
                    <a:gd name="T19" fmla="*/ 660 h 746"/>
                    <a:gd name="T20" fmla="*/ 216 w 227"/>
                    <a:gd name="T21" fmla="*/ 683 h 746"/>
                    <a:gd name="T22" fmla="*/ 203 w 227"/>
                    <a:gd name="T23" fmla="*/ 705 h 746"/>
                    <a:gd name="T24" fmla="*/ 184 w 227"/>
                    <a:gd name="T25" fmla="*/ 722 h 746"/>
                    <a:gd name="T26" fmla="*/ 164 w 227"/>
                    <a:gd name="T27" fmla="*/ 735 h 746"/>
                    <a:gd name="T28" fmla="*/ 140 w 227"/>
                    <a:gd name="T29" fmla="*/ 744 h 746"/>
                    <a:gd name="T30" fmla="*/ 114 w 227"/>
                    <a:gd name="T31" fmla="*/ 746 h 746"/>
                    <a:gd name="T32" fmla="*/ 88 w 227"/>
                    <a:gd name="T33" fmla="*/ 744 h 746"/>
                    <a:gd name="T34" fmla="*/ 64 w 227"/>
                    <a:gd name="T35" fmla="*/ 735 h 746"/>
                    <a:gd name="T36" fmla="*/ 43 w 227"/>
                    <a:gd name="T37" fmla="*/ 722 h 746"/>
                    <a:gd name="T38" fmla="*/ 25 w 227"/>
                    <a:gd name="T39" fmla="*/ 705 h 746"/>
                    <a:gd name="T40" fmla="*/ 12 w 227"/>
                    <a:gd name="T41" fmla="*/ 683 h 746"/>
                    <a:gd name="T42" fmla="*/ 3 w 227"/>
                    <a:gd name="T43" fmla="*/ 660 h 746"/>
                    <a:gd name="T44" fmla="*/ 0 w 227"/>
                    <a:gd name="T45" fmla="*/ 634 h 746"/>
                    <a:gd name="T46" fmla="*/ 0 w 227"/>
                    <a:gd name="T47" fmla="*/ 112 h 746"/>
                    <a:gd name="T48" fmla="*/ 3 w 227"/>
                    <a:gd name="T49" fmla="*/ 86 h 746"/>
                    <a:gd name="T50" fmla="*/ 12 w 227"/>
                    <a:gd name="T51" fmla="*/ 63 h 746"/>
                    <a:gd name="T52" fmla="*/ 25 w 227"/>
                    <a:gd name="T53" fmla="*/ 42 h 746"/>
                    <a:gd name="T54" fmla="*/ 43 w 227"/>
                    <a:gd name="T55" fmla="*/ 25 h 746"/>
                    <a:gd name="T56" fmla="*/ 64 w 227"/>
                    <a:gd name="T57" fmla="*/ 12 h 746"/>
                    <a:gd name="T58" fmla="*/ 88 w 227"/>
                    <a:gd name="T59" fmla="*/ 3 h 746"/>
                    <a:gd name="T60" fmla="*/ 114 w 227"/>
                    <a:gd name="T61" fmla="*/ 0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27" h="746">
                      <a:moveTo>
                        <a:pt x="114" y="0"/>
                      </a:moveTo>
                      <a:lnTo>
                        <a:pt x="140" y="3"/>
                      </a:lnTo>
                      <a:lnTo>
                        <a:pt x="164" y="12"/>
                      </a:lnTo>
                      <a:lnTo>
                        <a:pt x="184" y="25"/>
                      </a:lnTo>
                      <a:lnTo>
                        <a:pt x="203" y="42"/>
                      </a:lnTo>
                      <a:lnTo>
                        <a:pt x="216" y="63"/>
                      </a:lnTo>
                      <a:lnTo>
                        <a:pt x="224" y="86"/>
                      </a:lnTo>
                      <a:lnTo>
                        <a:pt x="227" y="112"/>
                      </a:lnTo>
                      <a:lnTo>
                        <a:pt x="227" y="634"/>
                      </a:lnTo>
                      <a:lnTo>
                        <a:pt x="224" y="660"/>
                      </a:lnTo>
                      <a:lnTo>
                        <a:pt x="216" y="683"/>
                      </a:lnTo>
                      <a:lnTo>
                        <a:pt x="203" y="705"/>
                      </a:lnTo>
                      <a:lnTo>
                        <a:pt x="184" y="722"/>
                      </a:lnTo>
                      <a:lnTo>
                        <a:pt x="164" y="735"/>
                      </a:lnTo>
                      <a:lnTo>
                        <a:pt x="140" y="744"/>
                      </a:lnTo>
                      <a:lnTo>
                        <a:pt x="114" y="746"/>
                      </a:lnTo>
                      <a:lnTo>
                        <a:pt x="88" y="744"/>
                      </a:lnTo>
                      <a:lnTo>
                        <a:pt x="64" y="735"/>
                      </a:lnTo>
                      <a:lnTo>
                        <a:pt x="43" y="722"/>
                      </a:lnTo>
                      <a:lnTo>
                        <a:pt x="25" y="705"/>
                      </a:lnTo>
                      <a:lnTo>
                        <a:pt x="12" y="683"/>
                      </a:lnTo>
                      <a:lnTo>
                        <a:pt x="3" y="660"/>
                      </a:lnTo>
                      <a:lnTo>
                        <a:pt x="0" y="634"/>
                      </a:lnTo>
                      <a:lnTo>
                        <a:pt x="0" y="112"/>
                      </a:lnTo>
                      <a:lnTo>
                        <a:pt x="3" y="86"/>
                      </a:lnTo>
                      <a:lnTo>
                        <a:pt x="12" y="63"/>
                      </a:lnTo>
                      <a:lnTo>
                        <a:pt x="25" y="42"/>
                      </a:lnTo>
                      <a:lnTo>
                        <a:pt x="43" y="25"/>
                      </a:lnTo>
                      <a:lnTo>
                        <a:pt x="64" y="12"/>
                      </a:lnTo>
                      <a:lnTo>
                        <a:pt x="88" y="3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20"/>
                <p:cNvSpPr>
                  <a:spLocks/>
                </p:cNvSpPr>
                <p:nvPr/>
              </p:nvSpPr>
              <p:spPr bwMode="auto">
                <a:xfrm>
                  <a:off x="6162676" y="1414463"/>
                  <a:ext cx="33338" cy="128588"/>
                </a:xfrm>
                <a:custGeom>
                  <a:avLst/>
                  <a:gdLst>
                    <a:gd name="T0" fmla="*/ 113 w 227"/>
                    <a:gd name="T1" fmla="*/ 0 h 895"/>
                    <a:gd name="T2" fmla="*/ 139 w 227"/>
                    <a:gd name="T3" fmla="*/ 3 h 895"/>
                    <a:gd name="T4" fmla="*/ 163 w 227"/>
                    <a:gd name="T5" fmla="*/ 11 h 895"/>
                    <a:gd name="T6" fmla="*/ 184 w 227"/>
                    <a:gd name="T7" fmla="*/ 24 h 895"/>
                    <a:gd name="T8" fmla="*/ 202 w 227"/>
                    <a:gd name="T9" fmla="*/ 42 h 895"/>
                    <a:gd name="T10" fmla="*/ 215 w 227"/>
                    <a:gd name="T11" fmla="*/ 62 h 895"/>
                    <a:gd name="T12" fmla="*/ 224 w 227"/>
                    <a:gd name="T13" fmla="*/ 87 h 895"/>
                    <a:gd name="T14" fmla="*/ 227 w 227"/>
                    <a:gd name="T15" fmla="*/ 112 h 895"/>
                    <a:gd name="T16" fmla="*/ 227 w 227"/>
                    <a:gd name="T17" fmla="*/ 783 h 895"/>
                    <a:gd name="T18" fmla="*/ 224 w 227"/>
                    <a:gd name="T19" fmla="*/ 809 h 895"/>
                    <a:gd name="T20" fmla="*/ 215 w 227"/>
                    <a:gd name="T21" fmla="*/ 832 h 895"/>
                    <a:gd name="T22" fmla="*/ 202 w 227"/>
                    <a:gd name="T23" fmla="*/ 854 h 895"/>
                    <a:gd name="T24" fmla="*/ 184 w 227"/>
                    <a:gd name="T25" fmla="*/ 871 h 895"/>
                    <a:gd name="T26" fmla="*/ 163 w 227"/>
                    <a:gd name="T27" fmla="*/ 884 h 895"/>
                    <a:gd name="T28" fmla="*/ 139 w 227"/>
                    <a:gd name="T29" fmla="*/ 893 h 895"/>
                    <a:gd name="T30" fmla="*/ 113 w 227"/>
                    <a:gd name="T31" fmla="*/ 895 h 895"/>
                    <a:gd name="T32" fmla="*/ 87 w 227"/>
                    <a:gd name="T33" fmla="*/ 893 h 895"/>
                    <a:gd name="T34" fmla="*/ 63 w 227"/>
                    <a:gd name="T35" fmla="*/ 884 h 895"/>
                    <a:gd name="T36" fmla="*/ 42 w 227"/>
                    <a:gd name="T37" fmla="*/ 871 h 895"/>
                    <a:gd name="T38" fmla="*/ 25 w 227"/>
                    <a:gd name="T39" fmla="*/ 854 h 895"/>
                    <a:gd name="T40" fmla="*/ 11 w 227"/>
                    <a:gd name="T41" fmla="*/ 832 h 895"/>
                    <a:gd name="T42" fmla="*/ 3 w 227"/>
                    <a:gd name="T43" fmla="*/ 809 h 895"/>
                    <a:gd name="T44" fmla="*/ 0 w 227"/>
                    <a:gd name="T45" fmla="*/ 783 h 895"/>
                    <a:gd name="T46" fmla="*/ 0 w 227"/>
                    <a:gd name="T47" fmla="*/ 112 h 895"/>
                    <a:gd name="T48" fmla="*/ 3 w 227"/>
                    <a:gd name="T49" fmla="*/ 87 h 895"/>
                    <a:gd name="T50" fmla="*/ 11 w 227"/>
                    <a:gd name="T51" fmla="*/ 62 h 895"/>
                    <a:gd name="T52" fmla="*/ 25 w 227"/>
                    <a:gd name="T53" fmla="*/ 42 h 895"/>
                    <a:gd name="T54" fmla="*/ 42 w 227"/>
                    <a:gd name="T55" fmla="*/ 24 h 895"/>
                    <a:gd name="T56" fmla="*/ 63 w 227"/>
                    <a:gd name="T57" fmla="*/ 11 h 895"/>
                    <a:gd name="T58" fmla="*/ 87 w 227"/>
                    <a:gd name="T59" fmla="*/ 3 h 895"/>
                    <a:gd name="T60" fmla="*/ 113 w 227"/>
                    <a:gd name="T61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27" h="895">
                      <a:moveTo>
                        <a:pt x="113" y="0"/>
                      </a:moveTo>
                      <a:lnTo>
                        <a:pt x="139" y="3"/>
                      </a:lnTo>
                      <a:lnTo>
                        <a:pt x="163" y="11"/>
                      </a:lnTo>
                      <a:lnTo>
                        <a:pt x="184" y="24"/>
                      </a:lnTo>
                      <a:lnTo>
                        <a:pt x="202" y="42"/>
                      </a:lnTo>
                      <a:lnTo>
                        <a:pt x="215" y="62"/>
                      </a:lnTo>
                      <a:lnTo>
                        <a:pt x="224" y="87"/>
                      </a:lnTo>
                      <a:lnTo>
                        <a:pt x="227" y="112"/>
                      </a:lnTo>
                      <a:lnTo>
                        <a:pt x="227" y="783"/>
                      </a:lnTo>
                      <a:lnTo>
                        <a:pt x="224" y="809"/>
                      </a:lnTo>
                      <a:lnTo>
                        <a:pt x="215" y="832"/>
                      </a:lnTo>
                      <a:lnTo>
                        <a:pt x="202" y="854"/>
                      </a:lnTo>
                      <a:lnTo>
                        <a:pt x="184" y="871"/>
                      </a:lnTo>
                      <a:lnTo>
                        <a:pt x="163" y="884"/>
                      </a:lnTo>
                      <a:lnTo>
                        <a:pt x="139" y="893"/>
                      </a:lnTo>
                      <a:lnTo>
                        <a:pt x="113" y="895"/>
                      </a:lnTo>
                      <a:lnTo>
                        <a:pt x="87" y="893"/>
                      </a:lnTo>
                      <a:lnTo>
                        <a:pt x="63" y="884"/>
                      </a:lnTo>
                      <a:lnTo>
                        <a:pt x="42" y="871"/>
                      </a:lnTo>
                      <a:lnTo>
                        <a:pt x="25" y="854"/>
                      </a:lnTo>
                      <a:lnTo>
                        <a:pt x="11" y="832"/>
                      </a:lnTo>
                      <a:lnTo>
                        <a:pt x="3" y="809"/>
                      </a:lnTo>
                      <a:lnTo>
                        <a:pt x="0" y="783"/>
                      </a:lnTo>
                      <a:lnTo>
                        <a:pt x="0" y="112"/>
                      </a:lnTo>
                      <a:lnTo>
                        <a:pt x="3" y="87"/>
                      </a:lnTo>
                      <a:lnTo>
                        <a:pt x="11" y="62"/>
                      </a:lnTo>
                      <a:lnTo>
                        <a:pt x="25" y="42"/>
                      </a:lnTo>
                      <a:lnTo>
                        <a:pt x="42" y="24"/>
                      </a:lnTo>
                      <a:lnTo>
                        <a:pt x="63" y="11"/>
                      </a:lnTo>
                      <a:lnTo>
                        <a:pt x="87" y="3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21"/>
                <p:cNvSpPr>
                  <a:spLocks/>
                </p:cNvSpPr>
                <p:nvPr/>
              </p:nvSpPr>
              <p:spPr bwMode="auto">
                <a:xfrm>
                  <a:off x="5976938" y="1301751"/>
                  <a:ext cx="481013" cy="311150"/>
                </a:xfrm>
                <a:custGeom>
                  <a:avLst/>
                  <a:gdLst>
                    <a:gd name="T0" fmla="*/ 3179 w 3330"/>
                    <a:gd name="T1" fmla="*/ 0 h 2163"/>
                    <a:gd name="T2" fmla="*/ 3239 w 3330"/>
                    <a:gd name="T3" fmla="*/ 11 h 2163"/>
                    <a:gd name="T4" fmla="*/ 3286 w 3330"/>
                    <a:gd name="T5" fmla="*/ 43 h 2163"/>
                    <a:gd name="T6" fmla="*/ 3319 w 3330"/>
                    <a:gd name="T7" fmla="*/ 91 h 2163"/>
                    <a:gd name="T8" fmla="*/ 3330 w 3330"/>
                    <a:gd name="T9" fmla="*/ 149 h 2163"/>
                    <a:gd name="T10" fmla="*/ 3127 w 3330"/>
                    <a:gd name="T11" fmla="*/ 1640 h 2163"/>
                    <a:gd name="T12" fmla="*/ 3184 w 3330"/>
                    <a:gd name="T13" fmla="*/ 1516 h 2163"/>
                    <a:gd name="T14" fmla="*/ 3220 w 3330"/>
                    <a:gd name="T15" fmla="*/ 1384 h 2163"/>
                    <a:gd name="T16" fmla="*/ 3232 w 3330"/>
                    <a:gd name="T17" fmla="*/ 1249 h 2163"/>
                    <a:gd name="T18" fmla="*/ 3221 w 3330"/>
                    <a:gd name="T19" fmla="*/ 1119 h 2163"/>
                    <a:gd name="T20" fmla="*/ 3191 w 3330"/>
                    <a:gd name="T21" fmla="*/ 994 h 2163"/>
                    <a:gd name="T22" fmla="*/ 3140 w 3330"/>
                    <a:gd name="T23" fmla="*/ 878 h 2163"/>
                    <a:gd name="T24" fmla="*/ 3069 w 3330"/>
                    <a:gd name="T25" fmla="*/ 769 h 2163"/>
                    <a:gd name="T26" fmla="*/ 3027 w 3330"/>
                    <a:gd name="T27" fmla="*/ 299 h 2163"/>
                    <a:gd name="T28" fmla="*/ 303 w 3330"/>
                    <a:gd name="T29" fmla="*/ 1865 h 2163"/>
                    <a:gd name="T30" fmla="*/ 1952 w 3330"/>
                    <a:gd name="T31" fmla="*/ 1903 h 2163"/>
                    <a:gd name="T32" fmla="*/ 2058 w 3330"/>
                    <a:gd name="T33" fmla="*/ 1965 h 2163"/>
                    <a:gd name="T34" fmla="*/ 2173 w 3330"/>
                    <a:gd name="T35" fmla="*/ 2011 h 2163"/>
                    <a:gd name="T36" fmla="*/ 2294 w 3330"/>
                    <a:gd name="T37" fmla="*/ 2040 h 2163"/>
                    <a:gd name="T38" fmla="*/ 2419 w 3330"/>
                    <a:gd name="T39" fmla="*/ 2049 h 2163"/>
                    <a:gd name="T40" fmla="*/ 2558 w 3330"/>
                    <a:gd name="T41" fmla="*/ 2037 h 2163"/>
                    <a:gd name="T42" fmla="*/ 2692 w 3330"/>
                    <a:gd name="T43" fmla="*/ 2002 h 2163"/>
                    <a:gd name="T44" fmla="*/ 2817 w 3330"/>
                    <a:gd name="T45" fmla="*/ 1945 h 2163"/>
                    <a:gd name="T46" fmla="*/ 3031 w 3330"/>
                    <a:gd name="T47" fmla="*/ 2156 h 2163"/>
                    <a:gd name="T48" fmla="*/ 3041 w 3330"/>
                    <a:gd name="T49" fmla="*/ 2163 h 2163"/>
                    <a:gd name="T50" fmla="*/ 121 w 3330"/>
                    <a:gd name="T51" fmla="*/ 2160 h 2163"/>
                    <a:gd name="T52" fmla="*/ 67 w 3330"/>
                    <a:gd name="T53" fmla="*/ 2138 h 2163"/>
                    <a:gd name="T54" fmla="*/ 26 w 3330"/>
                    <a:gd name="T55" fmla="*/ 2097 h 2163"/>
                    <a:gd name="T56" fmla="*/ 3 w 3330"/>
                    <a:gd name="T57" fmla="*/ 2044 h 2163"/>
                    <a:gd name="T58" fmla="*/ 0 w 3330"/>
                    <a:gd name="T59" fmla="*/ 149 h 2163"/>
                    <a:gd name="T60" fmla="*/ 12 w 3330"/>
                    <a:gd name="T61" fmla="*/ 92 h 2163"/>
                    <a:gd name="T62" fmla="*/ 45 w 3330"/>
                    <a:gd name="T63" fmla="*/ 43 h 2163"/>
                    <a:gd name="T64" fmla="*/ 93 w 3330"/>
                    <a:gd name="T65" fmla="*/ 11 h 2163"/>
                    <a:gd name="T66" fmla="*/ 152 w 3330"/>
                    <a:gd name="T67" fmla="*/ 0 h 2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30" h="2163">
                      <a:moveTo>
                        <a:pt x="152" y="0"/>
                      </a:moveTo>
                      <a:lnTo>
                        <a:pt x="3179" y="0"/>
                      </a:lnTo>
                      <a:lnTo>
                        <a:pt x="3210" y="3"/>
                      </a:lnTo>
                      <a:lnTo>
                        <a:pt x="3239" y="11"/>
                      </a:lnTo>
                      <a:lnTo>
                        <a:pt x="3264" y="25"/>
                      </a:lnTo>
                      <a:lnTo>
                        <a:pt x="3286" y="43"/>
                      </a:lnTo>
                      <a:lnTo>
                        <a:pt x="3305" y="65"/>
                      </a:lnTo>
                      <a:lnTo>
                        <a:pt x="3319" y="91"/>
                      </a:lnTo>
                      <a:lnTo>
                        <a:pt x="3327" y="119"/>
                      </a:lnTo>
                      <a:lnTo>
                        <a:pt x="3330" y="149"/>
                      </a:lnTo>
                      <a:lnTo>
                        <a:pt x="3330" y="1841"/>
                      </a:lnTo>
                      <a:lnTo>
                        <a:pt x="3127" y="1640"/>
                      </a:lnTo>
                      <a:lnTo>
                        <a:pt x="3159" y="1579"/>
                      </a:lnTo>
                      <a:lnTo>
                        <a:pt x="3184" y="1516"/>
                      </a:lnTo>
                      <a:lnTo>
                        <a:pt x="3205" y="1452"/>
                      </a:lnTo>
                      <a:lnTo>
                        <a:pt x="3220" y="1384"/>
                      </a:lnTo>
                      <a:lnTo>
                        <a:pt x="3229" y="1317"/>
                      </a:lnTo>
                      <a:lnTo>
                        <a:pt x="3232" y="1249"/>
                      </a:lnTo>
                      <a:lnTo>
                        <a:pt x="3229" y="1183"/>
                      </a:lnTo>
                      <a:lnTo>
                        <a:pt x="3221" y="1119"/>
                      </a:lnTo>
                      <a:lnTo>
                        <a:pt x="3208" y="1056"/>
                      </a:lnTo>
                      <a:lnTo>
                        <a:pt x="3191" y="994"/>
                      </a:lnTo>
                      <a:lnTo>
                        <a:pt x="3167" y="935"/>
                      </a:lnTo>
                      <a:lnTo>
                        <a:pt x="3140" y="878"/>
                      </a:lnTo>
                      <a:lnTo>
                        <a:pt x="3107" y="821"/>
                      </a:lnTo>
                      <a:lnTo>
                        <a:pt x="3069" y="769"/>
                      </a:lnTo>
                      <a:lnTo>
                        <a:pt x="3027" y="719"/>
                      </a:lnTo>
                      <a:lnTo>
                        <a:pt x="3027" y="299"/>
                      </a:lnTo>
                      <a:lnTo>
                        <a:pt x="303" y="299"/>
                      </a:lnTo>
                      <a:lnTo>
                        <a:pt x="303" y="1865"/>
                      </a:lnTo>
                      <a:lnTo>
                        <a:pt x="1902" y="1865"/>
                      </a:lnTo>
                      <a:lnTo>
                        <a:pt x="1952" y="1903"/>
                      </a:lnTo>
                      <a:lnTo>
                        <a:pt x="2004" y="1936"/>
                      </a:lnTo>
                      <a:lnTo>
                        <a:pt x="2058" y="1965"/>
                      </a:lnTo>
                      <a:lnTo>
                        <a:pt x="2114" y="1990"/>
                      </a:lnTo>
                      <a:lnTo>
                        <a:pt x="2173" y="2011"/>
                      </a:lnTo>
                      <a:lnTo>
                        <a:pt x="2233" y="2028"/>
                      </a:lnTo>
                      <a:lnTo>
                        <a:pt x="2294" y="2040"/>
                      </a:lnTo>
                      <a:lnTo>
                        <a:pt x="2356" y="2047"/>
                      </a:lnTo>
                      <a:lnTo>
                        <a:pt x="2419" y="2049"/>
                      </a:lnTo>
                      <a:lnTo>
                        <a:pt x="2490" y="2046"/>
                      </a:lnTo>
                      <a:lnTo>
                        <a:pt x="2558" y="2037"/>
                      </a:lnTo>
                      <a:lnTo>
                        <a:pt x="2625" y="2023"/>
                      </a:lnTo>
                      <a:lnTo>
                        <a:pt x="2692" y="2002"/>
                      </a:lnTo>
                      <a:lnTo>
                        <a:pt x="2756" y="1976"/>
                      </a:lnTo>
                      <a:lnTo>
                        <a:pt x="2817" y="1945"/>
                      </a:lnTo>
                      <a:lnTo>
                        <a:pt x="3027" y="2152"/>
                      </a:lnTo>
                      <a:lnTo>
                        <a:pt x="3031" y="2156"/>
                      </a:lnTo>
                      <a:lnTo>
                        <a:pt x="3037" y="2159"/>
                      </a:lnTo>
                      <a:lnTo>
                        <a:pt x="3041" y="2163"/>
                      </a:lnTo>
                      <a:lnTo>
                        <a:pt x="152" y="2163"/>
                      </a:lnTo>
                      <a:lnTo>
                        <a:pt x="121" y="2160"/>
                      </a:lnTo>
                      <a:lnTo>
                        <a:pt x="93" y="2151"/>
                      </a:lnTo>
                      <a:lnTo>
                        <a:pt x="67" y="2138"/>
                      </a:lnTo>
                      <a:lnTo>
                        <a:pt x="45" y="2119"/>
                      </a:lnTo>
                      <a:lnTo>
                        <a:pt x="26" y="2097"/>
                      </a:lnTo>
                      <a:lnTo>
                        <a:pt x="12" y="2072"/>
                      </a:lnTo>
                      <a:lnTo>
                        <a:pt x="3" y="2044"/>
                      </a:lnTo>
                      <a:lnTo>
                        <a:pt x="0" y="2014"/>
                      </a:lnTo>
                      <a:lnTo>
                        <a:pt x="0" y="149"/>
                      </a:lnTo>
                      <a:lnTo>
                        <a:pt x="3" y="119"/>
                      </a:lnTo>
                      <a:lnTo>
                        <a:pt x="12" y="92"/>
                      </a:lnTo>
                      <a:lnTo>
                        <a:pt x="26" y="65"/>
                      </a:lnTo>
                      <a:lnTo>
                        <a:pt x="45" y="43"/>
                      </a:lnTo>
                      <a:lnTo>
                        <a:pt x="67" y="25"/>
                      </a:lnTo>
                      <a:lnTo>
                        <a:pt x="93" y="11"/>
                      </a:lnTo>
                      <a:lnTo>
                        <a:pt x="121" y="3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22"/>
                <p:cNvSpPr>
                  <a:spLocks noEditPoints="1"/>
                </p:cNvSpPr>
                <p:nvPr/>
              </p:nvSpPr>
              <p:spPr bwMode="auto">
                <a:xfrm>
                  <a:off x="6230938" y="1387476"/>
                  <a:ext cx="214313" cy="212725"/>
                </a:xfrm>
                <a:custGeom>
                  <a:avLst/>
                  <a:gdLst>
                    <a:gd name="T0" fmla="*/ 558 w 1492"/>
                    <a:gd name="T1" fmla="*/ 144 h 1469"/>
                    <a:gd name="T2" fmla="*/ 415 w 1492"/>
                    <a:gd name="T3" fmla="*/ 194 h 1469"/>
                    <a:gd name="T4" fmla="*/ 290 w 1492"/>
                    <a:gd name="T5" fmla="*/ 286 h 1469"/>
                    <a:gd name="T6" fmla="*/ 198 w 1492"/>
                    <a:gd name="T7" fmla="*/ 407 h 1469"/>
                    <a:gd name="T8" fmla="*/ 146 w 1492"/>
                    <a:gd name="T9" fmla="*/ 550 h 1469"/>
                    <a:gd name="T10" fmla="*/ 139 w 1492"/>
                    <a:gd name="T11" fmla="*/ 703 h 1469"/>
                    <a:gd name="T12" fmla="*/ 176 w 1492"/>
                    <a:gd name="T13" fmla="*/ 850 h 1469"/>
                    <a:gd name="T14" fmla="*/ 255 w 1492"/>
                    <a:gd name="T15" fmla="*/ 979 h 1469"/>
                    <a:gd name="T16" fmla="*/ 371 w 1492"/>
                    <a:gd name="T17" fmla="*/ 1082 h 1469"/>
                    <a:gd name="T18" fmla="*/ 508 w 1492"/>
                    <a:gd name="T19" fmla="*/ 1147 h 1469"/>
                    <a:gd name="T20" fmla="*/ 661 w 1492"/>
                    <a:gd name="T21" fmla="*/ 1169 h 1469"/>
                    <a:gd name="T22" fmla="*/ 814 w 1492"/>
                    <a:gd name="T23" fmla="*/ 1147 h 1469"/>
                    <a:gd name="T24" fmla="*/ 953 w 1492"/>
                    <a:gd name="T25" fmla="*/ 1082 h 1469"/>
                    <a:gd name="T26" fmla="*/ 1068 w 1492"/>
                    <a:gd name="T27" fmla="*/ 979 h 1469"/>
                    <a:gd name="T28" fmla="*/ 1147 w 1492"/>
                    <a:gd name="T29" fmla="*/ 850 h 1469"/>
                    <a:gd name="T30" fmla="*/ 1185 w 1492"/>
                    <a:gd name="T31" fmla="*/ 703 h 1469"/>
                    <a:gd name="T32" fmla="*/ 1177 w 1492"/>
                    <a:gd name="T33" fmla="*/ 550 h 1469"/>
                    <a:gd name="T34" fmla="*/ 1126 w 1492"/>
                    <a:gd name="T35" fmla="*/ 407 h 1469"/>
                    <a:gd name="T36" fmla="*/ 1034 w 1492"/>
                    <a:gd name="T37" fmla="*/ 286 h 1469"/>
                    <a:gd name="T38" fmla="*/ 909 w 1492"/>
                    <a:gd name="T39" fmla="*/ 194 h 1469"/>
                    <a:gd name="T40" fmla="*/ 765 w 1492"/>
                    <a:gd name="T41" fmla="*/ 144 h 1469"/>
                    <a:gd name="T42" fmla="*/ 661 w 1492"/>
                    <a:gd name="T43" fmla="*/ 0 h 1469"/>
                    <a:gd name="T44" fmla="*/ 834 w 1492"/>
                    <a:gd name="T45" fmla="*/ 22 h 1469"/>
                    <a:gd name="T46" fmla="*/ 992 w 1492"/>
                    <a:gd name="T47" fmla="*/ 87 h 1469"/>
                    <a:gd name="T48" fmla="*/ 1130 w 1492"/>
                    <a:gd name="T49" fmla="*/ 191 h 1469"/>
                    <a:gd name="T50" fmla="*/ 1235 w 1492"/>
                    <a:gd name="T51" fmla="*/ 326 h 1469"/>
                    <a:gd name="T52" fmla="*/ 1300 w 1492"/>
                    <a:gd name="T53" fmla="*/ 482 h 1469"/>
                    <a:gd name="T54" fmla="*/ 1322 w 1492"/>
                    <a:gd name="T55" fmla="*/ 652 h 1469"/>
                    <a:gd name="T56" fmla="*/ 1298 w 1492"/>
                    <a:gd name="T57" fmla="*/ 826 h 1469"/>
                    <a:gd name="T58" fmla="*/ 1229 w 1492"/>
                    <a:gd name="T59" fmla="*/ 986 h 1469"/>
                    <a:gd name="T60" fmla="*/ 1189 w 1492"/>
                    <a:gd name="T61" fmla="*/ 1112 h 1469"/>
                    <a:gd name="T62" fmla="*/ 1233 w 1492"/>
                    <a:gd name="T63" fmla="*/ 1122 h 1469"/>
                    <a:gd name="T64" fmla="*/ 1484 w 1492"/>
                    <a:gd name="T65" fmla="*/ 1370 h 1469"/>
                    <a:gd name="T66" fmla="*/ 1490 w 1492"/>
                    <a:gd name="T67" fmla="*/ 1419 h 1469"/>
                    <a:gd name="T68" fmla="*/ 1458 w 1492"/>
                    <a:gd name="T69" fmla="*/ 1461 h 1469"/>
                    <a:gd name="T70" fmla="*/ 1407 w 1492"/>
                    <a:gd name="T71" fmla="*/ 1467 h 1469"/>
                    <a:gd name="T72" fmla="*/ 1149 w 1492"/>
                    <a:gd name="T73" fmla="*/ 1225 h 1469"/>
                    <a:gd name="T74" fmla="*/ 1130 w 1492"/>
                    <a:gd name="T75" fmla="*/ 1186 h 1469"/>
                    <a:gd name="T76" fmla="*/ 1051 w 1492"/>
                    <a:gd name="T77" fmla="*/ 1177 h 1469"/>
                    <a:gd name="T78" fmla="*/ 895 w 1492"/>
                    <a:gd name="T79" fmla="*/ 1261 h 1469"/>
                    <a:gd name="T80" fmla="*/ 722 w 1492"/>
                    <a:gd name="T81" fmla="*/ 1300 h 1469"/>
                    <a:gd name="T82" fmla="*/ 546 w 1492"/>
                    <a:gd name="T83" fmla="*/ 1293 h 1469"/>
                    <a:gd name="T84" fmla="*/ 383 w 1492"/>
                    <a:gd name="T85" fmla="*/ 1242 h 1469"/>
                    <a:gd name="T86" fmla="*/ 238 w 1492"/>
                    <a:gd name="T87" fmla="*/ 1151 h 1469"/>
                    <a:gd name="T88" fmla="*/ 120 w 1492"/>
                    <a:gd name="T89" fmla="*/ 1024 h 1469"/>
                    <a:gd name="T90" fmla="*/ 40 w 1492"/>
                    <a:gd name="T91" fmla="*/ 875 h 1469"/>
                    <a:gd name="T92" fmla="*/ 4 w 1492"/>
                    <a:gd name="T93" fmla="*/ 709 h 1469"/>
                    <a:gd name="T94" fmla="*/ 11 w 1492"/>
                    <a:gd name="T95" fmla="*/ 537 h 1469"/>
                    <a:gd name="T96" fmla="*/ 63 w 1492"/>
                    <a:gd name="T97" fmla="*/ 376 h 1469"/>
                    <a:gd name="T98" fmla="*/ 155 w 1492"/>
                    <a:gd name="T99" fmla="*/ 233 h 1469"/>
                    <a:gd name="T100" fmla="*/ 283 w 1492"/>
                    <a:gd name="T101" fmla="*/ 117 h 1469"/>
                    <a:gd name="T102" fmla="*/ 435 w 1492"/>
                    <a:gd name="T103" fmla="*/ 39 h 1469"/>
                    <a:gd name="T104" fmla="*/ 603 w 1492"/>
                    <a:gd name="T105" fmla="*/ 2 h 1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492" h="1469">
                      <a:moveTo>
                        <a:pt x="661" y="134"/>
                      </a:moveTo>
                      <a:lnTo>
                        <a:pt x="609" y="136"/>
                      </a:lnTo>
                      <a:lnTo>
                        <a:pt x="558" y="144"/>
                      </a:lnTo>
                      <a:lnTo>
                        <a:pt x="508" y="156"/>
                      </a:lnTo>
                      <a:lnTo>
                        <a:pt x="461" y="173"/>
                      </a:lnTo>
                      <a:lnTo>
                        <a:pt x="415" y="194"/>
                      </a:lnTo>
                      <a:lnTo>
                        <a:pt x="371" y="220"/>
                      </a:lnTo>
                      <a:lnTo>
                        <a:pt x="329" y="250"/>
                      </a:lnTo>
                      <a:lnTo>
                        <a:pt x="290" y="286"/>
                      </a:lnTo>
                      <a:lnTo>
                        <a:pt x="255" y="324"/>
                      </a:lnTo>
                      <a:lnTo>
                        <a:pt x="225" y="364"/>
                      </a:lnTo>
                      <a:lnTo>
                        <a:pt x="198" y="407"/>
                      </a:lnTo>
                      <a:lnTo>
                        <a:pt x="176" y="453"/>
                      </a:lnTo>
                      <a:lnTo>
                        <a:pt x="159" y="501"/>
                      </a:lnTo>
                      <a:lnTo>
                        <a:pt x="146" y="550"/>
                      </a:lnTo>
                      <a:lnTo>
                        <a:pt x="139" y="600"/>
                      </a:lnTo>
                      <a:lnTo>
                        <a:pt x="136" y="652"/>
                      </a:lnTo>
                      <a:lnTo>
                        <a:pt x="139" y="703"/>
                      </a:lnTo>
                      <a:lnTo>
                        <a:pt x="146" y="753"/>
                      </a:lnTo>
                      <a:lnTo>
                        <a:pt x="159" y="802"/>
                      </a:lnTo>
                      <a:lnTo>
                        <a:pt x="176" y="850"/>
                      </a:lnTo>
                      <a:lnTo>
                        <a:pt x="198" y="895"/>
                      </a:lnTo>
                      <a:lnTo>
                        <a:pt x="225" y="938"/>
                      </a:lnTo>
                      <a:lnTo>
                        <a:pt x="255" y="979"/>
                      </a:lnTo>
                      <a:lnTo>
                        <a:pt x="290" y="1017"/>
                      </a:lnTo>
                      <a:lnTo>
                        <a:pt x="329" y="1052"/>
                      </a:lnTo>
                      <a:lnTo>
                        <a:pt x="371" y="1082"/>
                      </a:lnTo>
                      <a:lnTo>
                        <a:pt x="415" y="1108"/>
                      </a:lnTo>
                      <a:lnTo>
                        <a:pt x="461" y="1130"/>
                      </a:lnTo>
                      <a:lnTo>
                        <a:pt x="508" y="1147"/>
                      </a:lnTo>
                      <a:lnTo>
                        <a:pt x="558" y="1159"/>
                      </a:lnTo>
                      <a:lnTo>
                        <a:pt x="609" y="1166"/>
                      </a:lnTo>
                      <a:lnTo>
                        <a:pt x="661" y="1169"/>
                      </a:lnTo>
                      <a:lnTo>
                        <a:pt x="713" y="1166"/>
                      </a:lnTo>
                      <a:lnTo>
                        <a:pt x="765" y="1159"/>
                      </a:lnTo>
                      <a:lnTo>
                        <a:pt x="814" y="1147"/>
                      </a:lnTo>
                      <a:lnTo>
                        <a:pt x="863" y="1130"/>
                      </a:lnTo>
                      <a:lnTo>
                        <a:pt x="909" y="1108"/>
                      </a:lnTo>
                      <a:lnTo>
                        <a:pt x="953" y="1082"/>
                      </a:lnTo>
                      <a:lnTo>
                        <a:pt x="995" y="1052"/>
                      </a:lnTo>
                      <a:lnTo>
                        <a:pt x="1034" y="1017"/>
                      </a:lnTo>
                      <a:lnTo>
                        <a:pt x="1068" y="979"/>
                      </a:lnTo>
                      <a:lnTo>
                        <a:pt x="1099" y="938"/>
                      </a:lnTo>
                      <a:lnTo>
                        <a:pt x="1126" y="895"/>
                      </a:lnTo>
                      <a:lnTo>
                        <a:pt x="1147" y="850"/>
                      </a:lnTo>
                      <a:lnTo>
                        <a:pt x="1164" y="802"/>
                      </a:lnTo>
                      <a:lnTo>
                        <a:pt x="1177" y="753"/>
                      </a:lnTo>
                      <a:lnTo>
                        <a:pt x="1185" y="703"/>
                      </a:lnTo>
                      <a:lnTo>
                        <a:pt x="1187" y="652"/>
                      </a:lnTo>
                      <a:lnTo>
                        <a:pt x="1185" y="600"/>
                      </a:lnTo>
                      <a:lnTo>
                        <a:pt x="1177" y="550"/>
                      </a:lnTo>
                      <a:lnTo>
                        <a:pt x="1164" y="501"/>
                      </a:lnTo>
                      <a:lnTo>
                        <a:pt x="1147" y="453"/>
                      </a:lnTo>
                      <a:lnTo>
                        <a:pt x="1126" y="407"/>
                      </a:lnTo>
                      <a:lnTo>
                        <a:pt x="1099" y="364"/>
                      </a:lnTo>
                      <a:lnTo>
                        <a:pt x="1068" y="324"/>
                      </a:lnTo>
                      <a:lnTo>
                        <a:pt x="1034" y="286"/>
                      </a:lnTo>
                      <a:lnTo>
                        <a:pt x="995" y="250"/>
                      </a:lnTo>
                      <a:lnTo>
                        <a:pt x="953" y="220"/>
                      </a:lnTo>
                      <a:lnTo>
                        <a:pt x="909" y="194"/>
                      </a:lnTo>
                      <a:lnTo>
                        <a:pt x="863" y="173"/>
                      </a:lnTo>
                      <a:lnTo>
                        <a:pt x="814" y="156"/>
                      </a:lnTo>
                      <a:lnTo>
                        <a:pt x="765" y="144"/>
                      </a:lnTo>
                      <a:lnTo>
                        <a:pt x="713" y="136"/>
                      </a:lnTo>
                      <a:lnTo>
                        <a:pt x="661" y="134"/>
                      </a:lnTo>
                      <a:close/>
                      <a:moveTo>
                        <a:pt x="661" y="0"/>
                      </a:moveTo>
                      <a:lnTo>
                        <a:pt x="721" y="2"/>
                      </a:lnTo>
                      <a:lnTo>
                        <a:pt x="778" y="10"/>
                      </a:lnTo>
                      <a:lnTo>
                        <a:pt x="834" y="22"/>
                      </a:lnTo>
                      <a:lnTo>
                        <a:pt x="888" y="39"/>
                      </a:lnTo>
                      <a:lnTo>
                        <a:pt x="941" y="60"/>
                      </a:lnTo>
                      <a:lnTo>
                        <a:pt x="992" y="87"/>
                      </a:lnTo>
                      <a:lnTo>
                        <a:pt x="1040" y="117"/>
                      </a:lnTo>
                      <a:lnTo>
                        <a:pt x="1086" y="152"/>
                      </a:lnTo>
                      <a:lnTo>
                        <a:pt x="1130" y="191"/>
                      </a:lnTo>
                      <a:lnTo>
                        <a:pt x="1168" y="233"/>
                      </a:lnTo>
                      <a:lnTo>
                        <a:pt x="1204" y="279"/>
                      </a:lnTo>
                      <a:lnTo>
                        <a:pt x="1235" y="326"/>
                      </a:lnTo>
                      <a:lnTo>
                        <a:pt x="1261" y="376"/>
                      </a:lnTo>
                      <a:lnTo>
                        <a:pt x="1283" y="428"/>
                      </a:lnTo>
                      <a:lnTo>
                        <a:pt x="1300" y="482"/>
                      </a:lnTo>
                      <a:lnTo>
                        <a:pt x="1312" y="537"/>
                      </a:lnTo>
                      <a:lnTo>
                        <a:pt x="1320" y="593"/>
                      </a:lnTo>
                      <a:lnTo>
                        <a:pt x="1322" y="652"/>
                      </a:lnTo>
                      <a:lnTo>
                        <a:pt x="1319" y="711"/>
                      </a:lnTo>
                      <a:lnTo>
                        <a:pt x="1312" y="769"/>
                      </a:lnTo>
                      <a:lnTo>
                        <a:pt x="1298" y="826"/>
                      </a:lnTo>
                      <a:lnTo>
                        <a:pt x="1280" y="882"/>
                      </a:lnTo>
                      <a:lnTo>
                        <a:pt x="1256" y="935"/>
                      </a:lnTo>
                      <a:lnTo>
                        <a:pt x="1229" y="986"/>
                      </a:lnTo>
                      <a:lnTo>
                        <a:pt x="1195" y="1034"/>
                      </a:lnTo>
                      <a:lnTo>
                        <a:pt x="1157" y="1081"/>
                      </a:lnTo>
                      <a:lnTo>
                        <a:pt x="1189" y="1112"/>
                      </a:lnTo>
                      <a:lnTo>
                        <a:pt x="1204" y="1112"/>
                      </a:lnTo>
                      <a:lnTo>
                        <a:pt x="1218" y="1115"/>
                      </a:lnTo>
                      <a:lnTo>
                        <a:pt x="1233" y="1122"/>
                      </a:lnTo>
                      <a:lnTo>
                        <a:pt x="1245" y="1131"/>
                      </a:lnTo>
                      <a:lnTo>
                        <a:pt x="1472" y="1356"/>
                      </a:lnTo>
                      <a:lnTo>
                        <a:pt x="1484" y="1370"/>
                      </a:lnTo>
                      <a:lnTo>
                        <a:pt x="1490" y="1386"/>
                      </a:lnTo>
                      <a:lnTo>
                        <a:pt x="1492" y="1402"/>
                      </a:lnTo>
                      <a:lnTo>
                        <a:pt x="1490" y="1419"/>
                      </a:lnTo>
                      <a:lnTo>
                        <a:pt x="1484" y="1436"/>
                      </a:lnTo>
                      <a:lnTo>
                        <a:pt x="1472" y="1450"/>
                      </a:lnTo>
                      <a:lnTo>
                        <a:pt x="1458" y="1461"/>
                      </a:lnTo>
                      <a:lnTo>
                        <a:pt x="1442" y="1467"/>
                      </a:lnTo>
                      <a:lnTo>
                        <a:pt x="1424" y="1469"/>
                      </a:lnTo>
                      <a:lnTo>
                        <a:pt x="1407" y="1467"/>
                      </a:lnTo>
                      <a:lnTo>
                        <a:pt x="1391" y="1461"/>
                      </a:lnTo>
                      <a:lnTo>
                        <a:pt x="1376" y="1450"/>
                      </a:lnTo>
                      <a:lnTo>
                        <a:pt x="1149" y="1225"/>
                      </a:lnTo>
                      <a:lnTo>
                        <a:pt x="1139" y="1213"/>
                      </a:lnTo>
                      <a:lnTo>
                        <a:pt x="1133" y="1200"/>
                      </a:lnTo>
                      <a:lnTo>
                        <a:pt x="1130" y="1186"/>
                      </a:lnTo>
                      <a:lnTo>
                        <a:pt x="1130" y="1171"/>
                      </a:lnTo>
                      <a:lnTo>
                        <a:pt x="1098" y="1140"/>
                      </a:lnTo>
                      <a:lnTo>
                        <a:pt x="1051" y="1177"/>
                      </a:lnTo>
                      <a:lnTo>
                        <a:pt x="1001" y="1209"/>
                      </a:lnTo>
                      <a:lnTo>
                        <a:pt x="949" y="1238"/>
                      </a:lnTo>
                      <a:lnTo>
                        <a:pt x="895" y="1261"/>
                      </a:lnTo>
                      <a:lnTo>
                        <a:pt x="839" y="1279"/>
                      </a:lnTo>
                      <a:lnTo>
                        <a:pt x="782" y="1292"/>
                      </a:lnTo>
                      <a:lnTo>
                        <a:pt x="722" y="1300"/>
                      </a:lnTo>
                      <a:lnTo>
                        <a:pt x="661" y="1303"/>
                      </a:lnTo>
                      <a:lnTo>
                        <a:pt x="603" y="1300"/>
                      </a:lnTo>
                      <a:lnTo>
                        <a:pt x="546" y="1293"/>
                      </a:lnTo>
                      <a:lnTo>
                        <a:pt x="490" y="1281"/>
                      </a:lnTo>
                      <a:lnTo>
                        <a:pt x="435" y="1264"/>
                      </a:lnTo>
                      <a:lnTo>
                        <a:pt x="383" y="1242"/>
                      </a:lnTo>
                      <a:lnTo>
                        <a:pt x="332" y="1216"/>
                      </a:lnTo>
                      <a:lnTo>
                        <a:pt x="283" y="1185"/>
                      </a:lnTo>
                      <a:lnTo>
                        <a:pt x="238" y="1151"/>
                      </a:lnTo>
                      <a:lnTo>
                        <a:pt x="194" y="1112"/>
                      </a:lnTo>
                      <a:lnTo>
                        <a:pt x="155" y="1070"/>
                      </a:lnTo>
                      <a:lnTo>
                        <a:pt x="120" y="1024"/>
                      </a:lnTo>
                      <a:lnTo>
                        <a:pt x="89" y="976"/>
                      </a:lnTo>
                      <a:lnTo>
                        <a:pt x="63" y="926"/>
                      </a:lnTo>
                      <a:lnTo>
                        <a:pt x="40" y="875"/>
                      </a:lnTo>
                      <a:lnTo>
                        <a:pt x="23" y="820"/>
                      </a:lnTo>
                      <a:lnTo>
                        <a:pt x="11" y="765"/>
                      </a:lnTo>
                      <a:lnTo>
                        <a:pt x="4" y="709"/>
                      </a:lnTo>
                      <a:lnTo>
                        <a:pt x="0" y="652"/>
                      </a:lnTo>
                      <a:lnTo>
                        <a:pt x="4" y="593"/>
                      </a:lnTo>
                      <a:lnTo>
                        <a:pt x="11" y="537"/>
                      </a:lnTo>
                      <a:lnTo>
                        <a:pt x="23" y="482"/>
                      </a:lnTo>
                      <a:lnTo>
                        <a:pt x="40" y="428"/>
                      </a:lnTo>
                      <a:lnTo>
                        <a:pt x="63" y="376"/>
                      </a:lnTo>
                      <a:lnTo>
                        <a:pt x="89" y="326"/>
                      </a:lnTo>
                      <a:lnTo>
                        <a:pt x="120" y="279"/>
                      </a:lnTo>
                      <a:lnTo>
                        <a:pt x="155" y="233"/>
                      </a:lnTo>
                      <a:lnTo>
                        <a:pt x="194" y="191"/>
                      </a:lnTo>
                      <a:lnTo>
                        <a:pt x="238" y="152"/>
                      </a:lnTo>
                      <a:lnTo>
                        <a:pt x="283" y="117"/>
                      </a:lnTo>
                      <a:lnTo>
                        <a:pt x="332" y="87"/>
                      </a:lnTo>
                      <a:lnTo>
                        <a:pt x="383" y="60"/>
                      </a:lnTo>
                      <a:lnTo>
                        <a:pt x="435" y="39"/>
                      </a:lnTo>
                      <a:lnTo>
                        <a:pt x="490" y="22"/>
                      </a:lnTo>
                      <a:lnTo>
                        <a:pt x="546" y="10"/>
                      </a:lnTo>
                      <a:lnTo>
                        <a:pt x="603" y="2"/>
                      </a:lnTo>
                      <a:lnTo>
                        <a:pt x="6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3" name="Grupo 32"/>
            <p:cNvGrpSpPr/>
            <p:nvPr/>
          </p:nvGrpSpPr>
          <p:grpSpPr>
            <a:xfrm>
              <a:off x="3553194" y="5561772"/>
              <a:ext cx="1080000" cy="1008000"/>
              <a:chOff x="2128836" y="1060111"/>
              <a:chExt cx="1080000" cy="1008000"/>
            </a:xfrm>
          </p:grpSpPr>
          <p:sp>
            <p:nvSpPr>
              <p:cNvPr id="34" name="Elipse 33"/>
              <p:cNvSpPr/>
              <p:nvPr/>
            </p:nvSpPr>
            <p:spPr>
              <a:xfrm>
                <a:off x="2128836" y="1060111"/>
                <a:ext cx="1080000" cy="1008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35" name="Imagen 34"/>
              <p:cNvPicPr>
                <a:picLocks noChangeAspect="1"/>
              </p:cNvPicPr>
              <p:nvPr/>
            </p:nvPicPr>
            <p:blipFill rotWithShape="1">
              <a:blip r:embed="rId4"/>
              <a:srcRect l="13610" t="9144" r="7052"/>
              <a:stretch/>
            </p:blipFill>
            <p:spPr>
              <a:xfrm>
                <a:off x="2369820" y="1257301"/>
                <a:ext cx="621428" cy="6181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984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1902"/>
            <a:ext cx="7011200" cy="1021600"/>
          </a:xfrm>
        </p:spPr>
        <p:txBody>
          <a:bodyPr/>
          <a:lstStyle/>
          <a:p>
            <a:r>
              <a:rPr lang="es-CO" sz="3200" dirty="0" smtClean="0"/>
              <a:t>Ejemplo </a:t>
            </a:r>
            <a:endParaRPr lang="es-CO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4" name="Google Shape;215;p35"/>
          <p:cNvSpPr txBox="1">
            <a:spLocks/>
          </p:cNvSpPr>
          <p:nvPr/>
        </p:nvSpPr>
        <p:spPr>
          <a:xfrm>
            <a:off x="187215" y="1847085"/>
            <a:ext cx="11589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TÉCNICA X</a:t>
            </a:r>
            <a:b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18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Educativo: Ingeniería Civil con especialidad en Puentes y túneles de transporte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objetivos del programa educativo</a:t>
            </a:r>
            <a:endParaRPr lang="es-CO" kern="0" dirty="0"/>
          </a:p>
        </p:txBody>
      </p:sp>
      <p:sp>
        <p:nvSpPr>
          <p:cNvPr id="5" name="Google Shape;216;p35"/>
          <p:cNvSpPr txBox="1">
            <a:spLocks/>
          </p:cNvSpPr>
          <p:nvPr/>
        </p:nvSpPr>
        <p:spPr>
          <a:xfrm>
            <a:off x="550300" y="3306808"/>
            <a:ext cx="10990060" cy="2211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O1. </a:t>
            </a:r>
            <a:r>
              <a:rPr lang="es-CO" sz="20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Proporcionar una sólida formación básica en los principios y métodos de diseño, construcción y mantenimiento de puentes y túneles.</a:t>
            </a:r>
            <a:endParaRPr lang="es-CO" kern="0" dirty="0" smtClean="0"/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</a:pPr>
            <a:endParaRPr lang="es-CO" sz="2000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O2. </a:t>
            </a:r>
            <a:r>
              <a:rPr lang="es-CO" sz="20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la madurez intelectual, el desarrollo del pensamiento crítico y creativo, habilidades de diseño, la comunicación y la colaboración, la responsabilidad profesional y ética, la necesidad de aprendizaje durante toda su vida.</a:t>
            </a:r>
            <a:endParaRPr lang="es-CO" kern="0" dirty="0" smtClean="0"/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</a:pPr>
            <a:endParaRPr lang="es-CO" sz="2000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4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1902"/>
            <a:ext cx="7011200" cy="1021600"/>
          </a:xfrm>
        </p:spPr>
        <p:txBody>
          <a:bodyPr/>
          <a:lstStyle/>
          <a:p>
            <a:r>
              <a:rPr lang="es-CO" sz="3200" dirty="0" smtClean="0"/>
              <a:t>Ejemplo </a:t>
            </a:r>
            <a:endParaRPr lang="es-CO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4" name="Google Shape;215;p35"/>
          <p:cNvSpPr txBox="1">
            <a:spLocks/>
          </p:cNvSpPr>
          <p:nvPr/>
        </p:nvSpPr>
        <p:spPr>
          <a:xfrm>
            <a:off x="187215" y="1847085"/>
            <a:ext cx="11589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TÉCNICA X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18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Educativo: Ingeniería Civil con especialidad en Puentes y túneles de transporte</a:t>
            </a:r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objetivos del programa educativo</a:t>
            </a:r>
            <a:endParaRPr lang="es-CO" kern="0" dirty="0"/>
          </a:p>
        </p:txBody>
      </p:sp>
      <p:sp>
        <p:nvSpPr>
          <p:cNvPr id="5" name="Google Shape;216;p35"/>
          <p:cNvSpPr txBox="1">
            <a:spLocks/>
          </p:cNvSpPr>
          <p:nvPr/>
        </p:nvSpPr>
        <p:spPr>
          <a:xfrm>
            <a:off x="550300" y="3306807"/>
            <a:ext cx="10990060" cy="292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</a:pPr>
            <a:endParaRPr lang="es-CO" sz="2000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es-CO" sz="20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O3. </a:t>
            </a:r>
            <a:r>
              <a:rPr lang="es-CO" sz="20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 a los estudiantes para una carrera exitosa en organizaciones de construcción y transporte, o en instituciones públicos y gubernamentales, o en instituciones educativas, a través de la enseñanza de las disciplinas que proporcionan los conocimientos fundamentales, las herramientas y la madurez intelectual que se exigen en un entorno global competitivo.</a:t>
            </a:r>
            <a:endParaRPr lang="es-CO" kern="0" dirty="0"/>
          </a:p>
        </p:txBody>
      </p:sp>
    </p:spTree>
    <p:extLst>
      <p:ext uri="{BB962C8B-B14F-4D97-AF65-F5344CB8AC3E}">
        <p14:creationId xmlns:p14="http://schemas.microsoft.com/office/powerpoint/2010/main" val="36386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1902"/>
            <a:ext cx="7011200" cy="1021600"/>
          </a:xfrm>
        </p:spPr>
        <p:txBody>
          <a:bodyPr/>
          <a:lstStyle/>
          <a:p>
            <a:r>
              <a:rPr lang="es-CO" sz="3200" dirty="0" smtClean="0"/>
              <a:t>Ejemplo </a:t>
            </a:r>
            <a:endParaRPr lang="es-CO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4" name="Google Shape;215;p35"/>
          <p:cNvSpPr txBox="1">
            <a:spLocks/>
          </p:cNvSpPr>
          <p:nvPr/>
        </p:nvSpPr>
        <p:spPr>
          <a:xfrm>
            <a:off x="187215" y="1847085"/>
            <a:ext cx="11589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TÉCNICA X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18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Educativo: Ingeniería Civil con especialidad en Puentes y túneles de transporte</a:t>
            </a:r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21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resultados del aprendizaje</a:t>
            </a:r>
            <a:endParaRPr lang="es-CO" kern="0" dirty="0"/>
          </a:p>
        </p:txBody>
      </p:sp>
      <p:sp>
        <p:nvSpPr>
          <p:cNvPr id="6" name="Google Shape;222;p36"/>
          <p:cNvSpPr txBox="1">
            <a:spLocks/>
          </p:cNvSpPr>
          <p:nvPr/>
        </p:nvSpPr>
        <p:spPr>
          <a:xfrm>
            <a:off x="392167" y="3191656"/>
            <a:ext cx="11563350" cy="246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2100"/>
              <a:buFont typeface="Arial"/>
              <a:buNone/>
            </a:pP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graduado del programa educativo en puentes y túneles de transporte debe demostrar al final de la formación:</a:t>
            </a:r>
            <a:endParaRPr lang="es-CO" kern="0" dirty="0" smtClean="0"/>
          </a:p>
          <a:p>
            <a:pPr algn="just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</a:pPr>
            <a:endParaRPr lang="es-CO" sz="900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</a:pPr>
            <a:r>
              <a:rPr lang="es-CO" sz="21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R.1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Capacidad de aplicar los conocimientos adquiridos en el estudio de las matemáticas, ciencias básicas y aplicadas.</a:t>
            </a:r>
            <a:endParaRPr lang="es-CO" kern="0" dirty="0" smtClean="0"/>
          </a:p>
          <a:p>
            <a:pPr algn="just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</a:pPr>
            <a:endParaRPr lang="es-CO" sz="900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</a:pPr>
            <a:r>
              <a:rPr lang="es-CO" sz="21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R.2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Capacidad de planificar y llevar a cabo experimentos, analizar e interpretar los datos.</a:t>
            </a:r>
            <a:endParaRPr lang="es-CO" kern="0" dirty="0" smtClean="0"/>
          </a:p>
          <a:p>
            <a:pPr algn="just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</a:pPr>
            <a:endParaRPr lang="es-CO" sz="900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1902"/>
            <a:ext cx="7011200" cy="1021600"/>
          </a:xfrm>
        </p:spPr>
        <p:txBody>
          <a:bodyPr/>
          <a:lstStyle/>
          <a:p>
            <a:r>
              <a:rPr lang="es-CO" sz="3200" dirty="0" smtClean="0"/>
              <a:t>Ejemplo </a:t>
            </a:r>
            <a:endParaRPr lang="es-CO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4" name="Google Shape;215;p35"/>
          <p:cNvSpPr txBox="1">
            <a:spLocks/>
          </p:cNvSpPr>
          <p:nvPr/>
        </p:nvSpPr>
        <p:spPr>
          <a:xfrm>
            <a:off x="187215" y="1847085"/>
            <a:ext cx="11589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TÉCNICA X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18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Educativo: Ingeniería Civil con especialidad en Puentes y túneles de transporte</a:t>
            </a:r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21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resultados del aprendizaje</a:t>
            </a:r>
            <a:endParaRPr lang="es-CO" kern="0" dirty="0"/>
          </a:p>
        </p:txBody>
      </p:sp>
      <p:sp>
        <p:nvSpPr>
          <p:cNvPr id="6" name="Google Shape;222;p36"/>
          <p:cNvSpPr txBox="1">
            <a:spLocks/>
          </p:cNvSpPr>
          <p:nvPr/>
        </p:nvSpPr>
        <p:spPr>
          <a:xfrm>
            <a:off x="628650" y="3172648"/>
            <a:ext cx="11315700" cy="451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</a:pPr>
            <a:endParaRPr lang="es-CO" sz="900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</a:pPr>
            <a:r>
              <a:rPr lang="es-CO" sz="21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R.3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Capacidad de diseñar todo un sistema, componente del sistema o proceso para conseguir los resultados deseados, teniendo en cuenta las limitaciones del mundo real (la rentabilidad, el impacto sobre el medio ambiente natural y social, la ética, la salud y la seguridad, la fabricación, y la sostenibilidad).</a:t>
            </a:r>
            <a:endParaRPr lang="es-CO" kern="0" dirty="0" smtClean="0"/>
          </a:p>
          <a:p>
            <a:pPr algn="just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</a:pPr>
            <a:endParaRPr lang="es-CO" sz="900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420"/>
              </a:spcBef>
              <a:buClr>
                <a:schemeClr val="dk1"/>
              </a:buClr>
              <a:buSzPts val="2100"/>
              <a:buFont typeface="Arial"/>
              <a:buNone/>
            </a:pPr>
            <a:r>
              <a:rPr lang="es-CO" sz="21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R.4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Capacidad para trabajar en equipo sobre temas interdisciplinarios.</a:t>
            </a:r>
            <a:endParaRPr lang="es-CO" kern="0" dirty="0"/>
          </a:p>
        </p:txBody>
      </p:sp>
    </p:spTree>
    <p:extLst>
      <p:ext uri="{BB962C8B-B14F-4D97-AF65-F5344CB8AC3E}">
        <p14:creationId xmlns:p14="http://schemas.microsoft.com/office/powerpoint/2010/main" val="34854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1902"/>
            <a:ext cx="7011200" cy="1021600"/>
          </a:xfrm>
        </p:spPr>
        <p:txBody>
          <a:bodyPr/>
          <a:lstStyle/>
          <a:p>
            <a:r>
              <a:rPr lang="es-CO" sz="3200" dirty="0" smtClean="0"/>
              <a:t>Ejemplo </a:t>
            </a:r>
            <a:endParaRPr lang="es-CO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Google Shape;215;p35"/>
          <p:cNvSpPr txBox="1">
            <a:spLocks/>
          </p:cNvSpPr>
          <p:nvPr/>
        </p:nvSpPr>
        <p:spPr>
          <a:xfrm>
            <a:off x="187215" y="1847085"/>
            <a:ext cx="11589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TÉCNICA X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18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Educativo: Ingeniería Civil con especialidad en Puentes y túneles de transporte</a:t>
            </a:r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21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resultados del aprendizaje</a:t>
            </a:r>
            <a:endParaRPr lang="es-CO" kern="0" dirty="0"/>
          </a:p>
        </p:txBody>
      </p:sp>
      <p:sp>
        <p:nvSpPr>
          <p:cNvPr id="7" name="Google Shape;227;p37"/>
          <p:cNvSpPr/>
          <p:nvPr/>
        </p:nvSpPr>
        <p:spPr>
          <a:xfrm>
            <a:off x="529936" y="3139341"/>
            <a:ext cx="11246905" cy="623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R.5</a:t>
            </a:r>
            <a:r>
              <a:rPr lang="es-CO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Capacidad de identificar, formular y resolver problemas de ingeniería.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R.6 </a:t>
            </a:r>
            <a:r>
              <a:rPr lang="es-CO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Comprensión de las responsabilidades profesionales y éticas.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R.7 </a:t>
            </a:r>
            <a:r>
              <a:rPr lang="es-CO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 de recibir y difundir información de manera eficiente.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R.8 </a:t>
            </a:r>
            <a:r>
              <a:rPr lang="es-CO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Presencia de una amplia formación necesaria para comprender el impacto de las soluciones de ingeniería en el medio ambiente en el contexto global, económico y social.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0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91902"/>
            <a:ext cx="7011200" cy="1021600"/>
          </a:xfrm>
        </p:spPr>
        <p:txBody>
          <a:bodyPr/>
          <a:lstStyle/>
          <a:p>
            <a:r>
              <a:rPr lang="es-CO" sz="3200" dirty="0" smtClean="0"/>
              <a:t>Ejemplo </a:t>
            </a:r>
            <a:endParaRPr lang="es-CO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Google Shape;215;p35"/>
          <p:cNvSpPr txBox="1">
            <a:spLocks/>
          </p:cNvSpPr>
          <p:nvPr/>
        </p:nvSpPr>
        <p:spPr>
          <a:xfrm>
            <a:off x="187215" y="1847085"/>
            <a:ext cx="115896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TÉCNICA X</a:t>
            </a:r>
            <a: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18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Educativo: Ingeniería Civil con especialidad en Puentes y túneles de transporte</a:t>
            </a:r>
            <a: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CO" sz="2100" b="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21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resultados del aprendizaje</a:t>
            </a:r>
            <a:endParaRPr lang="es-CO" kern="0" dirty="0"/>
          </a:p>
        </p:txBody>
      </p:sp>
      <p:sp>
        <p:nvSpPr>
          <p:cNvPr id="7" name="Google Shape;227;p37"/>
          <p:cNvSpPr/>
          <p:nvPr/>
        </p:nvSpPr>
        <p:spPr>
          <a:xfrm>
            <a:off x="529936" y="3014693"/>
            <a:ext cx="11471564" cy="275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R.9</a:t>
            </a:r>
            <a:r>
              <a:rPr lang="es-CO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Capacidad para reconocer la necesidad y disponibilidad de habilidades en el aprendizaje durante toda la vida.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R.10 </a:t>
            </a:r>
            <a:r>
              <a:rPr lang="es-CO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 de temas de actualidad en el campo de la ingeniería civil.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R.11 </a:t>
            </a:r>
            <a:r>
              <a:rPr lang="es-CO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 de utilizar las técnicas, habilidades y herramientas y técnicas modernas en la práctica de la ingeniería.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7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4294967295"/>
          </p:nvPr>
        </p:nvSpPr>
        <p:spPr>
          <a:xfrm>
            <a:off x="1147587" y="1994693"/>
            <a:ext cx="8088313" cy="2868613"/>
          </a:xfrm>
        </p:spPr>
        <p:txBody>
          <a:bodyPr/>
          <a:lstStyle/>
          <a:p>
            <a:pPr>
              <a:buNone/>
            </a:pPr>
            <a:r>
              <a:rPr lang="es-CO" sz="12000" b="1" dirty="0">
                <a:solidFill>
                  <a:srgbClr val="FFC000"/>
                </a:solidFill>
                <a:latin typeface="Roboto Condensed" panose="020B0604020202020204"/>
              </a:rPr>
              <a:t>GRACIAS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4294967295"/>
          </p:nvPr>
        </p:nvSpPr>
        <p:spPr>
          <a:xfrm>
            <a:off x="10207625" y="6181725"/>
            <a:ext cx="1984375" cy="420688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9" name="Imagen 8" descr="Imagen que contiene cielo&#10;&#10;Descripción generada con confianza alta">
            <a:extLst>
              <a:ext uri="{FF2B5EF4-FFF2-40B4-BE49-F238E27FC236}">
                <a16:creationId xmlns:a16="http://schemas.microsoft.com/office/drawing/2014/main" xmlns="" id="{683E96D8-CE87-4C84-B14F-BD121603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14" y="3033882"/>
            <a:ext cx="26003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11558"/>
            <a:ext cx="7011200" cy="1021600"/>
          </a:xfrm>
        </p:spPr>
        <p:txBody>
          <a:bodyPr/>
          <a:lstStyle/>
          <a:p>
            <a:r>
              <a:rPr lang="es-CO" sz="3200" dirty="0"/>
              <a:t>O</a:t>
            </a:r>
            <a:r>
              <a:rPr lang="es-CO" sz="3200" dirty="0" smtClean="0"/>
              <a:t>bjetivos </a:t>
            </a:r>
            <a:r>
              <a:rPr lang="es-CO" sz="3200" dirty="0"/>
              <a:t>del programa educativo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4" name="Google Shape;121;p19"/>
          <p:cNvSpPr txBox="1">
            <a:spLocks/>
          </p:cNvSpPr>
          <p:nvPr/>
        </p:nvSpPr>
        <p:spPr>
          <a:xfrm>
            <a:off x="331076" y="2140935"/>
            <a:ext cx="11319641" cy="312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</a:pPr>
            <a:endParaRPr lang="es-CO" sz="2800" kern="0" dirty="0" smtClean="0"/>
          </a:p>
          <a:p>
            <a:pPr algn="just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programa debe tener:</a:t>
            </a:r>
            <a:endParaRPr lang="es-CO" kern="0" dirty="0" smtClean="0"/>
          </a:p>
          <a:p>
            <a:pPr algn="just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s-CO" sz="28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claramente definidos y que sean compatibles con las normas estatales de educación superior profesional, la misión de la universidad y las solicitudes pertinentes de la sociedad.</a:t>
            </a:r>
            <a:endParaRPr lang="es-CO" kern="0" dirty="0"/>
          </a:p>
        </p:txBody>
      </p:sp>
    </p:spTree>
    <p:extLst>
      <p:ext uri="{BB962C8B-B14F-4D97-AF65-F5344CB8AC3E}">
        <p14:creationId xmlns:p14="http://schemas.microsoft.com/office/powerpoint/2010/main" val="10482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11558"/>
            <a:ext cx="7011200" cy="1021600"/>
          </a:xfrm>
        </p:spPr>
        <p:txBody>
          <a:bodyPr/>
          <a:lstStyle/>
          <a:p>
            <a:r>
              <a:rPr lang="es-CO" sz="3200" dirty="0"/>
              <a:t>O</a:t>
            </a:r>
            <a:r>
              <a:rPr lang="es-CO" sz="3200" dirty="0" smtClean="0"/>
              <a:t>bjetivos </a:t>
            </a:r>
            <a:r>
              <a:rPr lang="es-CO" sz="3200" dirty="0"/>
              <a:t>del programa educativo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5" name="Google Shape;127;p20"/>
          <p:cNvSpPr txBox="1">
            <a:spLocks/>
          </p:cNvSpPr>
          <p:nvPr/>
        </p:nvSpPr>
        <p:spPr>
          <a:xfrm>
            <a:off x="360634" y="2172467"/>
            <a:ext cx="11100895" cy="348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 kern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CO" sz="28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onjunto de </a:t>
            </a:r>
            <a:r>
              <a:rPr lang="es-CO" sz="28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conocimientos, habilidades y cultura metodológica</a:t>
            </a:r>
            <a:r>
              <a:rPr lang="es-CO" sz="28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deben tener los graduados de un programa tiempo después de la finalización de sus estudios.</a:t>
            </a:r>
            <a:endParaRPr lang="es-CO" kern="0" dirty="0" smtClean="0"/>
          </a:p>
          <a:p>
            <a:pPr algn="just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</a:pPr>
            <a:endParaRPr lang="es-CO" sz="2800" b="1" kern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principal fuente de información en la formulación de los objetivos del programa educativo y la evaluación de la consecución de estos, es el medio social.</a:t>
            </a:r>
            <a:endParaRPr lang="es-CO" kern="0" dirty="0"/>
          </a:p>
        </p:txBody>
      </p:sp>
    </p:spTree>
    <p:extLst>
      <p:ext uri="{BB962C8B-B14F-4D97-AF65-F5344CB8AC3E}">
        <p14:creationId xmlns:p14="http://schemas.microsoft.com/office/powerpoint/2010/main" val="7129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04383"/>
            <a:ext cx="7011200" cy="1021600"/>
          </a:xfrm>
        </p:spPr>
        <p:txBody>
          <a:bodyPr/>
          <a:lstStyle/>
          <a:p>
            <a:r>
              <a:rPr lang="es-CO" sz="3200" dirty="0"/>
              <a:t>Resultados de aprendizaje (RA)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A78B90BB-3C13-4CFF-BB30-41914E087249}"/>
              </a:ext>
            </a:extLst>
          </p:cNvPr>
          <p:cNvSpPr txBox="1">
            <a:spLocks/>
          </p:cNvSpPr>
          <p:nvPr/>
        </p:nvSpPr>
        <p:spPr>
          <a:xfrm>
            <a:off x="614856" y="2506662"/>
            <a:ext cx="10562896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CO" sz="2800" kern="0" dirty="0" smtClean="0">
                <a:latin typeface="Calibri" panose="020F0502020204030204" pitchFamily="34" charset="0"/>
              </a:rPr>
              <a:t>Son declaraciones verificables de lo que un estudiante </a:t>
            </a:r>
            <a:r>
              <a:rPr lang="es-CO" sz="2800" b="1" u="sng" kern="0" dirty="0" smtClean="0">
                <a:latin typeface="Calibri" panose="020F0502020204030204" pitchFamily="34" charset="0"/>
              </a:rPr>
              <a:t>debe saber, comprender y ser capaz de hacer</a:t>
            </a:r>
            <a:r>
              <a:rPr lang="es-CO" sz="2800" b="1" kern="0" dirty="0" smtClean="0">
                <a:latin typeface="Calibri" panose="020F0502020204030204" pitchFamily="34" charset="0"/>
              </a:rPr>
              <a:t> </a:t>
            </a:r>
            <a:r>
              <a:rPr lang="es-CO" sz="2800" kern="0" dirty="0" smtClean="0">
                <a:latin typeface="Calibri" panose="020F0502020204030204" pitchFamily="34" charset="0"/>
              </a:rPr>
              <a:t>tras obtener una cualificación concreta, o tras culminar un programa o sus componentes.</a:t>
            </a:r>
          </a:p>
          <a:p>
            <a:pPr algn="just"/>
            <a:endParaRPr lang="es-CO" sz="1100" kern="0" dirty="0" smtClean="0">
              <a:latin typeface="Calibri" panose="020F0502020204030204" pitchFamily="34" charset="0"/>
            </a:endParaRPr>
          </a:p>
          <a:p>
            <a:pPr algn="just"/>
            <a:r>
              <a:rPr lang="es-CO" sz="2800" kern="0" dirty="0" smtClean="0">
                <a:latin typeface="Calibri" panose="020F0502020204030204" pitchFamily="34" charset="0"/>
              </a:rPr>
              <a:t>Deben ser desarrollados sobre la base de los </a:t>
            </a:r>
            <a:r>
              <a:rPr lang="es-CO" sz="2800" b="1" kern="0" dirty="0" smtClean="0">
                <a:latin typeface="Calibri" panose="020F0502020204030204" pitchFamily="34" charset="0"/>
              </a:rPr>
              <a:t>requisitos </a:t>
            </a:r>
            <a:r>
              <a:rPr lang="es-CO" sz="2800" kern="0" dirty="0" smtClean="0">
                <a:latin typeface="Calibri" panose="020F0502020204030204" pitchFamily="34" charset="0"/>
              </a:rPr>
              <a:t>para los graduados y </a:t>
            </a:r>
            <a:r>
              <a:rPr lang="es-CO" sz="2800" b="1" kern="0" dirty="0" smtClean="0">
                <a:latin typeface="Calibri" panose="020F0502020204030204" pitchFamily="34" charset="0"/>
              </a:rPr>
              <a:t>sus actividades </a:t>
            </a:r>
            <a:r>
              <a:rPr lang="es-CO" sz="2800" kern="0" dirty="0" smtClean="0">
                <a:latin typeface="Calibri" panose="020F0502020204030204" pitchFamily="34" charset="0"/>
              </a:rPr>
              <a:t>de conformidad con los </a:t>
            </a:r>
            <a:r>
              <a:rPr lang="es-CO" sz="2800" b="1" kern="0" dirty="0" smtClean="0">
                <a:latin typeface="Calibri" panose="020F0502020204030204" pitchFamily="34" charset="0"/>
              </a:rPr>
              <a:t>objetivos del programa educativo.</a:t>
            </a:r>
            <a:endParaRPr lang="es-CO" sz="2800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04383"/>
            <a:ext cx="7011200" cy="1021600"/>
          </a:xfrm>
        </p:spPr>
        <p:txBody>
          <a:bodyPr/>
          <a:lstStyle/>
          <a:p>
            <a:r>
              <a:rPr lang="es-CO" sz="3200" dirty="0"/>
              <a:t>Formulación de resultados de aprendizaje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A78B90BB-3C13-4CFF-BB30-41914E087249}"/>
              </a:ext>
            </a:extLst>
          </p:cNvPr>
          <p:cNvSpPr txBox="1">
            <a:spLocks/>
          </p:cNvSpPr>
          <p:nvPr/>
        </p:nvSpPr>
        <p:spPr>
          <a:xfrm>
            <a:off x="534000" y="2287166"/>
            <a:ext cx="10610250" cy="38164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kern="0" dirty="0" smtClean="0">
                <a:latin typeface="Calibri" panose="020F0502020204030204" pitchFamily="34" charset="0"/>
              </a:rPr>
              <a:t>Distinguir los RA enunciados con una frase cuyo sujeto es el alumno.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kern="0" dirty="0" smtClean="0">
                <a:latin typeface="Calibri" panose="020F0502020204030204" pitchFamily="34" charset="0"/>
              </a:rPr>
              <a:t>Incluir un verbo (acción) en cada 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kern="0" dirty="0" smtClean="0">
                <a:latin typeface="Calibri" panose="020F0502020204030204" pitchFamily="34" charset="0"/>
              </a:rPr>
              <a:t>Referir una acción en cada objetivo, lo más concreta y verificable (observable) posible.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kern="0" dirty="0" smtClean="0">
                <a:latin typeface="Calibri" panose="020F0502020204030204" pitchFamily="34" charset="0"/>
              </a:rPr>
              <a:t>Formularlos en términos de lo que el estudiante debe saber y ser capaz de hacer al finalizar el aprendizaje.</a:t>
            </a:r>
          </a:p>
          <a:p>
            <a:pPr algn="just"/>
            <a:endParaRPr lang="es-CO" sz="2800" kern="0" dirty="0"/>
          </a:p>
        </p:txBody>
      </p:sp>
    </p:spTree>
    <p:extLst>
      <p:ext uri="{BB962C8B-B14F-4D97-AF65-F5344CB8AC3E}">
        <p14:creationId xmlns:p14="http://schemas.microsoft.com/office/powerpoint/2010/main" val="26227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23433"/>
            <a:ext cx="7011200" cy="1021600"/>
          </a:xfrm>
        </p:spPr>
        <p:txBody>
          <a:bodyPr/>
          <a:lstStyle/>
          <a:p>
            <a:r>
              <a:rPr lang="es-CO" sz="3200" dirty="0"/>
              <a:t>Ejemplos para la formulación de resultados </a:t>
            </a:r>
            <a:r>
              <a:rPr lang="es-CO" sz="3200" dirty="0" smtClean="0"/>
              <a:t>de </a:t>
            </a:r>
            <a:r>
              <a:rPr lang="es-CO" sz="3200" dirty="0"/>
              <a:t>aprendizaje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4" name="Rectángulo redondeado 1"/>
          <p:cNvSpPr/>
          <p:nvPr/>
        </p:nvSpPr>
        <p:spPr>
          <a:xfrm>
            <a:off x="234566" y="2049993"/>
            <a:ext cx="4320480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b="1" dirty="0" smtClean="0"/>
              <a:t>1</a:t>
            </a:r>
            <a:r>
              <a:rPr lang="es-CO" sz="1200" b="1" dirty="0" smtClean="0">
                <a:latin typeface="Calibri" panose="020F0502020204030204" pitchFamily="34" charset="0"/>
              </a:rPr>
              <a:t>. </a:t>
            </a:r>
            <a:r>
              <a:rPr lang="es-CO" sz="2000" b="1" dirty="0" smtClean="0">
                <a:latin typeface="Calibri" panose="020F0502020204030204" pitchFamily="34" charset="0"/>
              </a:rPr>
              <a:t>Formularlos </a:t>
            </a:r>
            <a:r>
              <a:rPr lang="es-CO" sz="2000" b="1" dirty="0">
                <a:latin typeface="Calibri" panose="020F0502020204030204" pitchFamily="34" charset="0"/>
              </a:rPr>
              <a:t>en términos de lo que el estudiante debe saber y ser capaz de hacer al finalizar el aprendizaje.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34566" y="4032968"/>
            <a:ext cx="4320480" cy="21346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CO" sz="2000" b="1" dirty="0" smtClean="0">
                <a:latin typeface="Calibri" panose="020F0502020204030204" pitchFamily="34" charset="0"/>
              </a:rPr>
              <a:t>Ejemplo:</a:t>
            </a:r>
          </a:p>
          <a:p>
            <a:pPr marL="0" indent="0">
              <a:buNone/>
            </a:pPr>
            <a:r>
              <a:rPr lang="es-CO" sz="2000" dirty="0" smtClean="0">
                <a:latin typeface="Calibri" panose="020F0502020204030204" pitchFamily="34" charset="0"/>
              </a:rPr>
              <a:t>“</a:t>
            </a:r>
            <a:r>
              <a:rPr lang="es-CO" sz="2000" dirty="0">
                <a:latin typeface="Calibri" panose="020F0502020204030204" pitchFamily="34" charset="0"/>
              </a:rPr>
              <a:t>Definir los </a:t>
            </a:r>
            <a:r>
              <a:rPr lang="es-CO" sz="2000" dirty="0" smtClean="0">
                <a:latin typeface="Calibri" panose="020F0502020204030204" pitchFamily="34" charset="0"/>
              </a:rPr>
              <a:t>conceptos fundamentales</a:t>
            </a:r>
            <a:r>
              <a:rPr lang="es-CO" sz="2000" dirty="0">
                <a:latin typeface="Calibri" panose="020F0502020204030204" pitchFamily="34" charset="0"/>
              </a:rPr>
              <a:t>” </a:t>
            </a:r>
          </a:p>
          <a:p>
            <a:pPr marL="0" indent="0">
              <a:buNone/>
            </a:pPr>
            <a:r>
              <a:rPr lang="es-CO" sz="2000" dirty="0">
                <a:latin typeface="Calibri" panose="020F0502020204030204" pitchFamily="34" charset="0"/>
              </a:rPr>
              <a:t>“Favorecer la definición de los conceptos fundamentales”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171250" y="2039962"/>
            <a:ext cx="4341496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b="1" dirty="0" smtClean="0"/>
              <a:t>2. </a:t>
            </a:r>
            <a:r>
              <a:rPr lang="es-CO" sz="2000" b="1" dirty="0" smtClean="0">
                <a:latin typeface="Calibri" panose="020F0502020204030204" pitchFamily="34" charset="0"/>
              </a:rPr>
              <a:t>Describir comportamientos terminales </a:t>
            </a:r>
            <a:r>
              <a:rPr lang="es-CO" sz="2000" b="1" dirty="0">
                <a:latin typeface="Calibri" panose="020F0502020204030204" pitchFamily="34" charset="0"/>
              </a:rPr>
              <a:t>específicos en la conducta y en el contenido.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171250" y="3839977"/>
            <a:ext cx="4341496" cy="280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CO" sz="2000" b="1" dirty="0" smtClean="0">
                <a:latin typeface="Calibri" panose="020F0502020204030204" pitchFamily="34" charset="0"/>
              </a:rPr>
              <a:t>Ejemplo:</a:t>
            </a:r>
          </a:p>
          <a:p>
            <a:pPr marL="0" indent="0">
              <a:buNone/>
            </a:pPr>
            <a:r>
              <a:rPr lang="es-CO" sz="2000" dirty="0">
                <a:latin typeface="Calibri" panose="020F0502020204030204" pitchFamily="34" charset="0"/>
              </a:rPr>
              <a:t>“Comprender las consecuencias de no cumplir las normas 	de viabilidad”.	</a:t>
            </a:r>
          </a:p>
          <a:p>
            <a:pPr marL="0" indent="0">
              <a:buNone/>
            </a:pPr>
            <a:r>
              <a:rPr lang="es-CO" sz="2000" dirty="0">
                <a:latin typeface="Calibri" panose="020F0502020204030204" pitchFamily="34" charset="0"/>
              </a:rPr>
              <a:t>“Identificar en cada situación las consecuencias de no cumplir los estándares de calidad” 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2245296" y="3490154"/>
            <a:ext cx="288032" cy="542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 abajo 8"/>
          <p:cNvSpPr/>
          <p:nvPr/>
        </p:nvSpPr>
        <p:spPr>
          <a:xfrm>
            <a:off x="7341998" y="349015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2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23433"/>
            <a:ext cx="7011200" cy="1021600"/>
          </a:xfrm>
        </p:spPr>
        <p:txBody>
          <a:bodyPr/>
          <a:lstStyle/>
          <a:p>
            <a:r>
              <a:rPr lang="es-CO" sz="3200" dirty="0"/>
              <a:t>Ejemplos para la formulación de resultados </a:t>
            </a:r>
            <a:r>
              <a:rPr lang="es-CO" sz="3200" dirty="0" smtClean="0"/>
              <a:t>de aprendizaje</a:t>
            </a:r>
            <a:endParaRPr lang="es-CO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10" name="Rectángulo redondeado 1"/>
          <p:cNvSpPr/>
          <p:nvPr/>
        </p:nvSpPr>
        <p:spPr>
          <a:xfrm>
            <a:off x="215516" y="1879508"/>
            <a:ext cx="4320480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b="1" dirty="0">
                <a:latin typeface="Calibri" panose="020F0502020204030204" pitchFamily="34" charset="0"/>
              </a:rPr>
              <a:t>3</a:t>
            </a:r>
            <a:r>
              <a:rPr lang="es-CO" sz="1200" b="1" dirty="0" smtClean="0">
                <a:latin typeface="Calibri" panose="020F0502020204030204" pitchFamily="34" charset="0"/>
              </a:rPr>
              <a:t>. </a:t>
            </a:r>
            <a:r>
              <a:rPr lang="es-CO" sz="2000" b="1" dirty="0">
                <a:latin typeface="Calibri" panose="020F0502020204030204" pitchFamily="34" charset="0"/>
              </a:rPr>
              <a:t>Usar verbos de acción directa</a:t>
            </a:r>
            <a:r>
              <a:rPr lang="es-CO" sz="2000" b="1" dirty="0" smtClean="0">
                <a:latin typeface="Calibri" panose="020F0502020204030204" pitchFamily="34" charset="0"/>
              </a:rPr>
              <a:t>.</a:t>
            </a:r>
            <a:endParaRPr lang="es-CO" sz="2000" b="1" dirty="0">
              <a:latin typeface="Calibri" panose="020F0502020204030204" pitchFamily="34" charset="0"/>
            </a:endParaRPr>
          </a:p>
        </p:txBody>
      </p:sp>
      <p:sp>
        <p:nvSpPr>
          <p:cNvPr id="11" name="Rectángulo redondeado 4"/>
          <p:cNvSpPr/>
          <p:nvPr/>
        </p:nvSpPr>
        <p:spPr>
          <a:xfrm>
            <a:off x="467544" y="3791795"/>
            <a:ext cx="3816424" cy="21346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CO" sz="2000" b="1" dirty="0" smtClean="0">
                <a:latin typeface="Calibri" panose="020F0502020204030204" pitchFamily="34" charset="0"/>
              </a:rPr>
              <a:t>Ejemplo:</a:t>
            </a:r>
          </a:p>
          <a:p>
            <a:pPr marL="0" indent="0">
              <a:buNone/>
            </a:pPr>
            <a:r>
              <a:rPr lang="es-CO" sz="2000" dirty="0">
                <a:latin typeface="Calibri" panose="020F0502020204030204" pitchFamily="34" charset="0"/>
              </a:rPr>
              <a:t>“Utilizar el equipo siguiendo el protocolo de ...” </a:t>
            </a:r>
          </a:p>
          <a:p>
            <a:pPr marL="0" indent="0">
              <a:buNone/>
            </a:pPr>
            <a:r>
              <a:rPr lang="es-CO" sz="2000" dirty="0">
                <a:latin typeface="Calibri" panose="020F0502020204030204" pitchFamily="34" charset="0"/>
              </a:rPr>
              <a:t>“Comprender cómo debe utilizarse el equipo...” </a:t>
            </a:r>
          </a:p>
        </p:txBody>
      </p:sp>
      <p:sp>
        <p:nvSpPr>
          <p:cNvPr id="12" name="Rectángulo redondeado 5"/>
          <p:cNvSpPr/>
          <p:nvPr/>
        </p:nvSpPr>
        <p:spPr>
          <a:xfrm>
            <a:off x="4980114" y="1898263"/>
            <a:ext cx="4341496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1200" b="1" dirty="0" smtClean="0">
              <a:latin typeface="Calibri" panose="020F0502020204030204" pitchFamily="34" charset="0"/>
            </a:endParaRPr>
          </a:p>
          <a:p>
            <a:endParaRPr lang="es-CO" sz="1200" b="1" dirty="0">
              <a:latin typeface="Calibri" panose="020F0502020204030204" pitchFamily="34" charset="0"/>
            </a:endParaRPr>
          </a:p>
          <a:p>
            <a:r>
              <a:rPr lang="es-CO" sz="1200" b="1" dirty="0" smtClean="0">
                <a:latin typeface="Calibri" panose="020F0502020204030204" pitchFamily="34" charset="0"/>
              </a:rPr>
              <a:t>4. </a:t>
            </a:r>
            <a:r>
              <a:rPr lang="es-CO" sz="2000" b="1" dirty="0">
                <a:latin typeface="Calibri" panose="020F0502020204030204" pitchFamily="34" charset="0"/>
              </a:rPr>
              <a:t>En cada RA describir una única acción. </a:t>
            </a:r>
          </a:p>
          <a:p>
            <a:r>
              <a:rPr lang="es-CO" sz="2000" b="1" dirty="0" smtClean="0">
                <a:latin typeface="Calibri" panose="020F0502020204030204" pitchFamily="34" charset="0"/>
              </a:rPr>
              <a:t> </a:t>
            </a:r>
            <a:endParaRPr lang="es-CO" sz="2000" b="1" dirty="0">
              <a:latin typeface="Calibri" panose="020F0502020204030204" pitchFamily="34" charset="0"/>
            </a:endParaRPr>
          </a:p>
        </p:txBody>
      </p:sp>
      <p:sp>
        <p:nvSpPr>
          <p:cNvPr id="13" name="Rectángulo redondeado 6"/>
          <p:cNvSpPr/>
          <p:nvPr/>
        </p:nvSpPr>
        <p:spPr>
          <a:xfrm>
            <a:off x="5217154" y="3795698"/>
            <a:ext cx="4104456" cy="28716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CO" sz="2000" b="1" dirty="0" smtClean="0">
                <a:latin typeface="Calibri" panose="020F0502020204030204" pitchFamily="34" charset="0"/>
              </a:rPr>
              <a:t>Ejemplo:</a:t>
            </a:r>
          </a:p>
          <a:p>
            <a:pPr marL="0" indent="0">
              <a:buNone/>
            </a:pPr>
            <a:r>
              <a:rPr lang="es-CO" sz="2000" dirty="0">
                <a:latin typeface="Calibri" panose="020F0502020204030204" pitchFamily="34" charset="0"/>
              </a:rPr>
              <a:t>“Identificar el tipo de procedimiento diagnóstico a utilizar según cada contexto y aplicarlo correctamente”. 	</a:t>
            </a:r>
          </a:p>
          <a:p>
            <a:pPr marL="0" indent="0">
              <a:buNone/>
            </a:pPr>
            <a:r>
              <a:rPr lang="es-CO" sz="2000" dirty="0">
                <a:latin typeface="Calibri" panose="020F0502020204030204" pitchFamily="34" charset="0"/>
              </a:rPr>
              <a:t>"Identificar el tipo de procedimiento diagnóstico a utilizar según cada contexto”</a:t>
            </a:r>
          </a:p>
        </p:txBody>
      </p:sp>
      <p:sp>
        <p:nvSpPr>
          <p:cNvPr id="14" name="Flecha abajo 7"/>
          <p:cNvSpPr/>
          <p:nvPr/>
        </p:nvSpPr>
        <p:spPr>
          <a:xfrm>
            <a:off x="2231740" y="3338422"/>
            <a:ext cx="288032" cy="457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alibri" panose="020F0502020204030204" pitchFamily="34" charset="0"/>
            </a:endParaRPr>
          </a:p>
        </p:txBody>
      </p:sp>
      <p:sp>
        <p:nvSpPr>
          <p:cNvPr id="15" name="Flecha abajo 8"/>
          <p:cNvSpPr/>
          <p:nvPr/>
        </p:nvSpPr>
        <p:spPr>
          <a:xfrm>
            <a:off x="6865748" y="3338424"/>
            <a:ext cx="285114" cy="457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23433"/>
            <a:ext cx="7011200" cy="1021600"/>
          </a:xfrm>
        </p:spPr>
        <p:txBody>
          <a:bodyPr/>
          <a:lstStyle/>
          <a:p>
            <a:r>
              <a:rPr lang="es-CO" sz="3200" dirty="0"/>
              <a:t>Ejemplos para la formulación de resultados </a:t>
            </a:r>
            <a:r>
              <a:rPr lang="es-CO" sz="3200" dirty="0" smtClean="0"/>
              <a:t>de </a:t>
            </a:r>
            <a:r>
              <a:rPr lang="es-CO" sz="3200" dirty="0"/>
              <a:t>aprendizaje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10" name="Rectángulo redondeado 1"/>
          <p:cNvSpPr/>
          <p:nvPr/>
        </p:nvSpPr>
        <p:spPr>
          <a:xfrm>
            <a:off x="580681" y="3361875"/>
            <a:ext cx="4320480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200" b="1" dirty="0" smtClean="0">
                <a:latin typeface="Calibri" panose="020F0502020204030204" pitchFamily="34" charset="0"/>
              </a:rPr>
              <a:t>5. </a:t>
            </a:r>
            <a:r>
              <a:rPr lang="es-CO" sz="2000" b="1" dirty="0">
                <a:latin typeface="Calibri" panose="020F0502020204030204" pitchFamily="34" charset="0"/>
              </a:rPr>
              <a:t>Formularlos de manera que permitan una valoración clara de los resultados de la formación, sin ambigüedad.</a:t>
            </a:r>
          </a:p>
        </p:txBody>
      </p:sp>
      <p:sp>
        <p:nvSpPr>
          <p:cNvPr id="11" name="Rectángulo redondeado 4"/>
          <p:cNvSpPr/>
          <p:nvPr/>
        </p:nvSpPr>
        <p:spPr>
          <a:xfrm>
            <a:off x="6572537" y="2981776"/>
            <a:ext cx="3816424" cy="21346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CO" sz="2000" b="1" dirty="0" smtClean="0">
                <a:latin typeface="Calibri" panose="020F0502020204030204" pitchFamily="34" charset="0"/>
              </a:rPr>
              <a:t>Ejemplo:</a:t>
            </a:r>
          </a:p>
          <a:p>
            <a:pPr marL="0" indent="0">
              <a:buNone/>
            </a:pPr>
            <a:r>
              <a:rPr lang="es-CO" sz="2000" dirty="0">
                <a:latin typeface="Calibri" panose="020F0502020204030204" pitchFamily="34" charset="0"/>
              </a:rPr>
              <a:t>“Exponer argumentos que muestren la importancia de la filosofía” </a:t>
            </a:r>
          </a:p>
          <a:p>
            <a:pPr marL="0" indent="0">
              <a:buNone/>
            </a:pPr>
            <a:r>
              <a:rPr lang="es-CO" sz="2000" dirty="0">
                <a:latin typeface="Calibri" panose="020F0502020204030204" pitchFamily="34" charset="0"/>
              </a:rPr>
              <a:t>“Tener conciencia de la importancia de la filosofía”.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5376042" y="3908328"/>
            <a:ext cx="725213" cy="347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59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4" name="Google Shape;168;p27"/>
          <p:cNvSpPr txBox="1">
            <a:spLocks/>
          </p:cNvSpPr>
          <p:nvPr/>
        </p:nvSpPr>
        <p:spPr>
          <a:xfrm>
            <a:off x="629728" y="2587924"/>
            <a:ext cx="10926396" cy="21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plan de estudios </a:t>
            </a:r>
            <a:r>
              <a:rPr lang="es-CO" sz="28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el </a:t>
            </a:r>
            <a:r>
              <a:rPr lang="es-CO" sz="28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de trabajo </a:t>
            </a:r>
            <a:r>
              <a:rPr lang="es-CO" sz="28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cada asignatura deben ser </a:t>
            </a:r>
            <a:r>
              <a:rPr lang="es-CO" sz="2800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coherentes</a:t>
            </a:r>
            <a:r>
              <a:rPr lang="es-CO" sz="2800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los objetivos del programa académico para asegurar el logro de los resultados de aprendizaje por todos los graduados del programa.</a:t>
            </a:r>
            <a:endParaRPr lang="es-CO" kern="0" dirty="0"/>
          </a:p>
        </p:txBody>
      </p:sp>
    </p:spTree>
    <p:extLst>
      <p:ext uri="{BB962C8B-B14F-4D97-AF65-F5344CB8AC3E}">
        <p14:creationId xmlns:p14="http://schemas.microsoft.com/office/powerpoint/2010/main" val="19753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861</Words>
  <Application>Microsoft Office PowerPoint</Application>
  <PresentationFormat>Personalizado</PresentationFormat>
  <Paragraphs>103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Salerio template</vt:lpstr>
      <vt:lpstr>Taller de preparación para la renovación curricular en la Universidad</vt:lpstr>
      <vt:lpstr>Objetivos del programa educativo</vt:lpstr>
      <vt:lpstr>Objetivos del programa educativo</vt:lpstr>
      <vt:lpstr>Resultados de aprendizaje (RA)</vt:lpstr>
      <vt:lpstr>Formulación de resultados de aprendizaje</vt:lpstr>
      <vt:lpstr>Ejemplos para la formulación de resultados de aprendizaje</vt:lpstr>
      <vt:lpstr>Ejemplos para la formulación de resultados de aprendizaje</vt:lpstr>
      <vt:lpstr>Ejemplos para la formulación de resultados de aprendizaje</vt:lpstr>
      <vt:lpstr>Presentación de PowerPoint</vt:lpstr>
      <vt:lpstr>Ejemplo </vt:lpstr>
      <vt:lpstr>Ejemplo </vt:lpstr>
      <vt:lpstr>Ejemplo </vt:lpstr>
      <vt:lpstr>Ejemplo </vt:lpstr>
      <vt:lpstr>Ejemplo </vt:lpstr>
      <vt:lpstr>Ejemplo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400</cp:revision>
  <cp:lastPrinted>2018-11-28T15:23:38Z</cp:lastPrinted>
  <dcterms:created xsi:type="dcterms:W3CDTF">2018-09-11T13:44:35Z</dcterms:created>
  <dcterms:modified xsi:type="dcterms:W3CDTF">2018-11-29T13:20:12Z</dcterms:modified>
</cp:coreProperties>
</file>