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8288000" cy="10287000"/>
  <p:notesSz cx="18288000" cy="10287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393525"/>
            <a:ext cx="18288000" cy="1893570"/>
          </a:xfrm>
          <a:custGeom>
            <a:avLst/>
            <a:gdLst/>
            <a:ahLst/>
            <a:cxnLst/>
            <a:rect l="l" t="t" r="r" b="b"/>
            <a:pathLst>
              <a:path w="18288000" h="1893570">
                <a:moveTo>
                  <a:pt x="18287998" y="1893474"/>
                </a:moveTo>
                <a:lnTo>
                  <a:pt x="0" y="1893474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893474"/>
                </a:lnTo>
                <a:close/>
              </a:path>
            </a:pathLst>
          </a:custGeom>
          <a:solidFill>
            <a:srgbClr val="338C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233274" y="5143654"/>
            <a:ext cx="6054724" cy="5143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52725" y="2814685"/>
            <a:ext cx="3782549" cy="6724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0" i="0">
                <a:solidFill>
                  <a:srgbClr val="FF1616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D36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3438525" cy="10287000"/>
          </a:xfrm>
          <a:custGeom>
            <a:avLst/>
            <a:gdLst/>
            <a:ahLst/>
            <a:cxnLst/>
            <a:rect l="l" t="t" r="r" b="b"/>
            <a:pathLst>
              <a:path w="3438525" h="10287000">
                <a:moveTo>
                  <a:pt x="0" y="0"/>
                </a:moveTo>
                <a:lnTo>
                  <a:pt x="3438524" y="0"/>
                </a:lnTo>
                <a:lnTo>
                  <a:pt x="3438524" y="10286998"/>
                </a:lnTo>
                <a:lnTo>
                  <a:pt x="0" y="10286998"/>
                </a:lnTo>
                <a:lnTo>
                  <a:pt x="0" y="0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884087"/>
            <a:ext cx="3748528" cy="3402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66621" y="0"/>
            <a:ext cx="3019425" cy="10287000"/>
          </a:xfrm>
          <a:custGeom>
            <a:avLst/>
            <a:gdLst/>
            <a:ahLst/>
            <a:cxnLst/>
            <a:rect l="l" t="t" r="r" b="b"/>
            <a:pathLst>
              <a:path w="3019425" h="10287000">
                <a:moveTo>
                  <a:pt x="0" y="0"/>
                </a:moveTo>
                <a:lnTo>
                  <a:pt x="3019424" y="0"/>
                </a:lnTo>
                <a:lnTo>
                  <a:pt x="3019424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7339" y="144095"/>
            <a:ext cx="1106297" cy="1190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37387" y="1708718"/>
            <a:ext cx="14020150" cy="69210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0847" y="4146206"/>
            <a:ext cx="16906305" cy="589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81891" y="2498566"/>
            <a:ext cx="14924216" cy="48552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D36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lancet.com/psychiatry" TargetMode="External"/><Relationship Id="rId2" Type="http://schemas.openxmlformats.org/officeDocument/2006/relationships/hyperlink" Target="http://www.cstsonline.org/assets/media/documents/CSTS_FS_Taking_Care_of_Patients_During_Coronavirus_Outbreak_A_Guide_for_Psychiatrists_03_03_2020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2315" y="38973"/>
            <a:ext cx="13888759" cy="10248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66621" y="5"/>
            <a:ext cx="3019425" cy="10287000"/>
          </a:xfrm>
          <a:custGeom>
            <a:avLst/>
            <a:gdLst/>
            <a:ahLst/>
            <a:cxnLst/>
            <a:rect l="l" t="t" r="r" b="b"/>
            <a:pathLst>
              <a:path w="3019425" h="10287000">
                <a:moveTo>
                  <a:pt x="0" y="0"/>
                </a:moveTo>
                <a:lnTo>
                  <a:pt x="3019424" y="0"/>
                </a:lnTo>
                <a:lnTo>
                  <a:pt x="3019424" y="10286993"/>
                </a:lnTo>
                <a:lnTo>
                  <a:pt x="0" y="10286993"/>
                </a:lnTo>
                <a:lnTo>
                  <a:pt x="0" y="0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339" y="144101"/>
            <a:ext cx="1106297" cy="1190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58413" y="1652899"/>
            <a:ext cx="13453544" cy="7501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807087" y="3908081"/>
            <a:ext cx="179006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35" dirty="0"/>
              <a:t>F</a:t>
            </a:r>
            <a:r>
              <a:rPr spc="1095" dirty="0"/>
              <a:t>A</a:t>
            </a:r>
            <a:r>
              <a:rPr spc="1175" dirty="0"/>
              <a:t>S</a:t>
            </a:r>
            <a:r>
              <a:rPr spc="780" dirty="0"/>
              <a:t>E</a:t>
            </a:r>
            <a:r>
              <a:rPr spc="735" dirty="0"/>
              <a:t>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10364" y="9004468"/>
            <a:ext cx="308610" cy="16256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0">
              <a:latin typeface="Times New Roman"/>
              <a:cs typeface="Times New Roman"/>
            </a:endParaRPr>
          </a:p>
          <a:p>
            <a:pPr marL="26034" indent="-13970">
              <a:lnSpc>
                <a:spcPct val="100000"/>
              </a:lnSpc>
              <a:buSzPct val="33333"/>
              <a:buChar char="•"/>
              <a:tabLst>
                <a:tab pos="26670" algn="l"/>
              </a:tabLst>
            </a:pP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inin</a:t>
            </a:r>
            <a:r>
              <a:rPr sz="150" spc="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" spc="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50" spc="15" dirty="0">
                <a:solidFill>
                  <a:srgbClr val="FFFFFF"/>
                </a:solidFill>
                <a:latin typeface="Arial"/>
                <a:cs typeface="Arial"/>
              </a:rPr>
              <a:t>df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uln</a:t>
            </a: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" spc="-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endParaRPr sz="150">
              <a:latin typeface="Arial"/>
              <a:cs typeface="Arial"/>
            </a:endParaRPr>
          </a:p>
          <a:p>
            <a:pPr marL="26034" indent="-13970">
              <a:lnSpc>
                <a:spcPct val="100000"/>
              </a:lnSpc>
              <a:spcBef>
                <a:spcPts val="90"/>
              </a:spcBef>
              <a:buSzPct val="33333"/>
              <a:buChar char="•"/>
              <a:tabLst>
                <a:tab pos="26670" algn="l"/>
              </a:tabLst>
            </a:pP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Mindfulness</a:t>
            </a:r>
            <a:r>
              <a:rPr sz="1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Benefits</a:t>
            </a:r>
            <a:endParaRPr sz="150">
              <a:latin typeface="Arial"/>
              <a:cs typeface="Arial"/>
            </a:endParaRPr>
          </a:p>
          <a:p>
            <a:pPr marL="26034" indent="-13970">
              <a:lnSpc>
                <a:spcPct val="100000"/>
              </a:lnSpc>
              <a:spcBef>
                <a:spcPts val="90"/>
              </a:spcBef>
              <a:buSzPct val="33333"/>
              <a:buChar char="•"/>
              <a:tabLst>
                <a:tab pos="26670" algn="l"/>
              </a:tabLst>
            </a:pP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Understanding</a:t>
            </a:r>
            <a:r>
              <a:rPr sz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Mindfulness</a:t>
            </a:r>
            <a:endParaRPr sz="150">
              <a:latin typeface="Arial"/>
              <a:cs typeface="Arial"/>
            </a:endParaRPr>
          </a:p>
          <a:p>
            <a:pPr marL="26034" indent="-13970">
              <a:lnSpc>
                <a:spcPct val="100000"/>
              </a:lnSpc>
              <a:spcBef>
                <a:spcPts val="90"/>
              </a:spcBef>
              <a:buSzPct val="33333"/>
              <a:buChar char="•"/>
              <a:tabLst>
                <a:tab pos="26670" algn="l"/>
              </a:tabLst>
            </a:pP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Practicing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 Mindfulness</a:t>
            </a:r>
            <a:endParaRPr sz="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881040" y="0"/>
            <a:ext cx="3407410" cy="10287000"/>
            <a:chOff x="14881040" y="0"/>
            <a:chExt cx="3407410" cy="10287000"/>
          </a:xfrm>
        </p:grpSpPr>
        <p:sp>
          <p:nvSpPr>
            <p:cNvPr id="3" name="object 3"/>
            <p:cNvSpPr/>
            <p:nvPr/>
          </p:nvSpPr>
          <p:spPr>
            <a:xfrm>
              <a:off x="14881040" y="0"/>
              <a:ext cx="3407410" cy="10287000"/>
            </a:xfrm>
            <a:custGeom>
              <a:avLst/>
              <a:gdLst/>
              <a:ahLst/>
              <a:cxnLst/>
              <a:rect l="l" t="t" r="r" b="b"/>
              <a:pathLst>
                <a:path w="3407409" h="10287000">
                  <a:moveTo>
                    <a:pt x="340695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3406959" y="0"/>
                  </a:lnTo>
                  <a:lnTo>
                    <a:pt x="3406959" y="10286999"/>
                  </a:lnTo>
                  <a:close/>
                </a:path>
              </a:pathLst>
            </a:custGeom>
            <a:solidFill>
              <a:srgbClr val="004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057700" y="7391888"/>
              <a:ext cx="3230299" cy="289511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7339" y="144095"/>
            <a:ext cx="1106297" cy="119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6696191" y="4424862"/>
            <a:ext cx="1378585" cy="1378585"/>
            <a:chOff x="6696191" y="4424862"/>
            <a:chExt cx="1378585" cy="1378585"/>
          </a:xfrm>
        </p:grpSpPr>
        <p:sp>
          <p:nvSpPr>
            <p:cNvPr id="7" name="object 7"/>
            <p:cNvSpPr/>
            <p:nvPr/>
          </p:nvSpPr>
          <p:spPr>
            <a:xfrm>
              <a:off x="6696191" y="4424862"/>
              <a:ext cx="1378585" cy="1378585"/>
            </a:xfrm>
            <a:custGeom>
              <a:avLst/>
              <a:gdLst/>
              <a:ahLst/>
              <a:cxnLst/>
              <a:rect l="l" t="t" r="r" b="b"/>
              <a:pathLst>
                <a:path w="1378584" h="1378585">
                  <a:moveTo>
                    <a:pt x="689079" y="1378158"/>
                  </a:moveTo>
                  <a:lnTo>
                    <a:pt x="641904" y="1376569"/>
                  </a:lnTo>
                  <a:lnTo>
                    <a:pt x="595582" y="1371868"/>
                  </a:lnTo>
                  <a:lnTo>
                    <a:pt x="550215" y="1364160"/>
                  </a:lnTo>
                  <a:lnTo>
                    <a:pt x="505906" y="1353545"/>
                  </a:lnTo>
                  <a:lnTo>
                    <a:pt x="462758" y="1340128"/>
                  </a:lnTo>
                  <a:lnTo>
                    <a:pt x="420873" y="1324010"/>
                  </a:lnTo>
                  <a:lnTo>
                    <a:pt x="380353" y="1305294"/>
                  </a:lnTo>
                  <a:lnTo>
                    <a:pt x="341303" y="1284083"/>
                  </a:lnTo>
                  <a:lnTo>
                    <a:pt x="303823" y="1260480"/>
                  </a:lnTo>
                  <a:lnTo>
                    <a:pt x="268018" y="1234586"/>
                  </a:lnTo>
                  <a:lnTo>
                    <a:pt x="233989" y="1206505"/>
                  </a:lnTo>
                  <a:lnTo>
                    <a:pt x="201839" y="1176339"/>
                  </a:lnTo>
                  <a:lnTo>
                    <a:pt x="171671" y="1144191"/>
                  </a:lnTo>
                  <a:lnTo>
                    <a:pt x="143588" y="1110163"/>
                  </a:lnTo>
                  <a:lnTo>
                    <a:pt x="117692" y="1074358"/>
                  </a:lnTo>
                  <a:lnTo>
                    <a:pt x="94087" y="1036879"/>
                  </a:lnTo>
                  <a:lnTo>
                    <a:pt x="72873" y="997828"/>
                  </a:lnTo>
                  <a:lnTo>
                    <a:pt x="54156" y="957308"/>
                  </a:lnTo>
                  <a:lnTo>
                    <a:pt x="38036" y="915421"/>
                  </a:lnTo>
                  <a:lnTo>
                    <a:pt x="24616" y="872270"/>
                  </a:lnTo>
                  <a:lnTo>
                    <a:pt x="14001" y="827958"/>
                  </a:lnTo>
                  <a:lnTo>
                    <a:pt x="6291" y="782587"/>
                  </a:lnTo>
                  <a:lnTo>
                    <a:pt x="1589" y="736260"/>
                  </a:lnTo>
                  <a:lnTo>
                    <a:pt x="0" y="689079"/>
                  </a:lnTo>
                  <a:lnTo>
                    <a:pt x="1589" y="641904"/>
                  </a:lnTo>
                  <a:lnTo>
                    <a:pt x="6291" y="595582"/>
                  </a:lnTo>
                  <a:lnTo>
                    <a:pt x="14001" y="550215"/>
                  </a:lnTo>
                  <a:lnTo>
                    <a:pt x="24616" y="505906"/>
                  </a:lnTo>
                  <a:lnTo>
                    <a:pt x="38036" y="462758"/>
                  </a:lnTo>
                  <a:lnTo>
                    <a:pt x="54156" y="420873"/>
                  </a:lnTo>
                  <a:lnTo>
                    <a:pt x="72873" y="380353"/>
                  </a:lnTo>
                  <a:lnTo>
                    <a:pt x="94087" y="341303"/>
                  </a:lnTo>
                  <a:lnTo>
                    <a:pt x="117692" y="303823"/>
                  </a:lnTo>
                  <a:lnTo>
                    <a:pt x="143588" y="268018"/>
                  </a:lnTo>
                  <a:lnTo>
                    <a:pt x="171671" y="233989"/>
                  </a:lnTo>
                  <a:lnTo>
                    <a:pt x="201839" y="201839"/>
                  </a:lnTo>
                  <a:lnTo>
                    <a:pt x="233989" y="171671"/>
                  </a:lnTo>
                  <a:lnTo>
                    <a:pt x="268018" y="143588"/>
                  </a:lnTo>
                  <a:lnTo>
                    <a:pt x="303823" y="117692"/>
                  </a:lnTo>
                  <a:lnTo>
                    <a:pt x="341303" y="94087"/>
                  </a:lnTo>
                  <a:lnTo>
                    <a:pt x="380353" y="72873"/>
                  </a:lnTo>
                  <a:lnTo>
                    <a:pt x="420873" y="54156"/>
                  </a:lnTo>
                  <a:lnTo>
                    <a:pt x="462758" y="38036"/>
                  </a:lnTo>
                  <a:lnTo>
                    <a:pt x="505906" y="24616"/>
                  </a:lnTo>
                  <a:lnTo>
                    <a:pt x="550215" y="14001"/>
                  </a:lnTo>
                  <a:lnTo>
                    <a:pt x="595582" y="6291"/>
                  </a:lnTo>
                  <a:lnTo>
                    <a:pt x="641904" y="1589"/>
                  </a:lnTo>
                  <a:lnTo>
                    <a:pt x="689079" y="0"/>
                  </a:lnTo>
                  <a:lnTo>
                    <a:pt x="736260" y="1592"/>
                  </a:lnTo>
                  <a:lnTo>
                    <a:pt x="782587" y="6295"/>
                  </a:lnTo>
                  <a:lnTo>
                    <a:pt x="827958" y="14007"/>
                  </a:lnTo>
                  <a:lnTo>
                    <a:pt x="872270" y="24624"/>
                  </a:lnTo>
                  <a:lnTo>
                    <a:pt x="915421" y="38044"/>
                  </a:lnTo>
                  <a:lnTo>
                    <a:pt x="957308" y="54165"/>
                  </a:lnTo>
                  <a:lnTo>
                    <a:pt x="997828" y="72883"/>
                  </a:lnTo>
                  <a:lnTo>
                    <a:pt x="1036879" y="94096"/>
                  </a:lnTo>
                  <a:lnTo>
                    <a:pt x="1074358" y="117702"/>
                  </a:lnTo>
                  <a:lnTo>
                    <a:pt x="1110163" y="143597"/>
                  </a:lnTo>
                  <a:lnTo>
                    <a:pt x="1144191" y="171680"/>
                  </a:lnTo>
                  <a:lnTo>
                    <a:pt x="1176339" y="201847"/>
                  </a:lnTo>
                  <a:lnTo>
                    <a:pt x="1206505" y="233996"/>
                  </a:lnTo>
                  <a:lnTo>
                    <a:pt x="1234586" y="268024"/>
                  </a:lnTo>
                  <a:lnTo>
                    <a:pt x="1260480" y="303829"/>
                  </a:lnTo>
                  <a:lnTo>
                    <a:pt x="1284083" y="341307"/>
                  </a:lnTo>
                  <a:lnTo>
                    <a:pt x="1305294" y="380357"/>
                  </a:lnTo>
                  <a:lnTo>
                    <a:pt x="1324010" y="420876"/>
                  </a:lnTo>
                  <a:lnTo>
                    <a:pt x="1340128" y="462760"/>
                  </a:lnTo>
                  <a:lnTo>
                    <a:pt x="1353545" y="505908"/>
                  </a:lnTo>
                  <a:lnTo>
                    <a:pt x="1364160" y="550216"/>
                  </a:lnTo>
                  <a:lnTo>
                    <a:pt x="1371868" y="595583"/>
                  </a:lnTo>
                  <a:lnTo>
                    <a:pt x="1376569" y="641904"/>
                  </a:lnTo>
                  <a:lnTo>
                    <a:pt x="1378158" y="689079"/>
                  </a:lnTo>
                  <a:lnTo>
                    <a:pt x="1376569" y="736260"/>
                  </a:lnTo>
                  <a:lnTo>
                    <a:pt x="1371868" y="782587"/>
                  </a:lnTo>
                  <a:lnTo>
                    <a:pt x="1364160" y="827958"/>
                  </a:lnTo>
                  <a:lnTo>
                    <a:pt x="1353545" y="872270"/>
                  </a:lnTo>
                  <a:lnTo>
                    <a:pt x="1340128" y="915421"/>
                  </a:lnTo>
                  <a:lnTo>
                    <a:pt x="1324010" y="957308"/>
                  </a:lnTo>
                  <a:lnTo>
                    <a:pt x="1305294" y="997828"/>
                  </a:lnTo>
                  <a:lnTo>
                    <a:pt x="1284083" y="1036879"/>
                  </a:lnTo>
                  <a:lnTo>
                    <a:pt x="1260480" y="1074358"/>
                  </a:lnTo>
                  <a:lnTo>
                    <a:pt x="1234586" y="1110163"/>
                  </a:lnTo>
                  <a:lnTo>
                    <a:pt x="1206505" y="1144191"/>
                  </a:lnTo>
                  <a:lnTo>
                    <a:pt x="1176339" y="1176339"/>
                  </a:lnTo>
                  <a:lnTo>
                    <a:pt x="1144191" y="1206505"/>
                  </a:lnTo>
                  <a:lnTo>
                    <a:pt x="1110163" y="1234586"/>
                  </a:lnTo>
                  <a:lnTo>
                    <a:pt x="1074358" y="1260480"/>
                  </a:lnTo>
                  <a:lnTo>
                    <a:pt x="1036879" y="1284083"/>
                  </a:lnTo>
                  <a:lnTo>
                    <a:pt x="997828" y="1305294"/>
                  </a:lnTo>
                  <a:lnTo>
                    <a:pt x="957308" y="1324010"/>
                  </a:lnTo>
                  <a:lnTo>
                    <a:pt x="915421" y="1340128"/>
                  </a:lnTo>
                  <a:lnTo>
                    <a:pt x="872270" y="1353545"/>
                  </a:lnTo>
                  <a:lnTo>
                    <a:pt x="827958" y="1364160"/>
                  </a:lnTo>
                  <a:lnTo>
                    <a:pt x="782587" y="1371868"/>
                  </a:lnTo>
                  <a:lnTo>
                    <a:pt x="736260" y="1376569"/>
                  </a:lnTo>
                  <a:lnTo>
                    <a:pt x="689079" y="1378158"/>
                  </a:lnTo>
                  <a:close/>
                </a:path>
              </a:pathLst>
            </a:custGeom>
            <a:solidFill>
              <a:srgbClr val="5C9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81135" y="4812923"/>
              <a:ext cx="1008380" cy="602615"/>
            </a:xfrm>
            <a:custGeom>
              <a:avLst/>
              <a:gdLst/>
              <a:ahLst/>
              <a:cxnLst/>
              <a:rect l="l" t="t" r="r" b="b"/>
              <a:pathLst>
                <a:path w="1008379" h="602614">
                  <a:moveTo>
                    <a:pt x="203815" y="516554"/>
                  </a:moveTo>
                  <a:lnTo>
                    <a:pt x="191732" y="550369"/>
                  </a:lnTo>
                  <a:lnTo>
                    <a:pt x="169252" y="577481"/>
                  </a:lnTo>
                  <a:lnTo>
                    <a:pt x="138757" y="595500"/>
                  </a:lnTo>
                  <a:lnTo>
                    <a:pt x="102633" y="602037"/>
                  </a:lnTo>
                  <a:lnTo>
                    <a:pt x="62690" y="593969"/>
                  </a:lnTo>
                  <a:lnTo>
                    <a:pt x="30066" y="571970"/>
                  </a:lnTo>
                  <a:lnTo>
                    <a:pt x="8067" y="539346"/>
                  </a:lnTo>
                  <a:lnTo>
                    <a:pt x="0" y="499403"/>
                  </a:lnTo>
                  <a:lnTo>
                    <a:pt x="8067" y="459461"/>
                  </a:lnTo>
                  <a:lnTo>
                    <a:pt x="30066" y="426837"/>
                  </a:lnTo>
                  <a:lnTo>
                    <a:pt x="62690" y="404838"/>
                  </a:lnTo>
                  <a:lnTo>
                    <a:pt x="102633" y="396770"/>
                  </a:lnTo>
                </a:path>
                <a:path w="1008379" h="602614">
                  <a:moveTo>
                    <a:pt x="764024" y="396770"/>
                  </a:moveTo>
                  <a:lnTo>
                    <a:pt x="724059" y="404838"/>
                  </a:lnTo>
                  <a:lnTo>
                    <a:pt x="691438" y="426837"/>
                  </a:lnTo>
                  <a:lnTo>
                    <a:pt x="669451" y="459461"/>
                  </a:lnTo>
                  <a:lnTo>
                    <a:pt x="661391" y="499403"/>
                  </a:lnTo>
                  <a:lnTo>
                    <a:pt x="669451" y="539346"/>
                  </a:lnTo>
                  <a:lnTo>
                    <a:pt x="691438" y="571970"/>
                  </a:lnTo>
                  <a:lnTo>
                    <a:pt x="724059" y="593969"/>
                  </a:lnTo>
                  <a:lnTo>
                    <a:pt x="764024" y="602037"/>
                  </a:lnTo>
                  <a:lnTo>
                    <a:pt x="803959" y="593969"/>
                  </a:lnTo>
                  <a:lnTo>
                    <a:pt x="836564" y="571970"/>
                  </a:lnTo>
                  <a:lnTo>
                    <a:pt x="858545" y="539346"/>
                  </a:lnTo>
                  <a:lnTo>
                    <a:pt x="866604" y="499403"/>
                  </a:lnTo>
                  <a:lnTo>
                    <a:pt x="1008216" y="499403"/>
                  </a:lnTo>
                  <a:lnTo>
                    <a:pt x="1008216" y="280481"/>
                  </a:lnTo>
                  <a:lnTo>
                    <a:pt x="891765" y="280481"/>
                  </a:lnTo>
                  <a:lnTo>
                    <a:pt x="891765" y="66289"/>
                  </a:lnTo>
                  <a:lnTo>
                    <a:pt x="778379" y="66289"/>
                  </a:lnTo>
                </a:path>
                <a:path w="1008379" h="602614">
                  <a:moveTo>
                    <a:pt x="204514" y="516608"/>
                  </a:moveTo>
                  <a:lnTo>
                    <a:pt x="563220" y="516608"/>
                  </a:lnTo>
                </a:path>
                <a:path w="1008379" h="602614">
                  <a:moveTo>
                    <a:pt x="113816" y="66289"/>
                  </a:moveTo>
                  <a:lnTo>
                    <a:pt x="113385" y="0"/>
                  </a:lnTo>
                  <a:lnTo>
                    <a:pt x="763756" y="0"/>
                  </a:lnTo>
                  <a:lnTo>
                    <a:pt x="764186" y="396447"/>
                  </a:lnTo>
                  <a:lnTo>
                    <a:pt x="415372" y="396447"/>
                  </a:lnTo>
                  <a:lnTo>
                    <a:pt x="415372" y="334190"/>
                  </a:lnTo>
                </a:path>
              </a:pathLst>
            </a:custGeom>
            <a:ln w="53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59727" y="5289054"/>
              <a:ext cx="708660" cy="47625"/>
            </a:xfrm>
            <a:custGeom>
              <a:avLst/>
              <a:gdLst/>
              <a:ahLst/>
              <a:cxnLst/>
              <a:rect l="l" t="t" r="r" b="b"/>
              <a:pathLst>
                <a:path w="708659" h="47625">
                  <a:moveTo>
                    <a:pt x="46621" y="23279"/>
                  </a:moveTo>
                  <a:lnTo>
                    <a:pt x="44780" y="14224"/>
                  </a:lnTo>
                  <a:lnTo>
                    <a:pt x="39789" y="6819"/>
                  </a:lnTo>
                  <a:lnTo>
                    <a:pt x="32397" y="1828"/>
                  </a:lnTo>
                  <a:lnTo>
                    <a:pt x="23342" y="0"/>
                  </a:lnTo>
                  <a:lnTo>
                    <a:pt x="14249" y="1828"/>
                  </a:lnTo>
                  <a:lnTo>
                    <a:pt x="6832" y="6819"/>
                  </a:lnTo>
                  <a:lnTo>
                    <a:pt x="1841" y="14224"/>
                  </a:lnTo>
                  <a:lnTo>
                    <a:pt x="0" y="23279"/>
                  </a:lnTo>
                  <a:lnTo>
                    <a:pt x="1841" y="32346"/>
                  </a:lnTo>
                  <a:lnTo>
                    <a:pt x="6832" y="39763"/>
                  </a:lnTo>
                  <a:lnTo>
                    <a:pt x="14249" y="44767"/>
                  </a:lnTo>
                  <a:lnTo>
                    <a:pt x="23342" y="46609"/>
                  </a:lnTo>
                  <a:lnTo>
                    <a:pt x="32397" y="44767"/>
                  </a:lnTo>
                  <a:lnTo>
                    <a:pt x="39789" y="39763"/>
                  </a:lnTo>
                  <a:lnTo>
                    <a:pt x="44780" y="32346"/>
                  </a:lnTo>
                  <a:lnTo>
                    <a:pt x="46621" y="23279"/>
                  </a:lnTo>
                  <a:close/>
                </a:path>
                <a:path w="708659" h="47625">
                  <a:moveTo>
                    <a:pt x="708545" y="24079"/>
                  </a:moveTo>
                  <a:lnTo>
                    <a:pt x="706716" y="14998"/>
                  </a:lnTo>
                  <a:lnTo>
                    <a:pt x="701713" y="7607"/>
                  </a:lnTo>
                  <a:lnTo>
                    <a:pt x="694296" y="2628"/>
                  </a:lnTo>
                  <a:lnTo>
                    <a:pt x="685215" y="800"/>
                  </a:lnTo>
                  <a:lnTo>
                    <a:pt x="676160" y="2628"/>
                  </a:lnTo>
                  <a:lnTo>
                    <a:pt x="668756" y="7607"/>
                  </a:lnTo>
                  <a:lnTo>
                    <a:pt x="663765" y="14998"/>
                  </a:lnTo>
                  <a:lnTo>
                    <a:pt x="661936" y="24079"/>
                  </a:lnTo>
                  <a:lnTo>
                    <a:pt x="663765" y="33147"/>
                  </a:lnTo>
                  <a:lnTo>
                    <a:pt x="668756" y="40538"/>
                  </a:lnTo>
                  <a:lnTo>
                    <a:pt x="676148" y="45529"/>
                  </a:lnTo>
                  <a:lnTo>
                    <a:pt x="685215" y="47371"/>
                  </a:lnTo>
                  <a:lnTo>
                    <a:pt x="694296" y="45529"/>
                  </a:lnTo>
                  <a:lnTo>
                    <a:pt x="701713" y="40538"/>
                  </a:lnTo>
                  <a:lnTo>
                    <a:pt x="706716" y="33147"/>
                  </a:lnTo>
                  <a:lnTo>
                    <a:pt x="708545" y="240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81135" y="4879213"/>
              <a:ext cx="482600" cy="200660"/>
            </a:xfrm>
            <a:custGeom>
              <a:avLst/>
              <a:gdLst/>
              <a:ahLst/>
              <a:cxnLst/>
              <a:rect l="l" t="t" r="r" b="b"/>
              <a:pathLst>
                <a:path w="482600" h="200660">
                  <a:moveTo>
                    <a:pt x="482468" y="100160"/>
                  </a:moveTo>
                  <a:lnTo>
                    <a:pt x="348491" y="100160"/>
                  </a:lnTo>
                </a:path>
                <a:path w="482600" h="200660">
                  <a:moveTo>
                    <a:pt x="415479" y="167149"/>
                  </a:moveTo>
                  <a:lnTo>
                    <a:pt x="415479" y="33171"/>
                  </a:lnTo>
                </a:path>
                <a:path w="482600" h="200660">
                  <a:moveTo>
                    <a:pt x="113386" y="0"/>
                  </a:moveTo>
                  <a:lnTo>
                    <a:pt x="0" y="0"/>
                  </a:lnTo>
                </a:path>
                <a:path w="482600" h="200660">
                  <a:moveTo>
                    <a:pt x="113386" y="100160"/>
                  </a:moveTo>
                  <a:lnTo>
                    <a:pt x="0" y="100160"/>
                  </a:lnTo>
                </a:path>
                <a:path w="482600" h="200660">
                  <a:moveTo>
                    <a:pt x="113386" y="200266"/>
                  </a:moveTo>
                  <a:lnTo>
                    <a:pt x="0" y="200266"/>
                  </a:lnTo>
                </a:path>
              </a:pathLst>
            </a:custGeom>
            <a:ln w="53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696191" y="6515569"/>
            <a:ext cx="1378585" cy="1378585"/>
            <a:chOff x="6696191" y="6515569"/>
            <a:chExt cx="1378585" cy="1378585"/>
          </a:xfrm>
        </p:grpSpPr>
        <p:sp>
          <p:nvSpPr>
            <p:cNvPr id="12" name="object 12"/>
            <p:cNvSpPr/>
            <p:nvPr/>
          </p:nvSpPr>
          <p:spPr>
            <a:xfrm>
              <a:off x="6696191" y="6515569"/>
              <a:ext cx="1378585" cy="1378585"/>
            </a:xfrm>
            <a:custGeom>
              <a:avLst/>
              <a:gdLst/>
              <a:ahLst/>
              <a:cxnLst/>
              <a:rect l="l" t="t" r="r" b="b"/>
              <a:pathLst>
                <a:path w="1378584" h="1378584">
                  <a:moveTo>
                    <a:pt x="689079" y="1378158"/>
                  </a:moveTo>
                  <a:lnTo>
                    <a:pt x="641904" y="1376569"/>
                  </a:lnTo>
                  <a:lnTo>
                    <a:pt x="595582" y="1371868"/>
                  </a:lnTo>
                  <a:lnTo>
                    <a:pt x="550215" y="1364160"/>
                  </a:lnTo>
                  <a:lnTo>
                    <a:pt x="505906" y="1353545"/>
                  </a:lnTo>
                  <a:lnTo>
                    <a:pt x="462758" y="1340128"/>
                  </a:lnTo>
                  <a:lnTo>
                    <a:pt x="420873" y="1324010"/>
                  </a:lnTo>
                  <a:lnTo>
                    <a:pt x="380353" y="1305294"/>
                  </a:lnTo>
                  <a:lnTo>
                    <a:pt x="341303" y="1284083"/>
                  </a:lnTo>
                  <a:lnTo>
                    <a:pt x="303823" y="1260480"/>
                  </a:lnTo>
                  <a:lnTo>
                    <a:pt x="268018" y="1234586"/>
                  </a:lnTo>
                  <a:lnTo>
                    <a:pt x="233989" y="1206505"/>
                  </a:lnTo>
                  <a:lnTo>
                    <a:pt x="201839" y="1176339"/>
                  </a:lnTo>
                  <a:lnTo>
                    <a:pt x="171671" y="1144191"/>
                  </a:lnTo>
                  <a:lnTo>
                    <a:pt x="143588" y="1110163"/>
                  </a:lnTo>
                  <a:lnTo>
                    <a:pt x="117692" y="1074358"/>
                  </a:lnTo>
                  <a:lnTo>
                    <a:pt x="94087" y="1036879"/>
                  </a:lnTo>
                  <a:lnTo>
                    <a:pt x="72873" y="997828"/>
                  </a:lnTo>
                  <a:lnTo>
                    <a:pt x="54156" y="957308"/>
                  </a:lnTo>
                  <a:lnTo>
                    <a:pt x="38036" y="915421"/>
                  </a:lnTo>
                  <a:lnTo>
                    <a:pt x="24616" y="872270"/>
                  </a:lnTo>
                  <a:lnTo>
                    <a:pt x="14001" y="827958"/>
                  </a:lnTo>
                  <a:lnTo>
                    <a:pt x="6291" y="782587"/>
                  </a:lnTo>
                  <a:lnTo>
                    <a:pt x="1589" y="736260"/>
                  </a:lnTo>
                  <a:lnTo>
                    <a:pt x="0" y="689079"/>
                  </a:lnTo>
                  <a:lnTo>
                    <a:pt x="1589" y="641904"/>
                  </a:lnTo>
                  <a:lnTo>
                    <a:pt x="6291" y="595582"/>
                  </a:lnTo>
                  <a:lnTo>
                    <a:pt x="14001" y="550215"/>
                  </a:lnTo>
                  <a:lnTo>
                    <a:pt x="24616" y="505906"/>
                  </a:lnTo>
                  <a:lnTo>
                    <a:pt x="38036" y="462758"/>
                  </a:lnTo>
                  <a:lnTo>
                    <a:pt x="54156" y="420873"/>
                  </a:lnTo>
                  <a:lnTo>
                    <a:pt x="72873" y="380353"/>
                  </a:lnTo>
                  <a:lnTo>
                    <a:pt x="94087" y="341303"/>
                  </a:lnTo>
                  <a:lnTo>
                    <a:pt x="117692" y="303823"/>
                  </a:lnTo>
                  <a:lnTo>
                    <a:pt x="143588" y="268018"/>
                  </a:lnTo>
                  <a:lnTo>
                    <a:pt x="171671" y="233989"/>
                  </a:lnTo>
                  <a:lnTo>
                    <a:pt x="201839" y="201839"/>
                  </a:lnTo>
                  <a:lnTo>
                    <a:pt x="233989" y="171671"/>
                  </a:lnTo>
                  <a:lnTo>
                    <a:pt x="268018" y="143588"/>
                  </a:lnTo>
                  <a:lnTo>
                    <a:pt x="303823" y="117692"/>
                  </a:lnTo>
                  <a:lnTo>
                    <a:pt x="341303" y="94087"/>
                  </a:lnTo>
                  <a:lnTo>
                    <a:pt x="380353" y="72873"/>
                  </a:lnTo>
                  <a:lnTo>
                    <a:pt x="420873" y="54156"/>
                  </a:lnTo>
                  <a:lnTo>
                    <a:pt x="462758" y="38036"/>
                  </a:lnTo>
                  <a:lnTo>
                    <a:pt x="505906" y="24616"/>
                  </a:lnTo>
                  <a:lnTo>
                    <a:pt x="550215" y="14001"/>
                  </a:lnTo>
                  <a:lnTo>
                    <a:pt x="595582" y="6291"/>
                  </a:lnTo>
                  <a:lnTo>
                    <a:pt x="641904" y="1589"/>
                  </a:lnTo>
                  <a:lnTo>
                    <a:pt x="689079" y="0"/>
                  </a:lnTo>
                  <a:lnTo>
                    <a:pt x="736260" y="1592"/>
                  </a:lnTo>
                  <a:lnTo>
                    <a:pt x="782587" y="6295"/>
                  </a:lnTo>
                  <a:lnTo>
                    <a:pt x="827958" y="14007"/>
                  </a:lnTo>
                  <a:lnTo>
                    <a:pt x="872270" y="24624"/>
                  </a:lnTo>
                  <a:lnTo>
                    <a:pt x="915421" y="38044"/>
                  </a:lnTo>
                  <a:lnTo>
                    <a:pt x="957308" y="54165"/>
                  </a:lnTo>
                  <a:lnTo>
                    <a:pt x="997828" y="72883"/>
                  </a:lnTo>
                  <a:lnTo>
                    <a:pt x="1036879" y="94096"/>
                  </a:lnTo>
                  <a:lnTo>
                    <a:pt x="1074358" y="117702"/>
                  </a:lnTo>
                  <a:lnTo>
                    <a:pt x="1110163" y="143597"/>
                  </a:lnTo>
                  <a:lnTo>
                    <a:pt x="1144191" y="171680"/>
                  </a:lnTo>
                  <a:lnTo>
                    <a:pt x="1176339" y="201847"/>
                  </a:lnTo>
                  <a:lnTo>
                    <a:pt x="1206505" y="233996"/>
                  </a:lnTo>
                  <a:lnTo>
                    <a:pt x="1234586" y="268024"/>
                  </a:lnTo>
                  <a:lnTo>
                    <a:pt x="1260480" y="303829"/>
                  </a:lnTo>
                  <a:lnTo>
                    <a:pt x="1284083" y="341307"/>
                  </a:lnTo>
                  <a:lnTo>
                    <a:pt x="1305294" y="380357"/>
                  </a:lnTo>
                  <a:lnTo>
                    <a:pt x="1324010" y="420876"/>
                  </a:lnTo>
                  <a:lnTo>
                    <a:pt x="1340128" y="462760"/>
                  </a:lnTo>
                  <a:lnTo>
                    <a:pt x="1353545" y="505908"/>
                  </a:lnTo>
                  <a:lnTo>
                    <a:pt x="1364160" y="550216"/>
                  </a:lnTo>
                  <a:lnTo>
                    <a:pt x="1371868" y="595583"/>
                  </a:lnTo>
                  <a:lnTo>
                    <a:pt x="1376569" y="641904"/>
                  </a:lnTo>
                  <a:lnTo>
                    <a:pt x="1378158" y="689079"/>
                  </a:lnTo>
                  <a:lnTo>
                    <a:pt x="1376569" y="736260"/>
                  </a:lnTo>
                  <a:lnTo>
                    <a:pt x="1371868" y="782587"/>
                  </a:lnTo>
                  <a:lnTo>
                    <a:pt x="1364160" y="827958"/>
                  </a:lnTo>
                  <a:lnTo>
                    <a:pt x="1353545" y="872270"/>
                  </a:lnTo>
                  <a:lnTo>
                    <a:pt x="1340128" y="915421"/>
                  </a:lnTo>
                  <a:lnTo>
                    <a:pt x="1324010" y="957308"/>
                  </a:lnTo>
                  <a:lnTo>
                    <a:pt x="1305294" y="997828"/>
                  </a:lnTo>
                  <a:lnTo>
                    <a:pt x="1284083" y="1036879"/>
                  </a:lnTo>
                  <a:lnTo>
                    <a:pt x="1260480" y="1074358"/>
                  </a:lnTo>
                  <a:lnTo>
                    <a:pt x="1234586" y="1110163"/>
                  </a:lnTo>
                  <a:lnTo>
                    <a:pt x="1206505" y="1144191"/>
                  </a:lnTo>
                  <a:lnTo>
                    <a:pt x="1176339" y="1176339"/>
                  </a:lnTo>
                  <a:lnTo>
                    <a:pt x="1144191" y="1206505"/>
                  </a:lnTo>
                  <a:lnTo>
                    <a:pt x="1110163" y="1234586"/>
                  </a:lnTo>
                  <a:lnTo>
                    <a:pt x="1074358" y="1260480"/>
                  </a:lnTo>
                  <a:lnTo>
                    <a:pt x="1036879" y="1284083"/>
                  </a:lnTo>
                  <a:lnTo>
                    <a:pt x="997828" y="1305294"/>
                  </a:lnTo>
                  <a:lnTo>
                    <a:pt x="957308" y="1324010"/>
                  </a:lnTo>
                  <a:lnTo>
                    <a:pt x="915421" y="1340128"/>
                  </a:lnTo>
                  <a:lnTo>
                    <a:pt x="872270" y="1353545"/>
                  </a:lnTo>
                  <a:lnTo>
                    <a:pt x="827958" y="1364160"/>
                  </a:lnTo>
                  <a:lnTo>
                    <a:pt x="782587" y="1371868"/>
                  </a:lnTo>
                  <a:lnTo>
                    <a:pt x="736260" y="1376569"/>
                  </a:lnTo>
                  <a:lnTo>
                    <a:pt x="689079" y="1378158"/>
                  </a:lnTo>
                  <a:close/>
                </a:path>
              </a:pathLst>
            </a:custGeom>
            <a:solidFill>
              <a:srgbClr val="5C9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36188" y="7093252"/>
              <a:ext cx="598170" cy="510540"/>
            </a:xfrm>
            <a:custGeom>
              <a:avLst/>
              <a:gdLst/>
              <a:ahLst/>
              <a:cxnLst/>
              <a:rect l="l" t="t" r="r" b="b"/>
              <a:pathLst>
                <a:path w="598170" h="510540">
                  <a:moveTo>
                    <a:pt x="203492" y="103439"/>
                  </a:moveTo>
                  <a:lnTo>
                    <a:pt x="156840" y="108815"/>
                  </a:lnTo>
                  <a:lnTo>
                    <a:pt x="114011" y="124126"/>
                  </a:lnTo>
                  <a:lnTo>
                    <a:pt x="76227" y="148151"/>
                  </a:lnTo>
                  <a:lnTo>
                    <a:pt x="44711" y="179667"/>
                  </a:lnTo>
                  <a:lnTo>
                    <a:pt x="20686" y="217451"/>
                  </a:lnTo>
                  <a:lnTo>
                    <a:pt x="5375" y="260280"/>
                  </a:lnTo>
                  <a:lnTo>
                    <a:pt x="0" y="306932"/>
                  </a:lnTo>
                  <a:lnTo>
                    <a:pt x="5375" y="353601"/>
                  </a:lnTo>
                  <a:lnTo>
                    <a:pt x="20686" y="396437"/>
                  </a:lnTo>
                  <a:lnTo>
                    <a:pt x="44711" y="434220"/>
                  </a:lnTo>
                  <a:lnTo>
                    <a:pt x="76227" y="465730"/>
                  </a:lnTo>
                  <a:lnTo>
                    <a:pt x="114011" y="489747"/>
                  </a:lnTo>
                  <a:lnTo>
                    <a:pt x="156840" y="505052"/>
                  </a:lnTo>
                  <a:lnTo>
                    <a:pt x="203492" y="510425"/>
                  </a:lnTo>
                  <a:lnTo>
                    <a:pt x="252259" y="504547"/>
                  </a:lnTo>
                  <a:lnTo>
                    <a:pt x="296767" y="487850"/>
                  </a:lnTo>
                  <a:lnTo>
                    <a:pt x="335615" y="461736"/>
                  </a:lnTo>
                  <a:lnTo>
                    <a:pt x="367401" y="427606"/>
                  </a:lnTo>
                  <a:lnTo>
                    <a:pt x="390727" y="386863"/>
                  </a:lnTo>
                  <a:lnTo>
                    <a:pt x="404189" y="340910"/>
                  </a:lnTo>
                </a:path>
                <a:path w="598170" h="510540">
                  <a:moveTo>
                    <a:pt x="405103" y="224890"/>
                  </a:moveTo>
                  <a:lnTo>
                    <a:pt x="597736" y="224890"/>
                  </a:lnTo>
                </a:path>
                <a:path w="598170" h="510540">
                  <a:moveTo>
                    <a:pt x="203492" y="0"/>
                  </a:moveTo>
                  <a:lnTo>
                    <a:pt x="513973" y="0"/>
                  </a:lnTo>
                  <a:lnTo>
                    <a:pt x="513973" y="103439"/>
                  </a:lnTo>
                </a:path>
              </a:pathLst>
            </a:custGeom>
            <a:ln w="53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38925" y="7407765"/>
              <a:ext cx="222309" cy="2223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39680" y="6805620"/>
              <a:ext cx="0" cy="391160"/>
            </a:xfrm>
            <a:custGeom>
              <a:avLst/>
              <a:gdLst/>
              <a:ahLst/>
              <a:cxnLst/>
              <a:rect l="l" t="t" r="r" b="b"/>
              <a:pathLst>
                <a:path h="391159">
                  <a:moveTo>
                    <a:pt x="0" y="391071"/>
                  </a:moveTo>
                  <a:lnTo>
                    <a:pt x="0" y="0"/>
                  </a:lnTo>
                </a:path>
              </a:pathLst>
            </a:custGeom>
            <a:ln w="53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55004" y="6805620"/>
              <a:ext cx="85090" cy="0"/>
            </a:xfrm>
            <a:custGeom>
              <a:avLst/>
              <a:gdLst/>
              <a:ahLst/>
              <a:cxnLst/>
              <a:rect l="l" t="t" r="r" b="b"/>
              <a:pathLst>
                <a:path w="85090">
                  <a:moveTo>
                    <a:pt x="42338" y="-26881"/>
                  </a:moveTo>
                  <a:lnTo>
                    <a:pt x="42338" y="26881"/>
                  </a:lnTo>
                </a:path>
              </a:pathLst>
            </a:custGeom>
            <a:ln w="8467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39680" y="7196692"/>
              <a:ext cx="495300" cy="322580"/>
            </a:xfrm>
            <a:custGeom>
              <a:avLst/>
              <a:gdLst/>
              <a:ahLst/>
              <a:cxnLst/>
              <a:rect l="l" t="t" r="r" b="b"/>
              <a:pathLst>
                <a:path w="495300" h="322579">
                  <a:moveTo>
                    <a:pt x="0" y="0"/>
                  </a:moveTo>
                  <a:lnTo>
                    <a:pt x="494672" y="0"/>
                  </a:lnTo>
                </a:path>
                <a:path w="495300" h="322579">
                  <a:moveTo>
                    <a:pt x="494672" y="0"/>
                  </a:moveTo>
                  <a:lnTo>
                    <a:pt x="494672" y="322255"/>
                  </a:lnTo>
                </a:path>
              </a:pathLst>
            </a:custGeom>
            <a:ln w="53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14997" y="7376908"/>
              <a:ext cx="458470" cy="165735"/>
            </a:xfrm>
            <a:custGeom>
              <a:avLst/>
              <a:gdLst/>
              <a:ahLst/>
              <a:cxnLst/>
              <a:rect l="l" t="t" r="r" b="b"/>
              <a:pathLst>
                <a:path w="458470" h="165734">
                  <a:moveTo>
                    <a:pt x="46558" y="23279"/>
                  </a:moveTo>
                  <a:lnTo>
                    <a:pt x="44729" y="14198"/>
                  </a:lnTo>
                  <a:lnTo>
                    <a:pt x="39738" y="6807"/>
                  </a:lnTo>
                  <a:lnTo>
                    <a:pt x="32334" y="1828"/>
                  </a:lnTo>
                  <a:lnTo>
                    <a:pt x="23279" y="0"/>
                  </a:lnTo>
                  <a:lnTo>
                    <a:pt x="14224" y="1828"/>
                  </a:lnTo>
                  <a:lnTo>
                    <a:pt x="6819" y="6807"/>
                  </a:lnTo>
                  <a:lnTo>
                    <a:pt x="1828" y="14198"/>
                  </a:lnTo>
                  <a:lnTo>
                    <a:pt x="0" y="23279"/>
                  </a:lnTo>
                  <a:lnTo>
                    <a:pt x="1828" y="32334"/>
                  </a:lnTo>
                  <a:lnTo>
                    <a:pt x="6819" y="39738"/>
                  </a:lnTo>
                  <a:lnTo>
                    <a:pt x="14224" y="44729"/>
                  </a:lnTo>
                  <a:lnTo>
                    <a:pt x="23279" y="46558"/>
                  </a:lnTo>
                  <a:lnTo>
                    <a:pt x="32334" y="44729"/>
                  </a:lnTo>
                  <a:lnTo>
                    <a:pt x="39738" y="39738"/>
                  </a:lnTo>
                  <a:lnTo>
                    <a:pt x="44729" y="32334"/>
                  </a:lnTo>
                  <a:lnTo>
                    <a:pt x="46558" y="23279"/>
                  </a:lnTo>
                  <a:close/>
                </a:path>
                <a:path w="458470" h="165734">
                  <a:moveTo>
                    <a:pt x="458381" y="142049"/>
                  </a:moveTo>
                  <a:lnTo>
                    <a:pt x="456539" y="132956"/>
                  </a:lnTo>
                  <a:lnTo>
                    <a:pt x="451535" y="125539"/>
                  </a:lnTo>
                  <a:lnTo>
                    <a:pt x="444119" y="120548"/>
                  </a:lnTo>
                  <a:lnTo>
                    <a:pt x="435051" y="118706"/>
                  </a:lnTo>
                  <a:lnTo>
                    <a:pt x="425996" y="120548"/>
                  </a:lnTo>
                  <a:lnTo>
                    <a:pt x="418592" y="125539"/>
                  </a:lnTo>
                  <a:lnTo>
                    <a:pt x="413600" y="132956"/>
                  </a:lnTo>
                  <a:lnTo>
                    <a:pt x="411772" y="142049"/>
                  </a:lnTo>
                  <a:lnTo>
                    <a:pt x="413600" y="151104"/>
                  </a:lnTo>
                  <a:lnTo>
                    <a:pt x="418592" y="158508"/>
                  </a:lnTo>
                  <a:lnTo>
                    <a:pt x="425996" y="163487"/>
                  </a:lnTo>
                  <a:lnTo>
                    <a:pt x="435051" y="165328"/>
                  </a:lnTo>
                  <a:lnTo>
                    <a:pt x="444119" y="163487"/>
                  </a:lnTo>
                  <a:lnTo>
                    <a:pt x="451535" y="158508"/>
                  </a:lnTo>
                  <a:lnTo>
                    <a:pt x="456539" y="151104"/>
                  </a:lnTo>
                  <a:lnTo>
                    <a:pt x="458381" y="1420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441291" y="7318142"/>
              <a:ext cx="0" cy="105410"/>
            </a:xfrm>
            <a:custGeom>
              <a:avLst/>
              <a:gdLst/>
              <a:ahLst/>
              <a:cxnLst/>
              <a:rect l="l" t="t" r="r" b="b"/>
              <a:pathLst>
                <a:path h="105409">
                  <a:moveTo>
                    <a:pt x="0" y="0"/>
                  </a:moveTo>
                  <a:lnTo>
                    <a:pt x="0" y="105321"/>
                  </a:lnTo>
                </a:path>
              </a:pathLst>
            </a:custGeom>
            <a:ln w="53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666930" y="2113110"/>
            <a:ext cx="4914900" cy="1401445"/>
            <a:chOff x="6666930" y="2113110"/>
            <a:chExt cx="4914900" cy="1401445"/>
          </a:xfrm>
        </p:grpSpPr>
        <p:sp>
          <p:nvSpPr>
            <p:cNvPr id="21" name="object 21"/>
            <p:cNvSpPr/>
            <p:nvPr/>
          </p:nvSpPr>
          <p:spPr>
            <a:xfrm>
              <a:off x="6666930" y="2113110"/>
              <a:ext cx="1401445" cy="1401445"/>
            </a:xfrm>
            <a:custGeom>
              <a:avLst/>
              <a:gdLst/>
              <a:ahLst/>
              <a:cxnLst/>
              <a:rect l="l" t="t" r="r" b="b"/>
              <a:pathLst>
                <a:path w="1401445" h="1401445">
                  <a:moveTo>
                    <a:pt x="700564" y="1401073"/>
                  </a:moveTo>
                  <a:lnTo>
                    <a:pt x="652603" y="1399457"/>
                  </a:lnTo>
                  <a:lnTo>
                    <a:pt x="605508" y="1394678"/>
                  </a:lnTo>
                  <a:lnTo>
                    <a:pt x="559385" y="1386841"/>
                  </a:lnTo>
                  <a:lnTo>
                    <a:pt x="514338" y="1376050"/>
                  </a:lnTo>
                  <a:lnTo>
                    <a:pt x="470470" y="1362409"/>
                  </a:lnTo>
                  <a:lnTo>
                    <a:pt x="427887" y="1346022"/>
                  </a:lnTo>
                  <a:lnTo>
                    <a:pt x="386692" y="1326995"/>
                  </a:lnTo>
                  <a:lnTo>
                    <a:pt x="346991" y="1305430"/>
                  </a:lnTo>
                  <a:lnTo>
                    <a:pt x="308887" y="1281433"/>
                  </a:lnTo>
                  <a:lnTo>
                    <a:pt x="272484" y="1255108"/>
                  </a:lnTo>
                  <a:lnTo>
                    <a:pt x="237888" y="1226559"/>
                  </a:lnTo>
                  <a:lnTo>
                    <a:pt x="205203" y="1195890"/>
                  </a:lnTo>
                  <a:lnTo>
                    <a:pt x="174532" y="1163206"/>
                  </a:lnTo>
                  <a:lnTo>
                    <a:pt x="145981" y="1128611"/>
                  </a:lnTo>
                  <a:lnTo>
                    <a:pt x="119654" y="1092210"/>
                  </a:lnTo>
                  <a:lnTo>
                    <a:pt x="95655" y="1054106"/>
                  </a:lnTo>
                  <a:lnTo>
                    <a:pt x="74088" y="1014404"/>
                  </a:lnTo>
                  <a:lnTo>
                    <a:pt x="55058" y="973209"/>
                  </a:lnTo>
                  <a:lnTo>
                    <a:pt x="38670" y="930624"/>
                  </a:lnTo>
                  <a:lnTo>
                    <a:pt x="25027" y="886754"/>
                  </a:lnTo>
                  <a:lnTo>
                    <a:pt x="14234" y="841703"/>
                  </a:lnTo>
                  <a:lnTo>
                    <a:pt x="6395" y="795576"/>
                  </a:lnTo>
                  <a:lnTo>
                    <a:pt x="1616" y="748476"/>
                  </a:lnTo>
                  <a:lnTo>
                    <a:pt x="0" y="700509"/>
                  </a:lnTo>
                  <a:lnTo>
                    <a:pt x="1616" y="652548"/>
                  </a:lnTo>
                  <a:lnTo>
                    <a:pt x="6395" y="605455"/>
                  </a:lnTo>
                  <a:lnTo>
                    <a:pt x="14234" y="559333"/>
                  </a:lnTo>
                  <a:lnTo>
                    <a:pt x="25027" y="514287"/>
                  </a:lnTo>
                  <a:lnTo>
                    <a:pt x="38670" y="470422"/>
                  </a:lnTo>
                  <a:lnTo>
                    <a:pt x="55058" y="427841"/>
                  </a:lnTo>
                  <a:lnTo>
                    <a:pt x="74088" y="386649"/>
                  </a:lnTo>
                  <a:lnTo>
                    <a:pt x="95655" y="346950"/>
                  </a:lnTo>
                  <a:lnTo>
                    <a:pt x="119654" y="308849"/>
                  </a:lnTo>
                  <a:lnTo>
                    <a:pt x="145981" y="272450"/>
                  </a:lnTo>
                  <a:lnTo>
                    <a:pt x="174532" y="237858"/>
                  </a:lnTo>
                  <a:lnTo>
                    <a:pt x="205203" y="205176"/>
                  </a:lnTo>
                  <a:lnTo>
                    <a:pt x="237888" y="174509"/>
                  </a:lnTo>
                  <a:lnTo>
                    <a:pt x="272485" y="145961"/>
                  </a:lnTo>
                  <a:lnTo>
                    <a:pt x="308887" y="119637"/>
                  </a:lnTo>
                  <a:lnTo>
                    <a:pt x="346991" y="95641"/>
                  </a:lnTo>
                  <a:lnTo>
                    <a:pt x="386692" y="74077"/>
                  </a:lnTo>
                  <a:lnTo>
                    <a:pt x="427887" y="55050"/>
                  </a:lnTo>
                  <a:lnTo>
                    <a:pt x="470470" y="38663"/>
                  </a:lnTo>
                  <a:lnTo>
                    <a:pt x="514338" y="25023"/>
                  </a:lnTo>
                  <a:lnTo>
                    <a:pt x="559385" y="14232"/>
                  </a:lnTo>
                  <a:lnTo>
                    <a:pt x="605509" y="6394"/>
                  </a:lnTo>
                  <a:lnTo>
                    <a:pt x="652603" y="1616"/>
                  </a:lnTo>
                  <a:lnTo>
                    <a:pt x="700564" y="0"/>
                  </a:lnTo>
                  <a:lnTo>
                    <a:pt x="748525" y="1612"/>
                  </a:lnTo>
                  <a:lnTo>
                    <a:pt x="795619" y="6389"/>
                  </a:lnTo>
                  <a:lnTo>
                    <a:pt x="841742" y="14224"/>
                  </a:lnTo>
                  <a:lnTo>
                    <a:pt x="886789" y="25013"/>
                  </a:lnTo>
                  <a:lnTo>
                    <a:pt x="930657" y="38653"/>
                  </a:lnTo>
                  <a:lnTo>
                    <a:pt x="973240" y="55038"/>
                  </a:lnTo>
                  <a:lnTo>
                    <a:pt x="1014435" y="74065"/>
                  </a:lnTo>
                  <a:lnTo>
                    <a:pt x="1054136" y="95628"/>
                  </a:lnTo>
                  <a:lnTo>
                    <a:pt x="1092241" y="119625"/>
                  </a:lnTo>
                  <a:lnTo>
                    <a:pt x="1128643" y="145949"/>
                  </a:lnTo>
                  <a:lnTo>
                    <a:pt x="1163239" y="174498"/>
                  </a:lnTo>
                  <a:lnTo>
                    <a:pt x="1195924" y="205165"/>
                  </a:lnTo>
                  <a:lnTo>
                    <a:pt x="1226595" y="237848"/>
                  </a:lnTo>
                  <a:lnTo>
                    <a:pt x="1255146" y="272442"/>
                  </a:lnTo>
                  <a:lnTo>
                    <a:pt x="1281473" y="308842"/>
                  </a:lnTo>
                  <a:lnTo>
                    <a:pt x="1305473" y="346944"/>
                  </a:lnTo>
                  <a:lnTo>
                    <a:pt x="1327039" y="386644"/>
                  </a:lnTo>
                  <a:lnTo>
                    <a:pt x="1346069" y="427837"/>
                  </a:lnTo>
                  <a:lnTo>
                    <a:pt x="1362458" y="470419"/>
                  </a:lnTo>
                  <a:lnTo>
                    <a:pt x="1376101" y="514285"/>
                  </a:lnTo>
                  <a:lnTo>
                    <a:pt x="1386893" y="559332"/>
                  </a:lnTo>
                  <a:lnTo>
                    <a:pt x="1394732" y="605454"/>
                  </a:lnTo>
                  <a:lnTo>
                    <a:pt x="1399511" y="652548"/>
                  </a:lnTo>
                  <a:lnTo>
                    <a:pt x="1401128" y="700509"/>
                  </a:lnTo>
                  <a:lnTo>
                    <a:pt x="1399511" y="748476"/>
                  </a:lnTo>
                  <a:lnTo>
                    <a:pt x="1394732" y="795576"/>
                  </a:lnTo>
                  <a:lnTo>
                    <a:pt x="1386893" y="841703"/>
                  </a:lnTo>
                  <a:lnTo>
                    <a:pt x="1376101" y="886754"/>
                  </a:lnTo>
                  <a:lnTo>
                    <a:pt x="1362458" y="930624"/>
                  </a:lnTo>
                  <a:lnTo>
                    <a:pt x="1346069" y="973209"/>
                  </a:lnTo>
                  <a:lnTo>
                    <a:pt x="1327039" y="1014404"/>
                  </a:lnTo>
                  <a:lnTo>
                    <a:pt x="1305473" y="1054106"/>
                  </a:lnTo>
                  <a:lnTo>
                    <a:pt x="1281473" y="1092210"/>
                  </a:lnTo>
                  <a:lnTo>
                    <a:pt x="1255146" y="1128611"/>
                  </a:lnTo>
                  <a:lnTo>
                    <a:pt x="1226595" y="1163206"/>
                  </a:lnTo>
                  <a:lnTo>
                    <a:pt x="1195924" y="1195890"/>
                  </a:lnTo>
                  <a:lnTo>
                    <a:pt x="1163239" y="1226559"/>
                  </a:lnTo>
                  <a:lnTo>
                    <a:pt x="1128643" y="1255108"/>
                  </a:lnTo>
                  <a:lnTo>
                    <a:pt x="1092241" y="1281433"/>
                  </a:lnTo>
                  <a:lnTo>
                    <a:pt x="1054136" y="1305430"/>
                  </a:lnTo>
                  <a:lnTo>
                    <a:pt x="1014435" y="1326995"/>
                  </a:lnTo>
                  <a:lnTo>
                    <a:pt x="973240" y="1346022"/>
                  </a:lnTo>
                  <a:lnTo>
                    <a:pt x="930657" y="1362409"/>
                  </a:lnTo>
                  <a:lnTo>
                    <a:pt x="886789" y="1376050"/>
                  </a:lnTo>
                  <a:lnTo>
                    <a:pt x="841742" y="1386841"/>
                  </a:lnTo>
                  <a:lnTo>
                    <a:pt x="795619" y="1394678"/>
                  </a:lnTo>
                  <a:lnTo>
                    <a:pt x="748525" y="1399457"/>
                  </a:lnTo>
                  <a:lnTo>
                    <a:pt x="700564" y="1401073"/>
                  </a:lnTo>
                  <a:close/>
                </a:path>
              </a:pathLst>
            </a:custGeom>
            <a:solidFill>
              <a:srgbClr val="5C9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059709" y="2260143"/>
              <a:ext cx="615950" cy="1107440"/>
            </a:xfrm>
            <a:custGeom>
              <a:avLst/>
              <a:gdLst/>
              <a:ahLst/>
              <a:cxnLst/>
              <a:rect l="l" t="t" r="r" b="b"/>
              <a:pathLst>
                <a:path w="615950" h="1107439">
                  <a:moveTo>
                    <a:pt x="413823" y="510241"/>
                  </a:moveTo>
                  <a:lnTo>
                    <a:pt x="413823" y="233284"/>
                  </a:lnTo>
                </a:path>
                <a:path w="615950" h="1107439">
                  <a:moveTo>
                    <a:pt x="201746" y="510241"/>
                  </a:moveTo>
                  <a:lnTo>
                    <a:pt x="201746" y="146650"/>
                  </a:lnTo>
                </a:path>
                <a:path w="615950" h="1107439">
                  <a:moveTo>
                    <a:pt x="253016" y="146650"/>
                  </a:moveTo>
                  <a:lnTo>
                    <a:pt x="413823" y="146650"/>
                  </a:lnTo>
                  <a:lnTo>
                    <a:pt x="413823" y="0"/>
                  </a:lnTo>
                  <a:lnTo>
                    <a:pt x="201746" y="0"/>
                  </a:lnTo>
                  <a:lnTo>
                    <a:pt x="201746" y="146650"/>
                  </a:lnTo>
                  <a:lnTo>
                    <a:pt x="413823" y="146650"/>
                  </a:lnTo>
                </a:path>
                <a:path w="615950" h="1107439">
                  <a:moveTo>
                    <a:pt x="413823" y="233284"/>
                  </a:moveTo>
                  <a:lnTo>
                    <a:pt x="307784" y="233284"/>
                  </a:lnTo>
                </a:path>
                <a:path w="615950" h="1107439">
                  <a:moveTo>
                    <a:pt x="413604" y="319208"/>
                  </a:moveTo>
                  <a:lnTo>
                    <a:pt x="307566" y="319208"/>
                  </a:lnTo>
                </a:path>
                <a:path w="615950" h="1107439">
                  <a:moveTo>
                    <a:pt x="413823" y="510241"/>
                  </a:moveTo>
                  <a:lnTo>
                    <a:pt x="456292" y="529615"/>
                  </a:lnTo>
                  <a:lnTo>
                    <a:pt x="495007" y="554956"/>
                  </a:lnTo>
                  <a:lnTo>
                    <a:pt x="529378" y="585675"/>
                  </a:lnTo>
                  <a:lnTo>
                    <a:pt x="558819" y="621178"/>
                  </a:lnTo>
                  <a:lnTo>
                    <a:pt x="582741" y="660876"/>
                  </a:lnTo>
                  <a:lnTo>
                    <a:pt x="600556" y="704177"/>
                  </a:lnTo>
                  <a:lnTo>
                    <a:pt x="611677" y="750490"/>
                  </a:lnTo>
                  <a:lnTo>
                    <a:pt x="615514" y="799223"/>
                  </a:lnTo>
                  <a:lnTo>
                    <a:pt x="612178" y="844706"/>
                  </a:lnTo>
                  <a:lnTo>
                    <a:pt x="602488" y="888117"/>
                  </a:lnTo>
                  <a:lnTo>
                    <a:pt x="586919" y="928979"/>
                  </a:lnTo>
                  <a:lnTo>
                    <a:pt x="565946" y="966817"/>
                  </a:lnTo>
                  <a:lnTo>
                    <a:pt x="540045" y="1001154"/>
                  </a:lnTo>
                  <a:lnTo>
                    <a:pt x="509692" y="1031515"/>
                  </a:lnTo>
                  <a:lnTo>
                    <a:pt x="475362" y="1057423"/>
                  </a:lnTo>
                  <a:lnTo>
                    <a:pt x="437530" y="1078402"/>
                  </a:lnTo>
                  <a:lnTo>
                    <a:pt x="396673" y="1093977"/>
                  </a:lnTo>
                  <a:lnTo>
                    <a:pt x="353266" y="1103671"/>
                  </a:lnTo>
                  <a:lnTo>
                    <a:pt x="307784" y="1107008"/>
                  </a:lnTo>
                  <a:lnTo>
                    <a:pt x="262301" y="1103671"/>
                  </a:lnTo>
                  <a:lnTo>
                    <a:pt x="218890" y="1093977"/>
                  </a:lnTo>
                  <a:lnTo>
                    <a:pt x="178028" y="1078402"/>
                  </a:lnTo>
                  <a:lnTo>
                    <a:pt x="140190" y="1057423"/>
                  </a:lnTo>
                  <a:lnTo>
                    <a:pt x="105853" y="1031515"/>
                  </a:lnTo>
                  <a:lnTo>
                    <a:pt x="75492" y="1001154"/>
                  </a:lnTo>
                  <a:lnTo>
                    <a:pt x="49584" y="966817"/>
                  </a:lnTo>
                  <a:lnTo>
                    <a:pt x="28605" y="928979"/>
                  </a:lnTo>
                  <a:lnTo>
                    <a:pt x="13030" y="888117"/>
                  </a:lnTo>
                  <a:lnTo>
                    <a:pt x="3337" y="844706"/>
                  </a:lnTo>
                  <a:lnTo>
                    <a:pt x="0" y="799223"/>
                  </a:lnTo>
                  <a:lnTo>
                    <a:pt x="3337" y="753753"/>
                  </a:lnTo>
                  <a:lnTo>
                    <a:pt x="13030" y="710354"/>
                  </a:lnTo>
                  <a:lnTo>
                    <a:pt x="28605" y="669500"/>
                  </a:lnTo>
                  <a:lnTo>
                    <a:pt x="49584" y="631670"/>
                  </a:lnTo>
                  <a:lnTo>
                    <a:pt x="75492" y="597338"/>
                  </a:lnTo>
                  <a:lnTo>
                    <a:pt x="105853" y="566981"/>
                  </a:lnTo>
                  <a:lnTo>
                    <a:pt x="140190" y="541075"/>
                  </a:lnTo>
                  <a:lnTo>
                    <a:pt x="178028" y="520097"/>
                  </a:lnTo>
                  <a:lnTo>
                    <a:pt x="218890" y="504524"/>
                  </a:lnTo>
                  <a:lnTo>
                    <a:pt x="262301" y="494830"/>
                  </a:lnTo>
                  <a:lnTo>
                    <a:pt x="307784" y="491493"/>
                  </a:lnTo>
                </a:path>
                <a:path w="615950" h="1107439">
                  <a:moveTo>
                    <a:pt x="290129" y="956805"/>
                  </a:moveTo>
                  <a:lnTo>
                    <a:pt x="240326" y="948775"/>
                  </a:lnTo>
                  <a:lnTo>
                    <a:pt x="197069" y="926413"/>
                  </a:lnTo>
                  <a:lnTo>
                    <a:pt x="162955" y="892307"/>
                  </a:lnTo>
                  <a:lnTo>
                    <a:pt x="140582" y="849047"/>
                  </a:lnTo>
                  <a:lnTo>
                    <a:pt x="132547" y="799223"/>
                  </a:lnTo>
                  <a:lnTo>
                    <a:pt x="140582" y="749426"/>
                  </a:lnTo>
                  <a:lnTo>
                    <a:pt x="162955" y="706182"/>
                  </a:lnTo>
                  <a:lnTo>
                    <a:pt x="197069" y="672085"/>
                  </a:lnTo>
                  <a:lnTo>
                    <a:pt x="240326" y="649725"/>
                  </a:lnTo>
                  <a:lnTo>
                    <a:pt x="290129" y="641696"/>
                  </a:lnTo>
                </a:path>
              </a:pathLst>
            </a:custGeom>
            <a:ln w="5465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976676" y="2283189"/>
              <a:ext cx="3604895" cy="981710"/>
            </a:xfrm>
            <a:custGeom>
              <a:avLst/>
              <a:gdLst/>
              <a:ahLst/>
              <a:cxnLst/>
              <a:rect l="l" t="t" r="r" b="b"/>
              <a:pathLst>
                <a:path w="3604895" h="981710">
                  <a:moveTo>
                    <a:pt x="0" y="0"/>
                  </a:moveTo>
                  <a:lnTo>
                    <a:pt x="3321313" y="0"/>
                  </a:lnTo>
                  <a:lnTo>
                    <a:pt x="3604736" y="490762"/>
                  </a:lnTo>
                  <a:lnTo>
                    <a:pt x="3321313" y="981524"/>
                  </a:lnTo>
                  <a:lnTo>
                    <a:pt x="0" y="981524"/>
                  </a:lnTo>
                  <a:lnTo>
                    <a:pt x="283423" y="490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D0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8462224" y="4499848"/>
            <a:ext cx="5350510" cy="981710"/>
          </a:xfrm>
          <a:custGeom>
            <a:avLst/>
            <a:gdLst/>
            <a:ahLst/>
            <a:cxnLst/>
            <a:rect l="l" t="t" r="r" b="b"/>
            <a:pathLst>
              <a:path w="5350509" h="981710">
                <a:moveTo>
                  <a:pt x="0" y="0"/>
                </a:moveTo>
                <a:lnTo>
                  <a:pt x="5066558" y="0"/>
                </a:lnTo>
                <a:lnTo>
                  <a:pt x="5349950" y="490757"/>
                </a:lnTo>
                <a:lnTo>
                  <a:pt x="5066558" y="981514"/>
                </a:lnTo>
                <a:lnTo>
                  <a:pt x="0" y="981514"/>
                </a:lnTo>
                <a:lnTo>
                  <a:pt x="283392" y="490757"/>
                </a:lnTo>
                <a:lnTo>
                  <a:pt x="0" y="0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27392" y="6622243"/>
            <a:ext cx="5241290" cy="1068070"/>
          </a:xfrm>
          <a:custGeom>
            <a:avLst/>
            <a:gdLst/>
            <a:ahLst/>
            <a:cxnLst/>
            <a:rect l="l" t="t" r="r" b="b"/>
            <a:pathLst>
              <a:path w="5241290" h="1068070">
                <a:moveTo>
                  <a:pt x="0" y="0"/>
                </a:moveTo>
                <a:lnTo>
                  <a:pt x="4932834" y="0"/>
                </a:lnTo>
                <a:lnTo>
                  <a:pt x="5241250" y="533894"/>
                </a:lnTo>
                <a:lnTo>
                  <a:pt x="4932834" y="1067789"/>
                </a:lnTo>
                <a:lnTo>
                  <a:pt x="0" y="1067789"/>
                </a:lnTo>
                <a:lnTo>
                  <a:pt x="308416" y="533894"/>
                </a:lnTo>
                <a:lnTo>
                  <a:pt x="0" y="0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92178" y="2368924"/>
            <a:ext cx="4876799" cy="55530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529422" y="1184172"/>
            <a:ext cx="2228850" cy="53225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7250"/>
              </a:lnSpc>
            </a:pPr>
            <a:r>
              <a:rPr sz="6500" b="1" spc="765" dirty="0">
                <a:solidFill>
                  <a:srgbClr val="FFFFFF"/>
                </a:solidFill>
                <a:latin typeface="Calibri"/>
                <a:cs typeface="Calibri"/>
              </a:rPr>
              <a:t>Clínica</a:t>
            </a:r>
            <a:r>
              <a:rPr sz="6500" b="1" spc="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500" b="1" spc="103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6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sz="6500" b="1" spc="815" dirty="0">
                <a:solidFill>
                  <a:srgbClr val="FFFFFF"/>
                </a:solidFill>
                <a:latin typeface="Calibri"/>
                <a:cs typeface="Calibri"/>
              </a:rPr>
              <a:t>comunitaria</a:t>
            </a:r>
            <a:endParaRPr sz="65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69538" y="9088856"/>
            <a:ext cx="4079240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spc="-20" dirty="0">
                <a:solidFill>
                  <a:srgbClr val="004AAC"/>
                </a:solidFill>
                <a:latin typeface="Arial"/>
                <a:cs typeface="Arial"/>
              </a:rPr>
              <a:t>Salud </a:t>
            </a:r>
            <a:r>
              <a:rPr sz="1850" spc="10" dirty="0">
                <a:solidFill>
                  <a:srgbClr val="004AAC"/>
                </a:solidFill>
                <a:latin typeface="Arial"/>
                <a:cs typeface="Arial"/>
              </a:rPr>
              <a:t>Mental </a:t>
            </a:r>
            <a:r>
              <a:rPr sz="1850" spc="-35" dirty="0">
                <a:solidFill>
                  <a:srgbClr val="004AAC"/>
                </a:solidFill>
                <a:latin typeface="Arial"/>
                <a:cs typeface="Arial"/>
              </a:rPr>
              <a:t>en </a:t>
            </a:r>
            <a:r>
              <a:rPr sz="1850" spc="-5" dirty="0">
                <a:solidFill>
                  <a:srgbClr val="004AAC"/>
                </a:solidFill>
                <a:latin typeface="Arial"/>
                <a:cs typeface="Arial"/>
              </a:rPr>
              <a:t>tiempos </a:t>
            </a:r>
            <a:r>
              <a:rPr sz="1850" spc="25" dirty="0">
                <a:solidFill>
                  <a:srgbClr val="004AAC"/>
                </a:solidFill>
                <a:latin typeface="Arial"/>
                <a:cs typeface="Arial"/>
              </a:rPr>
              <a:t>de</a:t>
            </a:r>
            <a:r>
              <a:rPr sz="1850" spc="210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1850" spc="10" dirty="0">
                <a:solidFill>
                  <a:srgbClr val="004AAC"/>
                </a:solidFill>
                <a:latin typeface="Arial"/>
                <a:cs typeface="Arial"/>
              </a:rPr>
              <a:t>pandemia</a:t>
            </a:r>
            <a:endParaRPr sz="18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8395272" y="2522793"/>
            <a:ext cx="2089150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b="0" spc="-5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2800" b="0" spc="-50" dirty="0">
                <a:solidFill>
                  <a:srgbClr val="004AAC"/>
                </a:solidFill>
                <a:latin typeface="Lucida Sans"/>
                <a:cs typeface="Lucida Sans"/>
              </a:rPr>
              <a:t>r</a:t>
            </a:r>
            <a:r>
              <a:rPr sz="2800" b="0" spc="75" dirty="0">
                <a:solidFill>
                  <a:srgbClr val="004AAC"/>
                </a:solidFill>
                <a:latin typeface="Lucida Sans"/>
                <a:cs typeface="Lucida Sans"/>
              </a:rPr>
              <a:t>e</a:t>
            </a:r>
            <a:r>
              <a:rPr sz="2800" b="0" spc="70" dirty="0">
                <a:solidFill>
                  <a:srgbClr val="004AAC"/>
                </a:solidFill>
                <a:latin typeface="Lucida Sans"/>
                <a:cs typeface="Lucida Sans"/>
              </a:rPr>
              <a:t>-</a:t>
            </a:r>
            <a:r>
              <a:rPr sz="2800" b="0" spc="5" dirty="0">
                <a:solidFill>
                  <a:srgbClr val="004AAC"/>
                </a:solidFill>
                <a:latin typeface="Lucida Sans"/>
                <a:cs typeface="Lucida Sans"/>
              </a:rPr>
              <a:t>i</a:t>
            </a:r>
            <a:r>
              <a:rPr sz="2800" b="0" spc="-210" dirty="0">
                <a:solidFill>
                  <a:srgbClr val="004AAC"/>
                </a:solidFill>
                <a:latin typeface="Lucida Sans"/>
                <a:cs typeface="Lucida Sans"/>
              </a:rPr>
              <a:t>m</a:t>
            </a:r>
            <a:r>
              <a:rPr sz="2800" b="0" spc="-5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2800" b="0" spc="210" dirty="0">
                <a:solidFill>
                  <a:srgbClr val="004AAC"/>
                </a:solidFill>
                <a:latin typeface="Lucida Sans"/>
                <a:cs typeface="Lucida Sans"/>
              </a:rPr>
              <a:t>a</a:t>
            </a:r>
            <a:r>
              <a:rPr sz="2800" b="0" spc="145" dirty="0">
                <a:solidFill>
                  <a:srgbClr val="004AAC"/>
                </a:solidFill>
                <a:latin typeface="Lucida Sans"/>
                <a:cs typeface="Lucida Sans"/>
              </a:rPr>
              <a:t>c</a:t>
            </a:r>
            <a:r>
              <a:rPr sz="2800" b="0" spc="-40" dirty="0">
                <a:solidFill>
                  <a:srgbClr val="004AAC"/>
                </a:solidFill>
                <a:latin typeface="Lucida Sans"/>
                <a:cs typeface="Lucida Sans"/>
              </a:rPr>
              <a:t>t</a:t>
            </a:r>
            <a:r>
              <a:rPr sz="2800" b="0" spc="-105" dirty="0">
                <a:solidFill>
                  <a:srgbClr val="004AAC"/>
                </a:solidFill>
                <a:latin typeface="Lucida Sans"/>
                <a:cs typeface="Lucida Sans"/>
              </a:rPr>
              <a:t>o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440224" y="4687336"/>
            <a:ext cx="1415415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-5" dirty="0">
                <a:solidFill>
                  <a:srgbClr val="004AAC"/>
                </a:solidFill>
                <a:latin typeface="Lucida Sans"/>
                <a:cs typeface="Lucida Sans"/>
              </a:rPr>
              <a:t>Impacto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005130" y="6926681"/>
            <a:ext cx="2262505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-5" dirty="0">
                <a:solidFill>
                  <a:srgbClr val="004AAC"/>
                </a:solidFill>
                <a:latin typeface="Lucida Sans"/>
                <a:cs typeface="Lucida Sans"/>
              </a:rPr>
              <a:t>Post-impacto</a:t>
            </a:r>
            <a:endParaRPr sz="28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510" y="1061333"/>
            <a:ext cx="1905000" cy="76981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6200"/>
              </a:lnSpc>
            </a:pPr>
            <a:r>
              <a:rPr sz="5550" b="1" spc="665" dirty="0">
                <a:solidFill>
                  <a:srgbClr val="FFFFFF"/>
                </a:solidFill>
                <a:latin typeface="Calibri"/>
                <a:cs typeface="Calibri"/>
              </a:rPr>
              <a:t>Psiquiatría </a:t>
            </a:r>
            <a:r>
              <a:rPr sz="5550" b="1" spc="530" dirty="0">
                <a:solidFill>
                  <a:srgbClr val="FFFFFF"/>
                </a:solidFill>
                <a:latin typeface="Calibri"/>
                <a:cs typeface="Calibri"/>
              </a:rPr>
              <a:t>clínica</a:t>
            </a:r>
            <a:r>
              <a:rPr sz="555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50" b="1" spc="64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endParaRPr sz="5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5550" b="1" spc="819" dirty="0">
                <a:solidFill>
                  <a:srgbClr val="FFFFFF"/>
                </a:solidFill>
                <a:latin typeface="Calibri"/>
                <a:cs typeface="Calibri"/>
              </a:rPr>
              <a:t>pandemia</a:t>
            </a:r>
            <a:endParaRPr sz="5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3016" y="2416183"/>
            <a:ext cx="36436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5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60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295" dirty="0">
                <a:solidFill>
                  <a:srgbClr val="004AAC"/>
                </a:solidFill>
                <a:latin typeface="Lucida Sans"/>
                <a:cs typeface="Lucida Sans"/>
              </a:rPr>
              <a:t>R</a:t>
            </a:r>
            <a:r>
              <a:rPr sz="360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105" dirty="0">
                <a:solidFill>
                  <a:srgbClr val="004AAC"/>
                </a:solidFill>
                <a:latin typeface="Lucida Sans"/>
                <a:cs typeface="Lucida Sans"/>
              </a:rPr>
              <a:t>E</a:t>
            </a:r>
            <a:r>
              <a:rPr sz="360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50" dirty="0">
                <a:solidFill>
                  <a:srgbClr val="004AAC"/>
                </a:solidFill>
                <a:latin typeface="Lucida Sans"/>
                <a:cs typeface="Lucida Sans"/>
              </a:rPr>
              <a:t>-</a:t>
            </a:r>
            <a:r>
              <a:rPr sz="360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70" dirty="0">
                <a:solidFill>
                  <a:srgbClr val="004AAC"/>
                </a:solidFill>
                <a:latin typeface="Lucida Sans"/>
                <a:cs typeface="Lucida Sans"/>
              </a:rPr>
              <a:t>I</a:t>
            </a:r>
            <a:r>
              <a:rPr sz="360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185" dirty="0">
                <a:solidFill>
                  <a:srgbClr val="004AAC"/>
                </a:solidFill>
                <a:latin typeface="Lucida Sans"/>
                <a:cs typeface="Lucida Sans"/>
              </a:rPr>
              <a:t>M</a:t>
            </a:r>
            <a:r>
              <a:rPr sz="360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55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60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5" dirty="0">
                <a:solidFill>
                  <a:srgbClr val="004AAC"/>
                </a:solidFill>
                <a:latin typeface="Lucida Sans"/>
                <a:cs typeface="Lucida Sans"/>
              </a:rPr>
              <a:t>A</a:t>
            </a:r>
            <a:r>
              <a:rPr sz="360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180" dirty="0">
                <a:solidFill>
                  <a:srgbClr val="004AAC"/>
                </a:solidFill>
                <a:latin typeface="Lucida Sans"/>
                <a:cs typeface="Lucida Sans"/>
              </a:rPr>
              <a:t>C</a:t>
            </a:r>
            <a:r>
              <a:rPr sz="360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305" dirty="0">
                <a:solidFill>
                  <a:srgbClr val="004AAC"/>
                </a:solidFill>
                <a:latin typeface="Lucida Sans"/>
                <a:cs typeface="Lucida Sans"/>
              </a:rPr>
              <a:t>T</a:t>
            </a:r>
            <a:r>
              <a:rPr sz="360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25" dirty="0">
                <a:solidFill>
                  <a:srgbClr val="004AAC"/>
                </a:solidFill>
                <a:latin typeface="Lucida Sans"/>
                <a:cs typeface="Lucida Sans"/>
              </a:rPr>
              <a:t>O</a:t>
            </a:r>
            <a:endParaRPr sz="3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03739" y="3654046"/>
            <a:ext cx="3152140" cy="124460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3200" spc="65" dirty="0">
                <a:solidFill>
                  <a:srgbClr val="1D3653"/>
                </a:solidFill>
                <a:latin typeface="Arial"/>
                <a:cs typeface="Arial"/>
              </a:rPr>
              <a:t>"</a:t>
            </a:r>
            <a:r>
              <a:rPr sz="3200" spc="-415" dirty="0">
                <a:solidFill>
                  <a:srgbClr val="1D3653"/>
                </a:solidFill>
                <a:latin typeface="Arial"/>
                <a:cs typeface="Arial"/>
              </a:rPr>
              <a:t>P</a:t>
            </a:r>
            <a:r>
              <a:rPr sz="3200" spc="-45" dirty="0">
                <a:solidFill>
                  <a:srgbClr val="1D3653"/>
                </a:solidFill>
                <a:latin typeface="Arial"/>
                <a:cs typeface="Arial"/>
              </a:rPr>
              <a:t>r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</a:t>
            </a:r>
            <a:r>
              <a:rPr sz="3200" spc="275" dirty="0">
                <a:solidFill>
                  <a:srgbClr val="1D3653"/>
                </a:solidFill>
                <a:latin typeface="Arial"/>
                <a:cs typeface="Arial"/>
              </a:rPr>
              <a:t>-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</a:t>
            </a:r>
            <a:r>
              <a:rPr sz="3200" spc="-140" dirty="0">
                <a:solidFill>
                  <a:srgbClr val="1D3653"/>
                </a:solidFill>
                <a:latin typeface="Arial"/>
                <a:cs typeface="Arial"/>
              </a:rPr>
              <a:t>x</a:t>
            </a:r>
            <a:r>
              <a:rPr sz="3200" spc="50" dirty="0">
                <a:solidFill>
                  <a:srgbClr val="1D3653"/>
                </a:solidFill>
                <a:latin typeface="Arial"/>
                <a:cs typeface="Arial"/>
              </a:rPr>
              <a:t>i</a:t>
            </a:r>
            <a:r>
              <a:rPr sz="3200" spc="-285" dirty="0">
                <a:solidFill>
                  <a:srgbClr val="1D3653"/>
                </a:solidFill>
                <a:latin typeface="Arial"/>
                <a:cs typeface="Arial"/>
              </a:rPr>
              <a:t>s</a:t>
            </a:r>
            <a:r>
              <a:rPr sz="3200" spc="190" dirty="0">
                <a:solidFill>
                  <a:srgbClr val="1D3653"/>
                </a:solidFill>
                <a:latin typeface="Arial"/>
                <a:cs typeface="Arial"/>
              </a:rPr>
              <a:t>t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</a:t>
            </a:r>
            <a:r>
              <a:rPr sz="3200" spc="-125" dirty="0">
                <a:solidFill>
                  <a:srgbClr val="1D3653"/>
                </a:solidFill>
                <a:latin typeface="Arial"/>
                <a:cs typeface="Arial"/>
              </a:rPr>
              <a:t>n</a:t>
            </a:r>
            <a:r>
              <a:rPr sz="3200" spc="95" dirty="0">
                <a:solidFill>
                  <a:srgbClr val="1D3653"/>
                </a:solidFill>
                <a:latin typeface="Arial"/>
                <a:cs typeface="Arial"/>
              </a:rPr>
              <a:t>c</a:t>
            </a:r>
            <a:r>
              <a:rPr sz="3200" spc="50" dirty="0">
                <a:solidFill>
                  <a:srgbClr val="1D3653"/>
                </a:solidFill>
                <a:latin typeface="Arial"/>
                <a:cs typeface="Arial"/>
              </a:rPr>
              <a:t>i</a:t>
            </a:r>
            <a:r>
              <a:rPr sz="3200" spc="70" dirty="0">
                <a:solidFill>
                  <a:srgbClr val="1D3653"/>
                </a:solidFill>
                <a:latin typeface="Arial"/>
                <a:cs typeface="Arial"/>
              </a:rPr>
              <a:t>a</a:t>
            </a:r>
            <a:r>
              <a:rPr sz="3200" spc="-285" dirty="0">
                <a:solidFill>
                  <a:srgbClr val="1D3653"/>
                </a:solidFill>
                <a:latin typeface="Arial"/>
                <a:cs typeface="Arial"/>
              </a:rPr>
              <a:t>s</a:t>
            </a:r>
            <a:r>
              <a:rPr sz="3200" spc="65" dirty="0">
                <a:solidFill>
                  <a:srgbClr val="1D3653"/>
                </a:solidFill>
                <a:latin typeface="Arial"/>
                <a:cs typeface="Arial"/>
              </a:rPr>
              <a:t>"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1106170">
              <a:lnSpc>
                <a:spcPct val="100000"/>
              </a:lnSpc>
              <a:spcBef>
                <a:spcPts val="960"/>
              </a:spcBef>
            </a:pPr>
            <a:r>
              <a:rPr sz="3200" spc="-75" dirty="0">
                <a:solidFill>
                  <a:srgbClr val="1D3653"/>
                </a:solidFill>
                <a:latin typeface="Arial"/>
                <a:cs typeface="Arial"/>
              </a:rPr>
              <a:t>Fobias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39596" y="2312279"/>
            <a:ext cx="2480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0" dirty="0">
                <a:solidFill>
                  <a:srgbClr val="004AAC"/>
                </a:solidFill>
                <a:latin typeface="Lucida Sans"/>
                <a:cs typeface="Lucida Sans"/>
              </a:rPr>
              <a:t>I</a:t>
            </a:r>
            <a:r>
              <a:rPr sz="3600" spc="-61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185" dirty="0">
                <a:solidFill>
                  <a:srgbClr val="004AAC"/>
                </a:solidFill>
                <a:latin typeface="Lucida Sans"/>
                <a:cs typeface="Lucida Sans"/>
              </a:rPr>
              <a:t>M</a:t>
            </a:r>
            <a:r>
              <a:rPr sz="3600" spc="-61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55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600" spc="-61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5" dirty="0">
                <a:solidFill>
                  <a:srgbClr val="004AAC"/>
                </a:solidFill>
                <a:latin typeface="Lucida Sans"/>
                <a:cs typeface="Lucida Sans"/>
              </a:rPr>
              <a:t>A</a:t>
            </a:r>
            <a:r>
              <a:rPr sz="360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180" dirty="0">
                <a:solidFill>
                  <a:srgbClr val="004AAC"/>
                </a:solidFill>
                <a:latin typeface="Lucida Sans"/>
                <a:cs typeface="Lucida Sans"/>
              </a:rPr>
              <a:t>C</a:t>
            </a:r>
            <a:r>
              <a:rPr sz="3600" spc="-61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305" dirty="0">
                <a:solidFill>
                  <a:srgbClr val="004AAC"/>
                </a:solidFill>
                <a:latin typeface="Lucida Sans"/>
                <a:cs typeface="Lucida Sans"/>
              </a:rPr>
              <a:t>T</a:t>
            </a:r>
            <a:r>
              <a:rPr sz="3600" spc="-61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spc="-25" dirty="0">
                <a:solidFill>
                  <a:srgbClr val="004AAC"/>
                </a:solidFill>
                <a:latin typeface="Lucida Sans"/>
                <a:cs typeface="Lucida Sans"/>
              </a:rPr>
              <a:t>O</a:t>
            </a:r>
            <a:endParaRPr sz="36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88672" y="3654751"/>
            <a:ext cx="4382770" cy="4836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815" marR="290830" algn="ctr">
              <a:lnSpc>
                <a:spcPct val="123300"/>
              </a:lnSpc>
              <a:spcBef>
                <a:spcPts val="100"/>
              </a:spcBef>
            </a:pPr>
            <a:r>
              <a:rPr sz="3200" spc="-70" dirty="0">
                <a:solidFill>
                  <a:srgbClr val="1D3653"/>
                </a:solidFill>
                <a:latin typeface="Arial"/>
                <a:cs typeface="Arial"/>
              </a:rPr>
              <a:t>Reacciones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75" dirty="0">
                <a:solidFill>
                  <a:srgbClr val="1D3653"/>
                </a:solidFill>
                <a:latin typeface="Arial"/>
                <a:cs typeface="Arial"/>
              </a:rPr>
              <a:t>estrés  </a:t>
            </a:r>
            <a:r>
              <a:rPr sz="3200" spc="20" dirty="0">
                <a:solidFill>
                  <a:srgbClr val="1D3653"/>
                </a:solidFill>
                <a:latin typeface="Arial"/>
                <a:cs typeface="Arial"/>
              </a:rPr>
              <a:t>agudo</a:t>
            </a:r>
            <a:endParaRPr sz="3200">
              <a:latin typeface="Arial"/>
              <a:cs typeface="Arial"/>
            </a:endParaRPr>
          </a:p>
          <a:p>
            <a:pPr marL="12065" marR="5080" indent="-635" algn="ctr">
              <a:lnSpc>
                <a:spcPct val="123300"/>
              </a:lnSpc>
            </a:pPr>
            <a:r>
              <a:rPr sz="3200" spc="-85" dirty="0">
                <a:solidFill>
                  <a:srgbClr val="1D3653"/>
                </a:solidFill>
                <a:latin typeface="Arial"/>
                <a:cs typeface="Arial"/>
              </a:rPr>
              <a:t>Recaídas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5" dirty="0">
                <a:solidFill>
                  <a:srgbClr val="1D3653"/>
                </a:solidFill>
                <a:latin typeface="Arial"/>
                <a:cs typeface="Arial"/>
              </a:rPr>
              <a:t>pacientes 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psiquiátricos </a:t>
            </a:r>
            <a:r>
              <a:rPr sz="3200" spc="-20" dirty="0">
                <a:solidFill>
                  <a:srgbClr val="1D3653"/>
                </a:solidFill>
                <a:latin typeface="Arial"/>
                <a:cs typeface="Arial"/>
              </a:rPr>
              <a:t>o </a:t>
            </a:r>
            <a:r>
              <a:rPr sz="3200" spc="-60" dirty="0">
                <a:solidFill>
                  <a:srgbClr val="1D3653"/>
                </a:solidFill>
                <a:latin typeface="Arial"/>
                <a:cs typeface="Arial"/>
              </a:rPr>
              <a:t>abuso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 </a:t>
            </a:r>
            <a:r>
              <a:rPr sz="3200" dirty="0">
                <a:solidFill>
                  <a:srgbClr val="1D3653"/>
                </a:solidFill>
                <a:latin typeface="Arial"/>
                <a:cs typeface="Arial"/>
              </a:rPr>
              <a:t>alcohol/SPA,  </a:t>
            </a:r>
            <a:r>
              <a:rPr sz="3200" spc="-50" dirty="0">
                <a:solidFill>
                  <a:srgbClr val="1D3653"/>
                </a:solidFill>
                <a:latin typeface="Arial"/>
                <a:cs typeface="Arial"/>
              </a:rPr>
              <a:t>compromiso</a:t>
            </a:r>
            <a:endParaRPr sz="3200">
              <a:latin typeface="Arial"/>
              <a:cs typeface="Arial"/>
            </a:endParaRPr>
          </a:p>
          <a:p>
            <a:pPr marL="561340" marR="553720" algn="ctr">
              <a:lnSpc>
                <a:spcPct val="123300"/>
              </a:lnSpc>
            </a:pPr>
            <a:r>
              <a:rPr sz="3200" spc="-125" dirty="0">
                <a:solidFill>
                  <a:srgbClr val="1D3653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</a:t>
            </a:r>
            <a:r>
              <a:rPr sz="3200" spc="-125" dirty="0">
                <a:solidFill>
                  <a:srgbClr val="1D3653"/>
                </a:solidFill>
                <a:latin typeface="Arial"/>
                <a:cs typeface="Arial"/>
              </a:rPr>
              <a:t>u</a:t>
            </a:r>
            <a:r>
              <a:rPr sz="3200" spc="-45" dirty="0">
                <a:solidFill>
                  <a:srgbClr val="1D3653"/>
                </a:solidFill>
                <a:latin typeface="Arial"/>
                <a:cs typeface="Arial"/>
              </a:rPr>
              <a:t>r</a:t>
            </a:r>
            <a:r>
              <a:rPr sz="3200" spc="10" dirty="0">
                <a:solidFill>
                  <a:srgbClr val="1D3653"/>
                </a:solidFill>
                <a:latin typeface="Arial"/>
                <a:cs typeface="Arial"/>
              </a:rPr>
              <a:t>o</a:t>
            </a:r>
            <a:r>
              <a:rPr sz="3200" spc="275" dirty="0">
                <a:solidFill>
                  <a:srgbClr val="1D3653"/>
                </a:solidFill>
                <a:latin typeface="Arial"/>
                <a:cs typeface="Arial"/>
              </a:rPr>
              <a:t>-</a:t>
            </a:r>
            <a:r>
              <a:rPr sz="3200" spc="70" dirty="0">
                <a:solidFill>
                  <a:srgbClr val="1D3653"/>
                </a:solidFill>
                <a:latin typeface="Arial"/>
                <a:cs typeface="Arial"/>
              </a:rPr>
              <a:t>p</a:t>
            </a:r>
            <a:r>
              <a:rPr sz="3200" spc="-285" dirty="0">
                <a:solidFill>
                  <a:srgbClr val="1D3653"/>
                </a:solidFill>
                <a:latin typeface="Arial"/>
                <a:cs typeface="Arial"/>
              </a:rPr>
              <a:t>s</a:t>
            </a:r>
            <a:r>
              <a:rPr sz="3200" spc="50" dirty="0">
                <a:solidFill>
                  <a:srgbClr val="1D3653"/>
                </a:solidFill>
                <a:latin typeface="Arial"/>
                <a:cs typeface="Arial"/>
              </a:rPr>
              <a:t>i</a:t>
            </a:r>
            <a:r>
              <a:rPr sz="3200" spc="70" dirty="0">
                <a:solidFill>
                  <a:srgbClr val="1D3653"/>
                </a:solidFill>
                <a:latin typeface="Arial"/>
                <a:cs typeface="Arial"/>
              </a:rPr>
              <a:t>q</a:t>
            </a:r>
            <a:r>
              <a:rPr sz="3200" spc="-125" dirty="0">
                <a:solidFill>
                  <a:srgbClr val="1D3653"/>
                </a:solidFill>
                <a:latin typeface="Arial"/>
                <a:cs typeface="Arial"/>
              </a:rPr>
              <a:t>u</a:t>
            </a:r>
            <a:r>
              <a:rPr sz="3200" spc="50" dirty="0">
                <a:solidFill>
                  <a:srgbClr val="1D3653"/>
                </a:solidFill>
                <a:latin typeface="Arial"/>
                <a:cs typeface="Arial"/>
              </a:rPr>
              <a:t>i</a:t>
            </a:r>
            <a:r>
              <a:rPr sz="3200" spc="70" dirty="0">
                <a:solidFill>
                  <a:srgbClr val="1D3653"/>
                </a:solidFill>
                <a:latin typeface="Arial"/>
                <a:cs typeface="Arial"/>
              </a:rPr>
              <a:t>á</a:t>
            </a:r>
            <a:r>
              <a:rPr sz="3200" spc="190" dirty="0">
                <a:solidFill>
                  <a:srgbClr val="1D3653"/>
                </a:solidFill>
                <a:latin typeface="Arial"/>
                <a:cs typeface="Arial"/>
              </a:rPr>
              <a:t>t</a:t>
            </a:r>
            <a:r>
              <a:rPr sz="3200" spc="-45" dirty="0">
                <a:solidFill>
                  <a:srgbClr val="1D3653"/>
                </a:solidFill>
                <a:latin typeface="Arial"/>
                <a:cs typeface="Arial"/>
              </a:rPr>
              <a:t>r</a:t>
            </a:r>
            <a:r>
              <a:rPr sz="3200" spc="50" dirty="0">
                <a:solidFill>
                  <a:srgbClr val="1D3653"/>
                </a:solidFill>
                <a:latin typeface="Arial"/>
                <a:cs typeface="Arial"/>
              </a:rPr>
              <a:t>i</a:t>
            </a:r>
            <a:r>
              <a:rPr sz="3200" spc="95" dirty="0">
                <a:solidFill>
                  <a:srgbClr val="1D3653"/>
                </a:solidFill>
                <a:latin typeface="Arial"/>
                <a:cs typeface="Arial"/>
              </a:rPr>
              <a:t>c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o  </a:t>
            </a:r>
            <a:r>
              <a:rPr sz="3200" spc="-60" dirty="0">
                <a:solidFill>
                  <a:srgbClr val="1D3653"/>
                </a:solidFill>
                <a:latin typeface="Arial"/>
                <a:cs typeface="Arial"/>
              </a:rPr>
              <a:t>Delirium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597160" y="2287929"/>
            <a:ext cx="4116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5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600" b="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-25" dirty="0">
                <a:solidFill>
                  <a:srgbClr val="004AAC"/>
                </a:solidFill>
                <a:latin typeface="Lucida Sans"/>
                <a:cs typeface="Lucida Sans"/>
              </a:rPr>
              <a:t>O</a:t>
            </a:r>
            <a:r>
              <a:rPr sz="3600" b="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325" dirty="0">
                <a:solidFill>
                  <a:srgbClr val="004AAC"/>
                </a:solidFill>
                <a:latin typeface="Lucida Sans"/>
                <a:cs typeface="Lucida Sans"/>
              </a:rPr>
              <a:t>S</a:t>
            </a:r>
            <a:r>
              <a:rPr sz="3600" b="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-305" dirty="0">
                <a:solidFill>
                  <a:srgbClr val="004AAC"/>
                </a:solidFill>
                <a:latin typeface="Lucida Sans"/>
                <a:cs typeface="Lucida Sans"/>
              </a:rPr>
              <a:t>T</a:t>
            </a:r>
            <a:r>
              <a:rPr sz="3600" b="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50" dirty="0">
                <a:solidFill>
                  <a:srgbClr val="004AAC"/>
                </a:solidFill>
                <a:latin typeface="Lucida Sans"/>
                <a:cs typeface="Lucida Sans"/>
              </a:rPr>
              <a:t>-</a:t>
            </a:r>
            <a:r>
              <a:rPr sz="3600" b="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-70" dirty="0">
                <a:solidFill>
                  <a:srgbClr val="004AAC"/>
                </a:solidFill>
                <a:latin typeface="Lucida Sans"/>
                <a:cs typeface="Lucida Sans"/>
              </a:rPr>
              <a:t>I</a:t>
            </a:r>
            <a:r>
              <a:rPr sz="3600" b="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185" dirty="0">
                <a:solidFill>
                  <a:srgbClr val="004AAC"/>
                </a:solidFill>
                <a:latin typeface="Lucida Sans"/>
                <a:cs typeface="Lucida Sans"/>
              </a:rPr>
              <a:t>M</a:t>
            </a:r>
            <a:r>
              <a:rPr sz="3600" b="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-55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600" b="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-5" dirty="0">
                <a:solidFill>
                  <a:srgbClr val="004AAC"/>
                </a:solidFill>
                <a:latin typeface="Lucida Sans"/>
                <a:cs typeface="Lucida Sans"/>
              </a:rPr>
              <a:t>A</a:t>
            </a:r>
            <a:r>
              <a:rPr sz="3600" b="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180" dirty="0">
                <a:solidFill>
                  <a:srgbClr val="004AAC"/>
                </a:solidFill>
                <a:latin typeface="Lucida Sans"/>
                <a:cs typeface="Lucida Sans"/>
              </a:rPr>
              <a:t>C</a:t>
            </a:r>
            <a:r>
              <a:rPr sz="3600" b="0" spc="-61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-305" dirty="0">
                <a:solidFill>
                  <a:srgbClr val="004AAC"/>
                </a:solidFill>
                <a:latin typeface="Lucida Sans"/>
                <a:cs typeface="Lucida Sans"/>
              </a:rPr>
              <a:t>T</a:t>
            </a:r>
            <a:r>
              <a:rPr sz="3600" b="0" spc="-60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600" b="0" spc="-25" dirty="0">
                <a:solidFill>
                  <a:srgbClr val="004AAC"/>
                </a:solidFill>
                <a:latin typeface="Lucida Sans"/>
                <a:cs typeface="Lucida Sans"/>
              </a:rPr>
              <a:t>O</a:t>
            </a:r>
            <a:endParaRPr sz="36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67514" y="3523314"/>
            <a:ext cx="4175125" cy="4900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4900"/>
              </a:lnSpc>
              <a:spcBef>
                <a:spcPts val="100"/>
              </a:spcBef>
            </a:pP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Complicaciones neuro-  </a:t>
            </a:r>
            <a:r>
              <a:rPr sz="3200" spc="-5" dirty="0">
                <a:solidFill>
                  <a:srgbClr val="1D3653"/>
                </a:solidFill>
                <a:latin typeface="Arial"/>
                <a:cs typeface="Arial"/>
              </a:rPr>
              <a:t>psiquiátricas  </a:t>
            </a:r>
            <a:r>
              <a:rPr sz="3200" spc="-105" dirty="0">
                <a:solidFill>
                  <a:srgbClr val="1D3653"/>
                </a:solidFill>
                <a:latin typeface="Arial"/>
                <a:cs typeface="Arial"/>
              </a:rPr>
              <a:t>Trastornos </a:t>
            </a:r>
            <a:r>
              <a:rPr sz="3200" spc="-110" dirty="0">
                <a:solidFill>
                  <a:srgbClr val="1D3653"/>
                </a:solidFill>
                <a:latin typeface="Arial"/>
                <a:cs typeface="Arial"/>
              </a:rPr>
              <a:t>ansiosos,  </a:t>
            </a:r>
            <a:r>
              <a:rPr sz="3200" spc="-50" dirty="0">
                <a:solidFill>
                  <a:srgbClr val="1D3653"/>
                </a:solidFill>
                <a:latin typeface="Arial"/>
                <a:cs typeface="Arial"/>
              </a:rPr>
              <a:t>depresivo,  </a:t>
            </a:r>
            <a:r>
              <a:rPr sz="3200" spc="-45" dirty="0">
                <a:solidFill>
                  <a:srgbClr val="1D3653"/>
                </a:solidFill>
                <a:latin typeface="Arial"/>
                <a:cs typeface="Arial"/>
              </a:rPr>
              <a:t>somatomorfos </a:t>
            </a:r>
            <a:r>
              <a:rPr sz="3200" spc="-80" dirty="0">
                <a:solidFill>
                  <a:srgbClr val="1D3653"/>
                </a:solidFill>
                <a:latin typeface="Arial"/>
                <a:cs typeface="Arial"/>
              </a:rPr>
              <a:t>en </a:t>
            </a:r>
            <a:r>
              <a:rPr sz="3200" spc="80" dirty="0">
                <a:solidFill>
                  <a:srgbClr val="1D3653"/>
                </a:solidFill>
                <a:latin typeface="Arial"/>
                <a:cs typeface="Arial"/>
              </a:rPr>
              <a:t>toda 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la </a:t>
            </a:r>
            <a:r>
              <a:rPr sz="3200" spc="10" dirty="0">
                <a:solidFill>
                  <a:srgbClr val="1D3653"/>
                </a:solidFill>
                <a:latin typeface="Arial"/>
                <a:cs typeface="Arial"/>
              </a:rPr>
              <a:t>población,  </a:t>
            </a:r>
            <a:r>
              <a:rPr sz="3200" spc="-40" dirty="0">
                <a:solidFill>
                  <a:srgbClr val="1D3653"/>
                </a:solidFill>
                <a:latin typeface="Arial"/>
                <a:cs typeface="Arial"/>
              </a:rPr>
              <a:t>incluyendo personal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salud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</a:t>
            </a:r>
            <a:r>
              <a:rPr sz="3200" spc="-28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apoyo.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113658" y="0"/>
            <a:ext cx="1141702" cy="1228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3749040" cy="10287000"/>
            <a:chOff x="0" y="1"/>
            <a:chExt cx="3749040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1"/>
              <a:ext cx="3438525" cy="10287000"/>
            </a:xfrm>
            <a:custGeom>
              <a:avLst/>
              <a:gdLst/>
              <a:ahLst/>
              <a:cxnLst/>
              <a:rect l="l" t="t" r="r" b="b"/>
              <a:pathLst>
                <a:path w="3438525" h="10287000">
                  <a:moveTo>
                    <a:pt x="0" y="0"/>
                  </a:moveTo>
                  <a:lnTo>
                    <a:pt x="3438524" y="0"/>
                  </a:lnTo>
                  <a:lnTo>
                    <a:pt x="3438524" y="10286998"/>
                  </a:lnTo>
                  <a:lnTo>
                    <a:pt x="0" y="10286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3589"/>
              <a:ext cx="3748528" cy="2823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67498" y="1033930"/>
            <a:ext cx="1905000" cy="88017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6200"/>
              </a:lnSpc>
            </a:pPr>
            <a:r>
              <a:rPr sz="5550" b="1" spc="665" dirty="0">
                <a:solidFill>
                  <a:srgbClr val="FFFFFF"/>
                </a:solidFill>
                <a:latin typeface="Calibri"/>
                <a:cs typeface="Calibri"/>
              </a:rPr>
              <a:t>Psiquiatría</a:t>
            </a:r>
            <a:r>
              <a:rPr sz="5550" b="1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50" b="1" spc="695" dirty="0">
                <a:solidFill>
                  <a:srgbClr val="FFFFFF"/>
                </a:solidFill>
                <a:latin typeface="Calibri"/>
                <a:cs typeface="Calibri"/>
              </a:rPr>
              <a:t>comunitaria</a:t>
            </a:r>
            <a:endParaRPr sz="5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5550" b="1" spc="64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5550" b="1" spc="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50" b="1" spc="819" dirty="0">
                <a:solidFill>
                  <a:srgbClr val="FFFFFF"/>
                </a:solidFill>
                <a:latin typeface="Calibri"/>
                <a:cs typeface="Calibri"/>
              </a:rPr>
              <a:t>pandemia</a:t>
            </a:r>
            <a:endParaRPr sz="555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44528" y="1761858"/>
            <a:ext cx="344805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b="0" spc="-50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275" dirty="0">
                <a:solidFill>
                  <a:srgbClr val="004AAC"/>
                </a:solidFill>
                <a:latin typeface="Lucida Sans"/>
                <a:cs typeface="Lucida Sans"/>
              </a:rPr>
              <a:t>R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95" dirty="0">
                <a:solidFill>
                  <a:srgbClr val="004AAC"/>
                </a:solidFill>
                <a:latin typeface="Lucida Sans"/>
                <a:cs typeface="Lucida Sans"/>
              </a:rPr>
              <a:t>E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50" dirty="0">
                <a:solidFill>
                  <a:srgbClr val="004AAC"/>
                </a:solidFill>
                <a:latin typeface="Lucida Sans"/>
                <a:cs typeface="Lucida Sans"/>
              </a:rPr>
              <a:t>-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65" dirty="0">
                <a:solidFill>
                  <a:srgbClr val="004AAC"/>
                </a:solidFill>
                <a:latin typeface="Lucida Sans"/>
                <a:cs typeface="Lucida Sans"/>
              </a:rPr>
              <a:t>I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180" dirty="0">
                <a:solidFill>
                  <a:srgbClr val="004AAC"/>
                </a:solidFill>
                <a:latin typeface="Lucida Sans"/>
                <a:cs typeface="Lucida Sans"/>
              </a:rPr>
              <a:t>M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50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dirty="0">
                <a:solidFill>
                  <a:srgbClr val="004AAC"/>
                </a:solidFill>
                <a:latin typeface="Lucida Sans"/>
                <a:cs typeface="Lucida Sans"/>
              </a:rPr>
              <a:t>A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175" dirty="0">
                <a:solidFill>
                  <a:srgbClr val="004AAC"/>
                </a:solidFill>
                <a:latin typeface="Lucida Sans"/>
                <a:cs typeface="Lucida Sans"/>
              </a:rPr>
              <a:t>C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285" dirty="0">
                <a:solidFill>
                  <a:srgbClr val="004AAC"/>
                </a:solidFill>
                <a:latin typeface="Lucida Sans"/>
                <a:cs typeface="Lucida Sans"/>
              </a:rPr>
              <a:t>T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20" dirty="0">
                <a:solidFill>
                  <a:srgbClr val="004AAC"/>
                </a:solidFill>
                <a:latin typeface="Lucida Sans"/>
                <a:cs typeface="Lucida Sans"/>
              </a:rPr>
              <a:t>O</a:t>
            </a:r>
            <a:endParaRPr sz="34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61328" y="2652917"/>
            <a:ext cx="12649835" cy="6062345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532765" indent="-387985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533400" algn="l"/>
              </a:tabLst>
            </a:pPr>
            <a:r>
              <a:rPr sz="3200" spc="5" dirty="0">
                <a:solidFill>
                  <a:srgbClr val="1D3653"/>
                </a:solidFill>
                <a:latin typeface="Arial"/>
                <a:cs typeface="Arial"/>
              </a:rPr>
              <a:t>Articular </a:t>
            </a:r>
            <a:r>
              <a:rPr sz="3200" spc="-75" dirty="0">
                <a:solidFill>
                  <a:srgbClr val="1D3653"/>
                </a:solidFill>
                <a:latin typeface="Arial"/>
                <a:cs typeface="Arial"/>
              </a:rPr>
              <a:t>servicios </a:t>
            </a:r>
            <a:r>
              <a:rPr sz="3200" spc="-215" dirty="0">
                <a:solidFill>
                  <a:srgbClr val="1D3653"/>
                </a:solidFill>
                <a:latin typeface="Arial"/>
                <a:cs typeface="Arial"/>
              </a:rPr>
              <a:t>SM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con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el </a:t>
            </a:r>
            <a:r>
              <a:rPr sz="3200" spc="-70" dirty="0">
                <a:solidFill>
                  <a:srgbClr val="1D3653"/>
                </a:solidFill>
                <a:latin typeface="Arial"/>
                <a:cs typeface="Arial"/>
              </a:rPr>
              <a:t>sistema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salud</a:t>
            </a:r>
            <a:r>
              <a:rPr sz="3200" spc="-2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D3653"/>
                </a:solidFill>
                <a:latin typeface="Arial"/>
                <a:cs typeface="Arial"/>
              </a:rPr>
              <a:t>general</a:t>
            </a:r>
            <a:endParaRPr sz="3200">
              <a:latin typeface="Arial"/>
              <a:cs typeface="Arial"/>
            </a:endParaRPr>
          </a:p>
          <a:p>
            <a:pPr marL="532765" indent="-520700">
              <a:lnSpc>
                <a:spcPct val="100000"/>
              </a:lnSpc>
              <a:spcBef>
                <a:spcPts val="915"/>
              </a:spcBef>
              <a:buAutoNum type="arabicPeriod"/>
              <a:tabLst>
                <a:tab pos="533400" algn="l"/>
              </a:tabLst>
            </a:pPr>
            <a:r>
              <a:rPr sz="3200" spc="-5" dirty="0">
                <a:solidFill>
                  <a:srgbClr val="1D3653"/>
                </a:solidFill>
                <a:latin typeface="Arial"/>
                <a:cs typeface="Arial"/>
              </a:rPr>
              <a:t>Mapeo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90" dirty="0">
                <a:solidFill>
                  <a:srgbClr val="1D3653"/>
                </a:solidFill>
                <a:latin typeface="Arial"/>
                <a:cs typeface="Arial"/>
              </a:rPr>
              <a:t>recursos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salud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mental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-60" dirty="0">
                <a:solidFill>
                  <a:srgbClr val="1D3653"/>
                </a:solidFill>
                <a:latin typeface="Arial"/>
                <a:cs typeface="Arial"/>
              </a:rPr>
              <a:t>análisis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</a:t>
            </a:r>
            <a:r>
              <a:rPr sz="3200" spc="14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D3653"/>
                </a:solidFill>
                <a:latin typeface="Arial"/>
                <a:cs typeface="Arial"/>
              </a:rPr>
              <a:t>vulnerabilidad</a:t>
            </a:r>
            <a:endParaRPr sz="3200">
              <a:latin typeface="Arial"/>
              <a:cs typeface="Arial"/>
            </a:endParaRPr>
          </a:p>
          <a:p>
            <a:pPr marL="532765" indent="-482600">
              <a:lnSpc>
                <a:spcPct val="100000"/>
              </a:lnSpc>
              <a:spcBef>
                <a:spcPts val="915"/>
              </a:spcBef>
              <a:buAutoNum type="arabicPeriod"/>
              <a:tabLst>
                <a:tab pos="533400" algn="l"/>
              </a:tabLst>
            </a:pPr>
            <a:r>
              <a:rPr sz="3200" spc="-120" dirty="0">
                <a:solidFill>
                  <a:srgbClr val="1D3653"/>
                </a:solidFill>
                <a:latin typeface="Arial"/>
                <a:cs typeface="Arial"/>
              </a:rPr>
              <a:t>Plan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20" dirty="0">
                <a:solidFill>
                  <a:srgbClr val="1D3653"/>
                </a:solidFill>
                <a:latin typeface="Arial"/>
                <a:cs typeface="Arial"/>
              </a:rPr>
              <a:t>contingencia </a:t>
            </a:r>
            <a:r>
              <a:rPr sz="3200" spc="35" dirty="0">
                <a:solidFill>
                  <a:srgbClr val="1D3653"/>
                </a:solidFill>
                <a:latin typeface="Arial"/>
                <a:cs typeface="Arial"/>
              </a:rPr>
              <a:t>para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preparar </a:t>
            </a:r>
            <a:r>
              <a:rPr sz="3200" spc="45" dirty="0">
                <a:solidFill>
                  <a:srgbClr val="1D3653"/>
                </a:solidFill>
                <a:latin typeface="Arial"/>
                <a:cs typeface="Arial"/>
              </a:rPr>
              <a:t>talento </a:t>
            </a:r>
            <a:r>
              <a:rPr sz="3200" spc="-85" dirty="0">
                <a:solidFill>
                  <a:srgbClr val="1D3653"/>
                </a:solidFill>
                <a:latin typeface="Arial"/>
                <a:cs typeface="Arial"/>
              </a:rPr>
              <a:t>humano </a:t>
            </a:r>
            <a:r>
              <a:rPr sz="3200" spc="-80" dirty="0">
                <a:solidFill>
                  <a:srgbClr val="1D3653"/>
                </a:solidFill>
                <a:latin typeface="Arial"/>
                <a:cs typeface="Arial"/>
              </a:rPr>
              <a:t>en</a:t>
            </a:r>
            <a:r>
              <a:rPr sz="3200" spc="36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215" dirty="0">
                <a:solidFill>
                  <a:srgbClr val="1D3653"/>
                </a:solidFill>
                <a:latin typeface="Arial"/>
                <a:cs typeface="Arial"/>
              </a:rPr>
              <a:t>SM</a:t>
            </a:r>
            <a:endParaRPr sz="3200">
              <a:latin typeface="Arial"/>
              <a:cs typeface="Arial"/>
            </a:endParaRPr>
          </a:p>
          <a:p>
            <a:pPr marL="419100" marR="5080" indent="-402590">
              <a:lnSpc>
                <a:spcPct val="123800"/>
              </a:lnSpc>
              <a:buClr>
                <a:srgbClr val="1D3653"/>
              </a:buClr>
              <a:buFont typeface="Arial"/>
              <a:buAutoNum type="arabicPeriod"/>
              <a:tabLst>
                <a:tab pos="533400" algn="l"/>
              </a:tabLst>
            </a:pPr>
            <a:r>
              <a:rPr dirty="0"/>
              <a:t>	</a:t>
            </a:r>
            <a:r>
              <a:rPr sz="3200" spc="-20" dirty="0">
                <a:solidFill>
                  <a:srgbClr val="1D3653"/>
                </a:solidFill>
                <a:latin typeface="Arial"/>
                <a:cs typeface="Arial"/>
              </a:rPr>
              <a:t>Incorporar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acciones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generales </a:t>
            </a:r>
            <a:r>
              <a:rPr sz="3200" spc="35" dirty="0">
                <a:solidFill>
                  <a:srgbClr val="1D3653"/>
                </a:solidFill>
                <a:latin typeface="Arial"/>
                <a:cs typeface="Arial"/>
              </a:rPr>
              <a:t>para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minimizar </a:t>
            </a:r>
            <a:r>
              <a:rPr sz="3200" spc="-75" dirty="0">
                <a:solidFill>
                  <a:srgbClr val="1D3653"/>
                </a:solidFill>
                <a:latin typeface="Arial"/>
                <a:cs typeface="Arial"/>
              </a:rPr>
              <a:t>las </a:t>
            </a:r>
            <a:r>
              <a:rPr sz="3200" spc="-20" dirty="0">
                <a:solidFill>
                  <a:srgbClr val="1D3653"/>
                </a:solidFill>
                <a:latin typeface="Arial"/>
                <a:cs typeface="Arial"/>
              </a:rPr>
              <a:t>reacciones 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emocionales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la </a:t>
            </a:r>
            <a:r>
              <a:rPr sz="3200" spc="-5" dirty="0">
                <a:solidFill>
                  <a:srgbClr val="1D3653"/>
                </a:solidFill>
                <a:latin typeface="Arial"/>
                <a:cs typeface="Arial"/>
              </a:rPr>
              <a:t>cuarentena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el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estigma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sobre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pacientes, </a:t>
            </a:r>
            <a:r>
              <a:rPr sz="3200" dirty="0">
                <a:solidFill>
                  <a:srgbClr val="1D3653"/>
                </a:solidFill>
                <a:latin typeface="Arial"/>
                <a:cs typeface="Arial"/>
              </a:rPr>
              <a:t>familias 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-40" dirty="0">
                <a:solidFill>
                  <a:srgbClr val="1D3653"/>
                </a:solidFill>
                <a:latin typeface="Arial"/>
                <a:cs typeface="Arial"/>
              </a:rPr>
              <a:t>personal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</a:t>
            </a:r>
            <a:r>
              <a:rPr sz="3200" spc="-27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45" dirty="0">
                <a:solidFill>
                  <a:srgbClr val="1D3653"/>
                </a:solidFill>
                <a:latin typeface="Arial"/>
                <a:cs typeface="Arial"/>
              </a:rPr>
              <a:t>salud.</a:t>
            </a:r>
            <a:endParaRPr sz="3200">
              <a:latin typeface="Arial"/>
              <a:cs typeface="Arial"/>
            </a:endParaRPr>
          </a:p>
          <a:p>
            <a:pPr marL="419100" marR="197485" indent="-380365">
              <a:lnSpc>
                <a:spcPct val="123800"/>
              </a:lnSpc>
              <a:buAutoNum type="arabicPeriod"/>
              <a:tabLst>
                <a:tab pos="419734" algn="l"/>
              </a:tabLst>
            </a:pPr>
            <a:r>
              <a:rPr sz="3200" spc="-20" dirty="0">
                <a:solidFill>
                  <a:srgbClr val="1D3653"/>
                </a:solidFill>
                <a:latin typeface="Arial"/>
                <a:cs typeface="Arial"/>
              </a:rPr>
              <a:t>Incorporar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acciones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específicas </a:t>
            </a:r>
            <a:r>
              <a:rPr sz="3200" spc="35" dirty="0">
                <a:solidFill>
                  <a:srgbClr val="1D3653"/>
                </a:solidFill>
                <a:latin typeface="Arial"/>
                <a:cs typeface="Arial"/>
              </a:rPr>
              <a:t>para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el </a:t>
            </a:r>
            <a:r>
              <a:rPr sz="3200" spc="35" dirty="0">
                <a:solidFill>
                  <a:srgbClr val="1D3653"/>
                </a:solidFill>
                <a:latin typeface="Arial"/>
                <a:cs typeface="Arial"/>
              </a:rPr>
              <a:t>abordaje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necesidades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 </a:t>
            </a:r>
            <a:r>
              <a:rPr sz="3200" spc="-20" dirty="0">
                <a:solidFill>
                  <a:srgbClr val="1D3653"/>
                </a:solidFill>
                <a:latin typeface="Arial"/>
                <a:cs typeface="Arial"/>
              </a:rPr>
              <a:t>reacciones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emocionales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50" dirty="0">
                <a:solidFill>
                  <a:srgbClr val="1D3653"/>
                </a:solidFill>
                <a:latin typeface="Arial"/>
                <a:cs typeface="Arial"/>
              </a:rPr>
              <a:t>grupos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</a:t>
            </a:r>
            <a:r>
              <a:rPr sz="3200" spc="26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riesgo</a:t>
            </a:r>
            <a:endParaRPr sz="3200">
              <a:latin typeface="Arial"/>
              <a:cs typeface="Arial"/>
            </a:endParaRPr>
          </a:p>
          <a:p>
            <a:pPr marL="419100" marR="1126490" indent="-365125">
              <a:lnSpc>
                <a:spcPct val="123800"/>
              </a:lnSpc>
              <a:buAutoNum type="arabicPeriod"/>
              <a:tabLst>
                <a:tab pos="419734" algn="l"/>
              </a:tabLst>
            </a:pP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Fortalecer </a:t>
            </a:r>
            <a:r>
              <a:rPr sz="3200" spc="-40" dirty="0">
                <a:solidFill>
                  <a:srgbClr val="1D3653"/>
                </a:solidFill>
                <a:latin typeface="Arial"/>
                <a:cs typeface="Arial"/>
              </a:rPr>
              <a:t>e </a:t>
            </a:r>
            <a:r>
              <a:rPr sz="3200" spc="-20" dirty="0">
                <a:solidFill>
                  <a:srgbClr val="1D3653"/>
                </a:solidFill>
                <a:latin typeface="Arial"/>
                <a:cs typeface="Arial"/>
              </a:rPr>
              <a:t>implementar </a:t>
            </a:r>
            <a:r>
              <a:rPr sz="3200" spc="-120" dirty="0">
                <a:solidFill>
                  <a:srgbClr val="1D3653"/>
                </a:solidFill>
                <a:latin typeface="Arial"/>
                <a:cs typeface="Arial"/>
              </a:rPr>
              <a:t>nuevas </a:t>
            </a:r>
            <a:r>
              <a:rPr sz="3200" dirty="0">
                <a:solidFill>
                  <a:srgbClr val="1D3653"/>
                </a:solidFill>
                <a:latin typeface="Arial"/>
                <a:cs typeface="Arial"/>
              </a:rPr>
              <a:t>estrategias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dirty="0">
                <a:solidFill>
                  <a:srgbClr val="1D3653"/>
                </a:solidFill>
                <a:latin typeface="Arial"/>
                <a:cs typeface="Arial"/>
              </a:rPr>
              <a:t>prestación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 </a:t>
            </a:r>
            <a:r>
              <a:rPr sz="3200" spc="-75" dirty="0">
                <a:solidFill>
                  <a:srgbClr val="1D3653"/>
                </a:solidFill>
                <a:latin typeface="Arial"/>
                <a:cs typeface="Arial"/>
              </a:rPr>
              <a:t>servicios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salud</a:t>
            </a:r>
            <a:r>
              <a:rPr sz="3200" spc="16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mental.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113658" y="1"/>
            <a:ext cx="1141702" cy="1228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749040" cy="10287000"/>
            <a:chOff x="0" y="0"/>
            <a:chExt cx="3749040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438525" cy="10287000"/>
            </a:xfrm>
            <a:custGeom>
              <a:avLst/>
              <a:gdLst/>
              <a:ahLst/>
              <a:cxnLst/>
              <a:rect l="l" t="t" r="r" b="b"/>
              <a:pathLst>
                <a:path w="3438525" h="10287000">
                  <a:moveTo>
                    <a:pt x="0" y="0"/>
                  </a:moveTo>
                  <a:lnTo>
                    <a:pt x="3438524" y="0"/>
                  </a:lnTo>
                  <a:lnTo>
                    <a:pt x="3438524" y="10286999"/>
                  </a:lnTo>
                  <a:lnTo>
                    <a:pt x="0" y="10286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3588"/>
              <a:ext cx="3748528" cy="282341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67498" y="1033929"/>
            <a:ext cx="1905000" cy="88017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6200"/>
              </a:lnSpc>
            </a:pPr>
            <a:r>
              <a:rPr sz="5550" b="1" spc="665" dirty="0">
                <a:solidFill>
                  <a:srgbClr val="FFFFFF"/>
                </a:solidFill>
                <a:latin typeface="Calibri"/>
                <a:cs typeface="Calibri"/>
              </a:rPr>
              <a:t>Psiquiatría</a:t>
            </a:r>
            <a:r>
              <a:rPr sz="5550" b="1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50" b="1" spc="695" dirty="0">
                <a:solidFill>
                  <a:srgbClr val="FFFFFF"/>
                </a:solidFill>
                <a:latin typeface="Calibri"/>
                <a:cs typeface="Calibri"/>
              </a:rPr>
              <a:t>comunitaria</a:t>
            </a:r>
            <a:endParaRPr sz="5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5550" b="1" spc="64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5550" b="1" spc="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50" b="1" spc="819" dirty="0">
                <a:solidFill>
                  <a:srgbClr val="FFFFFF"/>
                </a:solidFill>
                <a:latin typeface="Calibri"/>
                <a:cs typeface="Calibri"/>
              </a:rPr>
              <a:t>pandemia</a:t>
            </a:r>
            <a:endParaRPr sz="555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44528" y="1689513"/>
            <a:ext cx="234823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b="0" spc="-65" dirty="0">
                <a:solidFill>
                  <a:srgbClr val="004AAC"/>
                </a:solidFill>
                <a:latin typeface="Lucida Sans"/>
                <a:cs typeface="Lucida Sans"/>
              </a:rPr>
              <a:t>I</a:t>
            </a:r>
            <a:r>
              <a:rPr sz="3400" b="0" spc="-58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180" dirty="0">
                <a:solidFill>
                  <a:srgbClr val="004AAC"/>
                </a:solidFill>
                <a:latin typeface="Lucida Sans"/>
                <a:cs typeface="Lucida Sans"/>
              </a:rPr>
              <a:t>M</a:t>
            </a:r>
            <a:r>
              <a:rPr sz="3400" b="0" spc="-58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50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400" b="0" spc="-58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dirty="0">
                <a:solidFill>
                  <a:srgbClr val="004AAC"/>
                </a:solidFill>
                <a:latin typeface="Lucida Sans"/>
                <a:cs typeface="Lucida Sans"/>
              </a:rPr>
              <a:t>A</a:t>
            </a:r>
            <a:r>
              <a:rPr sz="3400" b="0" spc="-58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175" dirty="0">
                <a:solidFill>
                  <a:srgbClr val="004AAC"/>
                </a:solidFill>
                <a:latin typeface="Lucida Sans"/>
                <a:cs typeface="Lucida Sans"/>
              </a:rPr>
              <a:t>C</a:t>
            </a:r>
            <a:r>
              <a:rPr sz="3400" b="0" spc="-58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285" dirty="0">
                <a:solidFill>
                  <a:srgbClr val="004AAC"/>
                </a:solidFill>
                <a:latin typeface="Lucida Sans"/>
                <a:cs typeface="Lucida Sans"/>
              </a:rPr>
              <a:t>T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20" dirty="0">
                <a:solidFill>
                  <a:srgbClr val="004AAC"/>
                </a:solidFill>
                <a:latin typeface="Lucida Sans"/>
                <a:cs typeface="Lucida Sans"/>
              </a:rPr>
              <a:t>O</a:t>
            </a:r>
            <a:endParaRPr sz="34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5343" y="2648260"/>
            <a:ext cx="12696825" cy="6085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100" marR="5080" indent="-273685">
              <a:lnSpc>
                <a:spcPct val="124300"/>
              </a:lnSpc>
              <a:spcBef>
                <a:spcPts val="95"/>
              </a:spcBef>
              <a:buClr>
                <a:srgbClr val="1D3653"/>
              </a:buClr>
              <a:buFont typeface="Arial"/>
              <a:buAutoNum type="arabicPeriod"/>
              <a:tabLst>
                <a:tab pos="533400" algn="l"/>
              </a:tabLst>
            </a:pPr>
            <a:r>
              <a:rPr dirty="0"/>
              <a:t>	</a:t>
            </a:r>
            <a:r>
              <a:rPr sz="3200" spc="5" dirty="0">
                <a:solidFill>
                  <a:srgbClr val="1D3653"/>
                </a:solidFill>
                <a:latin typeface="Arial"/>
                <a:cs typeface="Arial"/>
              </a:rPr>
              <a:t>Participar </a:t>
            </a:r>
            <a:r>
              <a:rPr sz="3200" spc="-80" dirty="0">
                <a:solidFill>
                  <a:srgbClr val="1D3653"/>
                </a:solidFill>
                <a:latin typeface="Arial"/>
                <a:cs typeface="Arial"/>
              </a:rPr>
              <a:t>en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el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diseño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contenidos </a:t>
            </a:r>
            <a:r>
              <a:rPr sz="3200" spc="-30" dirty="0">
                <a:solidFill>
                  <a:srgbClr val="1D3653"/>
                </a:solidFill>
                <a:latin typeface="Arial"/>
                <a:cs typeface="Arial"/>
              </a:rPr>
              <a:t>comunicativos que </a:t>
            </a:r>
            <a:r>
              <a:rPr sz="3200" spc="-65" dirty="0">
                <a:solidFill>
                  <a:srgbClr val="1D3653"/>
                </a:solidFill>
                <a:latin typeface="Arial"/>
                <a:cs typeface="Arial"/>
              </a:rPr>
              <a:t>promuevan 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la </a:t>
            </a:r>
            <a:r>
              <a:rPr sz="3200" spc="-30" dirty="0">
                <a:solidFill>
                  <a:srgbClr val="1D3653"/>
                </a:solidFill>
                <a:latin typeface="Arial"/>
                <a:cs typeface="Arial"/>
              </a:rPr>
              <a:t>prevención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10" dirty="0">
                <a:solidFill>
                  <a:srgbClr val="1D3653"/>
                </a:solidFill>
                <a:latin typeface="Arial"/>
                <a:cs typeface="Arial"/>
              </a:rPr>
              <a:t>contagios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-25" dirty="0">
                <a:solidFill>
                  <a:srgbClr val="1D3653"/>
                </a:solidFill>
                <a:latin typeface="Arial"/>
                <a:cs typeface="Arial"/>
              </a:rPr>
              <a:t>reduzcan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la</a:t>
            </a:r>
            <a:r>
              <a:rPr sz="3200" spc="-17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ansiedad.</a:t>
            </a:r>
            <a:endParaRPr sz="3200">
              <a:latin typeface="Arial"/>
              <a:cs typeface="Arial"/>
            </a:endParaRPr>
          </a:p>
          <a:p>
            <a:pPr marL="419100" marR="224790" indent="-407034">
              <a:lnSpc>
                <a:spcPts val="4770"/>
              </a:lnSpc>
              <a:spcBef>
                <a:spcPts val="320"/>
              </a:spcBef>
              <a:buAutoNum type="arabicPeriod"/>
              <a:tabLst>
                <a:tab pos="419734" algn="l"/>
              </a:tabLst>
            </a:pP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Recolectar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transmitir </a:t>
            </a:r>
            <a:r>
              <a:rPr sz="3200" dirty="0">
                <a:solidFill>
                  <a:srgbClr val="1D3653"/>
                </a:solidFill>
                <a:latin typeface="Arial"/>
                <a:cs typeface="Arial"/>
              </a:rPr>
              <a:t>información </a:t>
            </a:r>
            <a:r>
              <a:rPr sz="3200" spc="5" dirty="0">
                <a:solidFill>
                  <a:srgbClr val="1D3653"/>
                </a:solidFill>
                <a:latin typeface="Arial"/>
                <a:cs typeface="Arial"/>
              </a:rPr>
              <a:t>real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sobre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el </a:t>
            </a:r>
            <a:r>
              <a:rPr sz="3200" spc="-50" dirty="0">
                <a:solidFill>
                  <a:srgbClr val="1D3653"/>
                </a:solidFill>
                <a:latin typeface="Arial"/>
                <a:cs typeface="Arial"/>
              </a:rPr>
              <a:t>riesgo,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medidas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 </a:t>
            </a:r>
            <a:r>
              <a:rPr sz="3200" spc="-30" dirty="0">
                <a:solidFill>
                  <a:srgbClr val="1D3653"/>
                </a:solidFill>
                <a:latin typeface="Arial"/>
                <a:cs typeface="Arial"/>
              </a:rPr>
              <a:t>prevención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-90" dirty="0">
                <a:solidFill>
                  <a:srgbClr val="1D3653"/>
                </a:solidFill>
                <a:latin typeface="Arial"/>
                <a:cs typeface="Arial"/>
              </a:rPr>
              <a:t>recursos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(salud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otros)</a:t>
            </a:r>
            <a:r>
              <a:rPr sz="3200" spc="-434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disponibles.</a:t>
            </a:r>
            <a:endParaRPr sz="3200">
              <a:latin typeface="Arial"/>
              <a:cs typeface="Arial"/>
            </a:endParaRPr>
          </a:p>
          <a:p>
            <a:pPr marL="419100" marR="358775" indent="-368300">
              <a:lnSpc>
                <a:spcPts val="4770"/>
              </a:lnSpc>
              <a:buAutoNum type="arabicPeriod"/>
              <a:tabLst>
                <a:tab pos="419734" algn="l"/>
              </a:tabLst>
            </a:pPr>
            <a:r>
              <a:rPr sz="3200" spc="-30" dirty="0">
                <a:solidFill>
                  <a:srgbClr val="1D3653"/>
                </a:solidFill>
                <a:latin typeface="Arial"/>
                <a:cs typeface="Arial"/>
              </a:rPr>
              <a:t>Proteger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la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salud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mental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80" dirty="0">
                <a:solidFill>
                  <a:srgbClr val="1D3653"/>
                </a:solidFill>
                <a:latin typeface="Arial"/>
                <a:cs typeface="Arial"/>
              </a:rPr>
              <a:t>personas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con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la </a:t>
            </a:r>
            <a:r>
              <a:rPr sz="3200" dirty="0">
                <a:solidFill>
                  <a:srgbClr val="1D3653"/>
                </a:solidFill>
                <a:latin typeface="Arial"/>
                <a:cs typeface="Arial"/>
              </a:rPr>
              <a:t>enfermedad: </a:t>
            </a:r>
            <a:r>
              <a:rPr sz="3200" spc="-60" dirty="0">
                <a:solidFill>
                  <a:srgbClr val="1D3653"/>
                </a:solidFill>
                <a:latin typeface="Arial"/>
                <a:cs typeface="Arial"/>
              </a:rPr>
              <a:t>primeros  </a:t>
            </a:r>
            <a:r>
              <a:rPr sz="3200" spc="-45" dirty="0">
                <a:solidFill>
                  <a:srgbClr val="1D3653"/>
                </a:solidFill>
                <a:latin typeface="Arial"/>
                <a:cs typeface="Arial"/>
              </a:rPr>
              <a:t>auxilios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psicológicos,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comunicación </a:t>
            </a:r>
            <a:r>
              <a:rPr sz="3200" spc="20" dirty="0">
                <a:solidFill>
                  <a:srgbClr val="1D3653"/>
                </a:solidFill>
                <a:latin typeface="Arial"/>
                <a:cs typeface="Arial"/>
              </a:rPr>
              <a:t>del </a:t>
            </a:r>
            <a:r>
              <a:rPr sz="3200" spc="40" dirty="0">
                <a:solidFill>
                  <a:srgbClr val="1D3653"/>
                </a:solidFill>
                <a:latin typeface="Arial"/>
                <a:cs typeface="Arial"/>
              </a:rPr>
              <a:t>paciente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con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sus </a:t>
            </a:r>
            <a:r>
              <a:rPr sz="3200" spc="-130" dirty="0">
                <a:solidFill>
                  <a:srgbClr val="1D3653"/>
                </a:solidFill>
                <a:latin typeface="Arial"/>
                <a:cs typeface="Arial"/>
              </a:rPr>
              <a:t>seres  </a:t>
            </a:r>
            <a:r>
              <a:rPr sz="3200" spc="-45" dirty="0">
                <a:solidFill>
                  <a:srgbClr val="1D3653"/>
                </a:solidFill>
                <a:latin typeface="Arial"/>
                <a:cs typeface="Arial"/>
              </a:rPr>
              <a:t>queridos, </a:t>
            </a:r>
            <a:r>
              <a:rPr sz="3200" spc="-25" dirty="0">
                <a:solidFill>
                  <a:srgbClr val="1D3653"/>
                </a:solidFill>
                <a:latin typeface="Arial"/>
                <a:cs typeface="Arial"/>
              </a:rPr>
              <a:t>intervención</a:t>
            </a:r>
            <a:r>
              <a:rPr sz="3200" spc="11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25" dirty="0">
                <a:solidFill>
                  <a:srgbClr val="1D3653"/>
                </a:solidFill>
                <a:latin typeface="Arial"/>
                <a:cs typeface="Arial"/>
              </a:rPr>
              <a:t>integral.</a:t>
            </a:r>
            <a:endParaRPr sz="3200">
              <a:latin typeface="Arial"/>
              <a:cs typeface="Arial"/>
            </a:endParaRPr>
          </a:p>
          <a:p>
            <a:pPr marL="419100" indent="-40322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19734" algn="l"/>
              </a:tabLst>
            </a:pPr>
            <a:r>
              <a:rPr sz="3200" spc="-30" dirty="0">
                <a:solidFill>
                  <a:srgbClr val="1D3653"/>
                </a:solidFill>
                <a:latin typeface="Arial"/>
                <a:cs typeface="Arial"/>
              </a:rPr>
              <a:t>Proteger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la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salud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mental </a:t>
            </a:r>
            <a:r>
              <a:rPr sz="3200" spc="20" dirty="0">
                <a:solidFill>
                  <a:srgbClr val="1D3653"/>
                </a:solidFill>
                <a:latin typeface="Arial"/>
                <a:cs typeface="Arial"/>
              </a:rPr>
              <a:t>del </a:t>
            </a:r>
            <a:r>
              <a:rPr sz="3200" spc="-40" dirty="0">
                <a:solidFill>
                  <a:srgbClr val="1D3653"/>
                </a:solidFill>
                <a:latin typeface="Arial"/>
                <a:cs typeface="Arial"/>
              </a:rPr>
              <a:t>personal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salud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15" dirty="0">
                <a:solidFill>
                  <a:srgbClr val="1D3653"/>
                </a:solidFill>
                <a:latin typeface="Arial"/>
                <a:cs typeface="Arial"/>
              </a:rPr>
              <a:t>apoyo</a:t>
            </a:r>
            <a:r>
              <a:rPr sz="3200" spc="75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social</a:t>
            </a:r>
            <a:endParaRPr sz="3200">
              <a:latin typeface="Arial"/>
              <a:cs typeface="Arial"/>
            </a:endParaRPr>
          </a:p>
          <a:p>
            <a:pPr marL="532765" indent="-494665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533400" algn="l"/>
              </a:tabLst>
            </a:pPr>
            <a:r>
              <a:rPr sz="3200" spc="-65" dirty="0">
                <a:solidFill>
                  <a:srgbClr val="1D3653"/>
                </a:solidFill>
                <a:latin typeface="Arial"/>
                <a:cs typeface="Arial"/>
              </a:rPr>
              <a:t>Asegurar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la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disponibilidad de </a:t>
            </a:r>
            <a:r>
              <a:rPr sz="3200" spc="-95" dirty="0">
                <a:solidFill>
                  <a:srgbClr val="1D3653"/>
                </a:solidFill>
                <a:latin typeface="Arial"/>
                <a:cs typeface="Arial"/>
              </a:rPr>
              <a:t>los </a:t>
            </a:r>
            <a:r>
              <a:rPr sz="3200" dirty="0">
                <a:solidFill>
                  <a:srgbClr val="1D3653"/>
                </a:solidFill>
                <a:latin typeface="Arial"/>
                <a:cs typeface="Arial"/>
              </a:rPr>
              <a:t>psicotrópicos</a:t>
            </a:r>
            <a:r>
              <a:rPr sz="3200" spc="32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50" dirty="0">
                <a:solidFill>
                  <a:srgbClr val="1D3653"/>
                </a:solidFill>
                <a:latin typeface="Arial"/>
                <a:cs typeface="Arial"/>
              </a:rPr>
              <a:t>esenciales</a:t>
            </a:r>
            <a:endParaRPr sz="3200">
              <a:latin typeface="Arial"/>
              <a:cs typeface="Arial"/>
            </a:endParaRPr>
          </a:p>
          <a:p>
            <a:pPr marL="532765" indent="-478790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533400" algn="l"/>
              </a:tabLst>
            </a:pPr>
            <a:r>
              <a:rPr sz="3200" spc="-40" dirty="0">
                <a:solidFill>
                  <a:srgbClr val="1D3653"/>
                </a:solidFill>
                <a:latin typeface="Arial"/>
                <a:cs typeface="Arial"/>
              </a:rPr>
              <a:t>Intervención </a:t>
            </a:r>
            <a:r>
              <a:rPr sz="3200" spc="35" dirty="0">
                <a:solidFill>
                  <a:srgbClr val="1D3653"/>
                </a:solidFill>
                <a:latin typeface="Arial"/>
                <a:cs typeface="Arial"/>
              </a:rPr>
              <a:t>para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manejo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</a:t>
            </a:r>
            <a:r>
              <a:rPr sz="3200" spc="175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1D3653"/>
                </a:solidFill>
                <a:latin typeface="Arial"/>
                <a:cs typeface="Arial"/>
              </a:rPr>
              <a:t>duelos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113658" y="0"/>
            <a:ext cx="1141702" cy="1228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"/>
            <a:ext cx="3749040" cy="10287000"/>
            <a:chOff x="0" y="2"/>
            <a:chExt cx="3749040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2"/>
              <a:ext cx="3438525" cy="10287000"/>
            </a:xfrm>
            <a:custGeom>
              <a:avLst/>
              <a:gdLst/>
              <a:ahLst/>
              <a:cxnLst/>
              <a:rect l="l" t="t" r="r" b="b"/>
              <a:pathLst>
                <a:path w="3438525" h="10287000">
                  <a:moveTo>
                    <a:pt x="0" y="0"/>
                  </a:moveTo>
                  <a:lnTo>
                    <a:pt x="3438524" y="0"/>
                  </a:lnTo>
                  <a:lnTo>
                    <a:pt x="3438524" y="10286996"/>
                  </a:lnTo>
                  <a:lnTo>
                    <a:pt x="0" y="10286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3591"/>
              <a:ext cx="3748528" cy="28234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67498" y="1033932"/>
            <a:ext cx="1905000" cy="88017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6200"/>
              </a:lnSpc>
            </a:pPr>
            <a:r>
              <a:rPr sz="5550" b="1" spc="665" dirty="0">
                <a:solidFill>
                  <a:srgbClr val="FFFFFF"/>
                </a:solidFill>
                <a:latin typeface="Calibri"/>
                <a:cs typeface="Calibri"/>
              </a:rPr>
              <a:t>Psiquiatría</a:t>
            </a:r>
            <a:r>
              <a:rPr sz="5550" b="1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50" b="1" spc="695" dirty="0">
                <a:solidFill>
                  <a:srgbClr val="FFFFFF"/>
                </a:solidFill>
                <a:latin typeface="Calibri"/>
                <a:cs typeface="Calibri"/>
              </a:rPr>
              <a:t>comunitaria</a:t>
            </a:r>
            <a:endParaRPr sz="5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5550" b="1" spc="64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5550" b="1" spc="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50" b="1" spc="819" dirty="0">
                <a:solidFill>
                  <a:srgbClr val="FFFFFF"/>
                </a:solidFill>
                <a:latin typeface="Calibri"/>
                <a:cs typeface="Calibri"/>
              </a:rPr>
              <a:t>pandemia</a:t>
            </a:r>
            <a:endParaRPr sz="555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44528" y="1613316"/>
            <a:ext cx="3894454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b="0" spc="-50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20" dirty="0">
                <a:solidFill>
                  <a:srgbClr val="004AAC"/>
                </a:solidFill>
                <a:latin typeface="Lucida Sans"/>
                <a:cs typeface="Lucida Sans"/>
              </a:rPr>
              <a:t>O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310" dirty="0">
                <a:solidFill>
                  <a:srgbClr val="004AAC"/>
                </a:solidFill>
                <a:latin typeface="Lucida Sans"/>
                <a:cs typeface="Lucida Sans"/>
              </a:rPr>
              <a:t>S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285" dirty="0">
                <a:solidFill>
                  <a:srgbClr val="004AAC"/>
                </a:solidFill>
                <a:latin typeface="Lucida Sans"/>
                <a:cs typeface="Lucida Sans"/>
              </a:rPr>
              <a:t>T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50" dirty="0">
                <a:solidFill>
                  <a:srgbClr val="004AAC"/>
                </a:solidFill>
                <a:latin typeface="Lucida Sans"/>
                <a:cs typeface="Lucida Sans"/>
              </a:rPr>
              <a:t>-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65" dirty="0">
                <a:solidFill>
                  <a:srgbClr val="004AAC"/>
                </a:solidFill>
                <a:latin typeface="Lucida Sans"/>
                <a:cs typeface="Lucida Sans"/>
              </a:rPr>
              <a:t>I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180" dirty="0">
                <a:solidFill>
                  <a:srgbClr val="004AAC"/>
                </a:solidFill>
                <a:latin typeface="Lucida Sans"/>
                <a:cs typeface="Lucida Sans"/>
              </a:rPr>
              <a:t>M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50" dirty="0">
                <a:solidFill>
                  <a:srgbClr val="004AAC"/>
                </a:solidFill>
                <a:latin typeface="Lucida Sans"/>
                <a:cs typeface="Lucida Sans"/>
              </a:rPr>
              <a:t>P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dirty="0">
                <a:solidFill>
                  <a:srgbClr val="004AAC"/>
                </a:solidFill>
                <a:latin typeface="Lucida Sans"/>
                <a:cs typeface="Lucida Sans"/>
              </a:rPr>
              <a:t>A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175" dirty="0">
                <a:solidFill>
                  <a:srgbClr val="004AAC"/>
                </a:solidFill>
                <a:latin typeface="Lucida Sans"/>
                <a:cs typeface="Lucida Sans"/>
              </a:rPr>
              <a:t>C</a:t>
            </a:r>
            <a:r>
              <a:rPr sz="3400" b="0" spc="-575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285" dirty="0">
                <a:solidFill>
                  <a:srgbClr val="004AAC"/>
                </a:solidFill>
                <a:latin typeface="Lucida Sans"/>
                <a:cs typeface="Lucida Sans"/>
              </a:rPr>
              <a:t>T</a:t>
            </a:r>
            <a:r>
              <a:rPr sz="3400" b="0" spc="-580" dirty="0">
                <a:solidFill>
                  <a:srgbClr val="004AAC"/>
                </a:solidFill>
                <a:latin typeface="Lucida Sans"/>
                <a:cs typeface="Lucida Sans"/>
              </a:rPr>
              <a:t> </a:t>
            </a:r>
            <a:r>
              <a:rPr sz="3400" b="0" spc="-20" dirty="0">
                <a:solidFill>
                  <a:srgbClr val="004AAC"/>
                </a:solidFill>
                <a:latin typeface="Lucida Sans"/>
                <a:cs typeface="Lucida Sans"/>
              </a:rPr>
              <a:t>O</a:t>
            </a:r>
            <a:endParaRPr sz="34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611755" indent="-387985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613025" algn="l"/>
              </a:tabLst>
            </a:pPr>
            <a:r>
              <a:rPr spc="-45" dirty="0"/>
              <a:t>Incluir </a:t>
            </a:r>
            <a:r>
              <a:rPr spc="-10" dirty="0"/>
              <a:t>el componente psicosocial </a:t>
            </a:r>
            <a:r>
              <a:rPr spc="-80" dirty="0"/>
              <a:t>en </a:t>
            </a:r>
            <a:r>
              <a:rPr spc="-75" dirty="0"/>
              <a:t>las </a:t>
            </a:r>
            <a:r>
              <a:rPr spc="5" dirty="0"/>
              <a:t>políticas </a:t>
            </a:r>
            <a:r>
              <a:rPr spc="-5" dirty="0"/>
              <a:t>públicas </a:t>
            </a:r>
            <a:r>
              <a:rPr spc="15" dirty="0"/>
              <a:t>de</a:t>
            </a:r>
            <a:r>
              <a:rPr spc="550" dirty="0"/>
              <a:t> </a:t>
            </a:r>
            <a:r>
              <a:rPr spc="-55" dirty="0"/>
              <a:t>salud</a:t>
            </a:r>
          </a:p>
          <a:p>
            <a:pPr marL="2498090" marR="5080" indent="-407034">
              <a:lnSpc>
                <a:spcPct val="123800"/>
              </a:lnSpc>
              <a:buClr>
                <a:srgbClr val="1D3653"/>
              </a:buClr>
              <a:buFont typeface="Arial"/>
              <a:buAutoNum type="arabicPeriod"/>
              <a:tabLst>
                <a:tab pos="2613025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spc="-40" dirty="0"/>
              <a:t>Ajustar </a:t>
            </a:r>
            <a:r>
              <a:rPr spc="-10" dirty="0"/>
              <a:t>el </a:t>
            </a:r>
            <a:r>
              <a:rPr spc="-70" dirty="0"/>
              <a:t>sistema </a:t>
            </a:r>
            <a:r>
              <a:rPr spc="15" dirty="0"/>
              <a:t>de </a:t>
            </a:r>
            <a:r>
              <a:rPr spc="5" dirty="0"/>
              <a:t>referencia, </a:t>
            </a:r>
            <a:r>
              <a:rPr spc="35" dirty="0"/>
              <a:t>para </a:t>
            </a:r>
            <a:r>
              <a:rPr spc="20" dirty="0"/>
              <a:t>garantizar </a:t>
            </a:r>
            <a:r>
              <a:rPr spc="-10" dirty="0"/>
              <a:t>el </a:t>
            </a:r>
            <a:r>
              <a:rPr spc="45" dirty="0"/>
              <a:t>ciclo </a:t>
            </a:r>
            <a:r>
              <a:rPr spc="15" dirty="0"/>
              <a:t>de atención  de </a:t>
            </a:r>
            <a:r>
              <a:rPr spc="5" dirty="0"/>
              <a:t>pacientes</a:t>
            </a:r>
            <a:r>
              <a:rPr spc="50" dirty="0"/>
              <a:t> </a:t>
            </a:r>
            <a:r>
              <a:rPr spc="-10" dirty="0"/>
              <a:t>psiquiátricos.</a:t>
            </a:r>
          </a:p>
          <a:p>
            <a:pPr marL="2611755" indent="-482600">
              <a:lnSpc>
                <a:spcPct val="100000"/>
              </a:lnSpc>
              <a:spcBef>
                <a:spcPts val="915"/>
              </a:spcBef>
              <a:buAutoNum type="arabicPeriod"/>
              <a:tabLst>
                <a:tab pos="2613025" algn="l"/>
              </a:tabLst>
            </a:pPr>
            <a:r>
              <a:rPr spc="-55" dirty="0"/>
              <a:t>Entrenar </a:t>
            </a:r>
            <a:r>
              <a:rPr spc="-40" dirty="0"/>
              <a:t>personal </a:t>
            </a:r>
            <a:r>
              <a:rPr spc="15" dirty="0"/>
              <a:t>de </a:t>
            </a:r>
            <a:r>
              <a:rPr spc="-55" dirty="0"/>
              <a:t>salud </a:t>
            </a:r>
            <a:r>
              <a:rPr spc="-80" dirty="0"/>
              <a:t>en </a:t>
            </a:r>
            <a:r>
              <a:rPr spc="-55" dirty="0"/>
              <a:t>salud </a:t>
            </a:r>
            <a:r>
              <a:rPr spc="-10" dirty="0"/>
              <a:t>mental</a:t>
            </a:r>
            <a:r>
              <a:rPr spc="515" dirty="0"/>
              <a:t> </a:t>
            </a:r>
            <a:r>
              <a:rPr spc="5" dirty="0"/>
              <a:t>básica</a:t>
            </a:r>
          </a:p>
          <a:p>
            <a:pPr marL="2498090" indent="-403225">
              <a:lnSpc>
                <a:spcPct val="100000"/>
              </a:lnSpc>
              <a:spcBef>
                <a:spcPts val="915"/>
              </a:spcBef>
              <a:buAutoNum type="arabicPeriod"/>
              <a:tabLst>
                <a:tab pos="2499360" algn="l"/>
              </a:tabLst>
            </a:pPr>
            <a:r>
              <a:rPr spc="-55" dirty="0"/>
              <a:t>Entrenar </a:t>
            </a:r>
            <a:r>
              <a:rPr spc="-240" dirty="0"/>
              <a:t>y </a:t>
            </a:r>
            <a:r>
              <a:rPr spc="-85" dirty="0"/>
              <a:t>supervisar </a:t>
            </a:r>
            <a:r>
              <a:rPr spc="20" dirty="0"/>
              <a:t>trabajadores </a:t>
            </a:r>
            <a:r>
              <a:rPr spc="15" dirty="0"/>
              <a:t>de </a:t>
            </a:r>
            <a:r>
              <a:rPr spc="-55" dirty="0"/>
              <a:t>salud </a:t>
            </a:r>
            <a:r>
              <a:rPr spc="-10" dirty="0"/>
              <a:t>mental</a:t>
            </a:r>
            <a:r>
              <a:rPr spc="-15" dirty="0"/>
              <a:t> </a:t>
            </a:r>
            <a:r>
              <a:rPr spc="-25" dirty="0"/>
              <a:t>comunitarios</a:t>
            </a:r>
          </a:p>
          <a:p>
            <a:pPr marL="2498090" marR="88900" indent="-380365">
              <a:lnSpc>
                <a:spcPct val="123800"/>
              </a:lnSpc>
              <a:buAutoNum type="arabicPeriod"/>
              <a:tabLst>
                <a:tab pos="2499360" algn="l"/>
              </a:tabLst>
            </a:pPr>
            <a:r>
              <a:rPr spc="-20" dirty="0"/>
              <a:t>Incorporar </a:t>
            </a:r>
            <a:r>
              <a:rPr spc="-35" dirty="0"/>
              <a:t>componentes psicosociales </a:t>
            </a:r>
            <a:r>
              <a:rPr spc="-80" dirty="0"/>
              <a:t>en </a:t>
            </a:r>
            <a:r>
              <a:rPr spc="-75" dirty="0"/>
              <a:t>las </a:t>
            </a:r>
            <a:r>
              <a:rPr dirty="0"/>
              <a:t>iniciativas </a:t>
            </a:r>
            <a:r>
              <a:rPr spc="15" dirty="0"/>
              <a:t>de </a:t>
            </a:r>
            <a:r>
              <a:rPr spc="-20" dirty="0"/>
              <a:t>desarrollo  </a:t>
            </a:r>
            <a:r>
              <a:rPr spc="-10" dirty="0"/>
              <a:t>económico.</a:t>
            </a:r>
          </a:p>
          <a:p>
            <a:pPr marL="2498090" indent="-365125">
              <a:lnSpc>
                <a:spcPct val="100000"/>
              </a:lnSpc>
              <a:spcBef>
                <a:spcPts val="910"/>
              </a:spcBef>
              <a:buAutoNum type="arabicPeriod"/>
              <a:tabLst>
                <a:tab pos="2499360" algn="l"/>
              </a:tabLst>
            </a:pPr>
            <a:r>
              <a:rPr spc="15" dirty="0"/>
              <a:t>Facilitar </a:t>
            </a:r>
            <a:r>
              <a:rPr spc="30" dirty="0"/>
              <a:t>la </a:t>
            </a:r>
            <a:r>
              <a:rPr spc="15" dirty="0"/>
              <a:t>creación de </a:t>
            </a:r>
            <a:r>
              <a:rPr spc="-50" dirty="0"/>
              <a:t>grupos </a:t>
            </a:r>
            <a:r>
              <a:rPr spc="15" dirty="0"/>
              <a:t>de</a:t>
            </a:r>
            <a:r>
              <a:rPr spc="180" dirty="0"/>
              <a:t> </a:t>
            </a:r>
            <a:r>
              <a:rPr spc="-15" dirty="0"/>
              <a:t>apoyo</a:t>
            </a:r>
          </a:p>
        </p:txBody>
      </p:sp>
      <p:sp>
        <p:nvSpPr>
          <p:cNvPr id="8" name="object 8"/>
          <p:cNvSpPr/>
          <p:nvPr/>
        </p:nvSpPr>
        <p:spPr>
          <a:xfrm>
            <a:off x="16113658" y="3"/>
            <a:ext cx="1141702" cy="1228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11793" y="2411098"/>
            <a:ext cx="464184" cy="1740535"/>
          </a:xfrm>
          <a:custGeom>
            <a:avLst/>
            <a:gdLst/>
            <a:ahLst/>
            <a:cxnLst/>
            <a:rect l="l" t="t" r="r" b="b"/>
            <a:pathLst>
              <a:path w="464184" h="1740535">
                <a:moveTo>
                  <a:pt x="0" y="1508882"/>
                </a:moveTo>
                <a:lnTo>
                  <a:pt x="4780" y="1461563"/>
                </a:lnTo>
                <a:lnTo>
                  <a:pt x="18502" y="1417509"/>
                </a:lnTo>
                <a:lnTo>
                  <a:pt x="40232" y="1377701"/>
                </a:lnTo>
                <a:lnTo>
                  <a:pt x="69038" y="1343118"/>
                </a:lnTo>
                <a:lnTo>
                  <a:pt x="103990" y="1314742"/>
                </a:lnTo>
                <a:lnTo>
                  <a:pt x="144155" y="1293550"/>
                </a:lnTo>
                <a:lnTo>
                  <a:pt x="188601" y="1280524"/>
                </a:lnTo>
                <a:lnTo>
                  <a:pt x="188601" y="0"/>
                </a:lnTo>
                <a:lnTo>
                  <a:pt x="274984" y="0"/>
                </a:lnTo>
                <a:lnTo>
                  <a:pt x="274984" y="1279087"/>
                </a:lnTo>
                <a:lnTo>
                  <a:pt x="318977" y="1292566"/>
                </a:lnTo>
                <a:lnTo>
                  <a:pt x="358966" y="1313933"/>
                </a:lnTo>
                <a:lnTo>
                  <a:pt x="393943" y="1342285"/>
                </a:lnTo>
                <a:lnTo>
                  <a:pt x="422900" y="1376717"/>
                </a:lnTo>
                <a:lnTo>
                  <a:pt x="444832" y="1416324"/>
                </a:lnTo>
                <a:lnTo>
                  <a:pt x="458729" y="1460202"/>
                </a:lnTo>
                <a:lnTo>
                  <a:pt x="463586" y="1507446"/>
                </a:lnTo>
                <a:lnTo>
                  <a:pt x="458882" y="1554555"/>
                </a:lnTo>
                <a:lnTo>
                  <a:pt x="445387" y="1598332"/>
                </a:lnTo>
                <a:lnTo>
                  <a:pt x="424030" y="1637867"/>
                </a:lnTo>
                <a:lnTo>
                  <a:pt x="395740" y="1672252"/>
                </a:lnTo>
                <a:lnTo>
                  <a:pt x="361442" y="1700579"/>
                </a:lnTo>
                <a:lnTo>
                  <a:pt x="322067" y="1721937"/>
                </a:lnTo>
                <a:lnTo>
                  <a:pt x="278541" y="1735418"/>
                </a:lnTo>
                <a:lnTo>
                  <a:pt x="231793" y="1740114"/>
                </a:lnTo>
                <a:lnTo>
                  <a:pt x="185044" y="1735421"/>
                </a:lnTo>
                <a:lnTo>
                  <a:pt x="141518" y="1721959"/>
                </a:lnTo>
                <a:lnTo>
                  <a:pt x="102143" y="1700654"/>
                </a:lnTo>
                <a:lnTo>
                  <a:pt x="67846" y="1672432"/>
                </a:lnTo>
                <a:lnTo>
                  <a:pt x="39555" y="1638218"/>
                </a:lnTo>
                <a:lnTo>
                  <a:pt x="18198" y="1598938"/>
                </a:lnTo>
                <a:lnTo>
                  <a:pt x="4704" y="1555518"/>
                </a:lnTo>
                <a:lnTo>
                  <a:pt x="0" y="1508882"/>
                </a:lnTo>
                <a:close/>
              </a:path>
            </a:pathLst>
          </a:custGeom>
          <a:solidFill>
            <a:srgbClr val="1D3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78261" y="2411098"/>
            <a:ext cx="464184" cy="1740535"/>
          </a:xfrm>
          <a:custGeom>
            <a:avLst/>
            <a:gdLst/>
            <a:ahLst/>
            <a:cxnLst/>
            <a:rect l="l" t="t" r="r" b="b"/>
            <a:pathLst>
              <a:path w="464185" h="1740535">
                <a:moveTo>
                  <a:pt x="0" y="1508882"/>
                </a:moveTo>
                <a:lnTo>
                  <a:pt x="4780" y="1461563"/>
                </a:lnTo>
                <a:lnTo>
                  <a:pt x="18502" y="1417509"/>
                </a:lnTo>
                <a:lnTo>
                  <a:pt x="40232" y="1377701"/>
                </a:lnTo>
                <a:lnTo>
                  <a:pt x="69038" y="1343118"/>
                </a:lnTo>
                <a:lnTo>
                  <a:pt x="103990" y="1314742"/>
                </a:lnTo>
                <a:lnTo>
                  <a:pt x="144155" y="1293550"/>
                </a:lnTo>
                <a:lnTo>
                  <a:pt x="188601" y="1280524"/>
                </a:lnTo>
                <a:lnTo>
                  <a:pt x="188601" y="0"/>
                </a:lnTo>
                <a:lnTo>
                  <a:pt x="274984" y="0"/>
                </a:lnTo>
                <a:lnTo>
                  <a:pt x="274984" y="1279087"/>
                </a:lnTo>
                <a:lnTo>
                  <a:pt x="318977" y="1292566"/>
                </a:lnTo>
                <a:lnTo>
                  <a:pt x="358966" y="1313933"/>
                </a:lnTo>
                <a:lnTo>
                  <a:pt x="393943" y="1342285"/>
                </a:lnTo>
                <a:lnTo>
                  <a:pt x="422900" y="1376717"/>
                </a:lnTo>
                <a:lnTo>
                  <a:pt x="444832" y="1416324"/>
                </a:lnTo>
                <a:lnTo>
                  <a:pt x="458729" y="1460202"/>
                </a:lnTo>
                <a:lnTo>
                  <a:pt x="463586" y="1507446"/>
                </a:lnTo>
                <a:lnTo>
                  <a:pt x="458882" y="1554555"/>
                </a:lnTo>
                <a:lnTo>
                  <a:pt x="445387" y="1598332"/>
                </a:lnTo>
                <a:lnTo>
                  <a:pt x="424030" y="1637867"/>
                </a:lnTo>
                <a:lnTo>
                  <a:pt x="395740" y="1672252"/>
                </a:lnTo>
                <a:lnTo>
                  <a:pt x="361442" y="1700579"/>
                </a:lnTo>
                <a:lnTo>
                  <a:pt x="322067" y="1721937"/>
                </a:lnTo>
                <a:lnTo>
                  <a:pt x="278541" y="1735418"/>
                </a:lnTo>
                <a:lnTo>
                  <a:pt x="231793" y="1740114"/>
                </a:lnTo>
                <a:lnTo>
                  <a:pt x="185044" y="1735421"/>
                </a:lnTo>
                <a:lnTo>
                  <a:pt x="141518" y="1721959"/>
                </a:lnTo>
                <a:lnTo>
                  <a:pt x="102143" y="1700654"/>
                </a:lnTo>
                <a:lnTo>
                  <a:pt x="67846" y="1672432"/>
                </a:lnTo>
                <a:lnTo>
                  <a:pt x="39555" y="1638218"/>
                </a:lnTo>
                <a:lnTo>
                  <a:pt x="18198" y="1598938"/>
                </a:lnTo>
                <a:lnTo>
                  <a:pt x="4704" y="1555518"/>
                </a:lnTo>
                <a:lnTo>
                  <a:pt x="0" y="1508882"/>
                </a:lnTo>
                <a:close/>
              </a:path>
            </a:pathLst>
          </a:custGeom>
          <a:solidFill>
            <a:srgbClr val="1D3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8288000" cy="4151629"/>
            <a:chOff x="0" y="0"/>
            <a:chExt cx="18288000" cy="4151629"/>
          </a:xfrm>
        </p:grpSpPr>
        <p:sp>
          <p:nvSpPr>
            <p:cNvPr id="5" name="object 5"/>
            <p:cNvSpPr/>
            <p:nvPr/>
          </p:nvSpPr>
          <p:spPr>
            <a:xfrm>
              <a:off x="14377638" y="2411098"/>
              <a:ext cx="464184" cy="1740535"/>
            </a:xfrm>
            <a:custGeom>
              <a:avLst/>
              <a:gdLst/>
              <a:ahLst/>
              <a:cxnLst/>
              <a:rect l="l" t="t" r="r" b="b"/>
              <a:pathLst>
                <a:path w="464184" h="1740535">
                  <a:moveTo>
                    <a:pt x="0" y="1508882"/>
                  </a:moveTo>
                  <a:lnTo>
                    <a:pt x="4780" y="1461563"/>
                  </a:lnTo>
                  <a:lnTo>
                    <a:pt x="18502" y="1417509"/>
                  </a:lnTo>
                  <a:lnTo>
                    <a:pt x="40232" y="1377701"/>
                  </a:lnTo>
                  <a:lnTo>
                    <a:pt x="69038" y="1343118"/>
                  </a:lnTo>
                  <a:lnTo>
                    <a:pt x="103990" y="1314742"/>
                  </a:lnTo>
                  <a:lnTo>
                    <a:pt x="144155" y="1293550"/>
                  </a:lnTo>
                  <a:lnTo>
                    <a:pt x="188601" y="1280524"/>
                  </a:lnTo>
                  <a:lnTo>
                    <a:pt x="188601" y="0"/>
                  </a:lnTo>
                  <a:lnTo>
                    <a:pt x="274984" y="0"/>
                  </a:lnTo>
                  <a:lnTo>
                    <a:pt x="274984" y="1279087"/>
                  </a:lnTo>
                  <a:lnTo>
                    <a:pt x="318977" y="1292566"/>
                  </a:lnTo>
                  <a:lnTo>
                    <a:pt x="358966" y="1313933"/>
                  </a:lnTo>
                  <a:lnTo>
                    <a:pt x="393943" y="1342285"/>
                  </a:lnTo>
                  <a:lnTo>
                    <a:pt x="422900" y="1376717"/>
                  </a:lnTo>
                  <a:lnTo>
                    <a:pt x="444832" y="1416324"/>
                  </a:lnTo>
                  <a:lnTo>
                    <a:pt x="458729" y="1460202"/>
                  </a:lnTo>
                  <a:lnTo>
                    <a:pt x="463586" y="1507446"/>
                  </a:lnTo>
                  <a:lnTo>
                    <a:pt x="458882" y="1554555"/>
                  </a:lnTo>
                  <a:lnTo>
                    <a:pt x="445387" y="1598332"/>
                  </a:lnTo>
                  <a:lnTo>
                    <a:pt x="424030" y="1637867"/>
                  </a:lnTo>
                  <a:lnTo>
                    <a:pt x="395740" y="1672252"/>
                  </a:lnTo>
                  <a:lnTo>
                    <a:pt x="361442" y="1700579"/>
                  </a:lnTo>
                  <a:lnTo>
                    <a:pt x="322067" y="1721937"/>
                  </a:lnTo>
                  <a:lnTo>
                    <a:pt x="278541" y="1735418"/>
                  </a:lnTo>
                  <a:lnTo>
                    <a:pt x="231793" y="1740114"/>
                  </a:lnTo>
                  <a:lnTo>
                    <a:pt x="185044" y="1735421"/>
                  </a:lnTo>
                  <a:lnTo>
                    <a:pt x="141518" y="1721959"/>
                  </a:lnTo>
                  <a:lnTo>
                    <a:pt x="102143" y="1700654"/>
                  </a:lnTo>
                  <a:lnTo>
                    <a:pt x="67846" y="1672432"/>
                  </a:lnTo>
                  <a:lnTo>
                    <a:pt x="39555" y="1638218"/>
                  </a:lnTo>
                  <a:lnTo>
                    <a:pt x="18198" y="1598938"/>
                  </a:lnTo>
                  <a:lnTo>
                    <a:pt x="4704" y="1555518"/>
                  </a:lnTo>
                  <a:lnTo>
                    <a:pt x="0" y="1508882"/>
                  </a:lnTo>
                  <a:close/>
                </a:path>
              </a:pathLst>
            </a:custGeom>
            <a:solidFill>
              <a:srgbClr val="1D3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8288000" cy="2952750"/>
            </a:xfrm>
            <a:custGeom>
              <a:avLst/>
              <a:gdLst/>
              <a:ahLst/>
              <a:cxnLst/>
              <a:rect l="l" t="t" r="r" b="b"/>
              <a:pathLst>
                <a:path w="18288000" h="2952750">
                  <a:moveTo>
                    <a:pt x="0" y="0"/>
                  </a:moveTo>
                  <a:lnTo>
                    <a:pt x="18287999" y="0"/>
                  </a:lnTo>
                  <a:lnTo>
                    <a:pt x="18287999" y="2952749"/>
                  </a:lnTo>
                  <a:lnTo>
                    <a:pt x="0" y="29527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29289" y="892175"/>
            <a:ext cx="922972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spc="1970" dirty="0"/>
              <a:t>CONCLUSIONES</a:t>
            </a:r>
            <a:endParaRPr sz="7500"/>
          </a:p>
        </p:txBody>
      </p:sp>
      <p:sp>
        <p:nvSpPr>
          <p:cNvPr id="8" name="object 8"/>
          <p:cNvSpPr txBox="1"/>
          <p:nvPr/>
        </p:nvSpPr>
        <p:spPr>
          <a:xfrm>
            <a:off x="6423243" y="4518136"/>
            <a:ext cx="5441950" cy="3654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24000"/>
              </a:lnSpc>
              <a:spcBef>
                <a:spcPts val="100"/>
              </a:spcBef>
            </a:pPr>
            <a:r>
              <a:rPr sz="3200" spc="-155" dirty="0">
                <a:solidFill>
                  <a:srgbClr val="1D3653"/>
                </a:solidFill>
                <a:latin typeface="Arial"/>
                <a:cs typeface="Arial"/>
              </a:rPr>
              <a:t>Se </a:t>
            </a:r>
            <a:r>
              <a:rPr sz="3200" spc="-5" dirty="0">
                <a:solidFill>
                  <a:srgbClr val="1D3653"/>
                </a:solidFill>
                <a:latin typeface="Arial"/>
                <a:cs typeface="Arial"/>
              </a:rPr>
              <a:t>necesita </a:t>
            </a:r>
            <a:r>
              <a:rPr sz="3200" spc="-140" dirty="0">
                <a:solidFill>
                  <a:srgbClr val="1D3653"/>
                </a:solidFill>
                <a:latin typeface="Arial"/>
                <a:cs typeface="Arial"/>
              </a:rPr>
              <a:t>un </a:t>
            </a:r>
            <a:r>
              <a:rPr sz="3200" dirty="0">
                <a:solidFill>
                  <a:srgbClr val="1D3653"/>
                </a:solidFill>
                <a:latin typeface="Arial"/>
                <a:cs typeface="Arial"/>
              </a:rPr>
              <a:t>enfoque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salud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pública </a:t>
            </a:r>
            <a:r>
              <a:rPr sz="3200" spc="35" dirty="0">
                <a:solidFill>
                  <a:srgbClr val="1D3653"/>
                </a:solidFill>
                <a:latin typeface="Arial"/>
                <a:cs typeface="Arial"/>
              </a:rPr>
              <a:t>para </a:t>
            </a:r>
            <a:r>
              <a:rPr sz="3200" spc="25" dirty="0">
                <a:solidFill>
                  <a:srgbClr val="1D3653"/>
                </a:solidFill>
                <a:latin typeface="Arial"/>
                <a:cs typeface="Arial"/>
              </a:rPr>
              <a:t>abordar  </a:t>
            </a:r>
            <a:r>
              <a:rPr sz="3200" spc="-75" dirty="0">
                <a:solidFill>
                  <a:srgbClr val="1D3653"/>
                </a:solidFill>
                <a:latin typeface="Arial"/>
                <a:cs typeface="Arial"/>
              </a:rPr>
              <a:t>las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componentes  psicosociales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55" dirty="0">
                <a:solidFill>
                  <a:srgbClr val="1D3653"/>
                </a:solidFill>
                <a:latin typeface="Arial"/>
                <a:cs typeface="Arial"/>
              </a:rPr>
              <a:t>salud 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mental </a:t>
            </a:r>
            <a:r>
              <a:rPr sz="3200" spc="-80" dirty="0">
                <a:solidFill>
                  <a:srgbClr val="1D3653"/>
                </a:solidFill>
                <a:latin typeface="Arial"/>
                <a:cs typeface="Arial"/>
              </a:rPr>
              <a:t>en </a:t>
            </a:r>
            <a:r>
              <a:rPr sz="3200" spc="5" dirty="0">
                <a:solidFill>
                  <a:srgbClr val="1D3653"/>
                </a:solidFill>
                <a:latin typeface="Arial"/>
                <a:cs typeface="Arial"/>
              </a:rPr>
              <a:t>todas </a:t>
            </a:r>
            <a:r>
              <a:rPr sz="3200" spc="-75" dirty="0">
                <a:solidFill>
                  <a:srgbClr val="1D3653"/>
                </a:solidFill>
                <a:latin typeface="Arial"/>
                <a:cs typeface="Arial"/>
              </a:rPr>
              <a:t>las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etapas de  </a:t>
            </a:r>
            <a:r>
              <a:rPr sz="3200" spc="-70" dirty="0">
                <a:solidFill>
                  <a:srgbClr val="1D3653"/>
                </a:solidFill>
                <a:latin typeface="Arial"/>
                <a:cs typeface="Arial"/>
              </a:rPr>
              <a:t>una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D3653"/>
                </a:solidFill>
                <a:latin typeface="Arial"/>
                <a:cs typeface="Arial"/>
              </a:rPr>
              <a:t>pandemia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59338" y="4491452"/>
            <a:ext cx="5076190" cy="362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3000"/>
              </a:lnSpc>
              <a:spcBef>
                <a:spcPts val="100"/>
              </a:spcBef>
            </a:pPr>
            <a:r>
              <a:rPr sz="3200" spc="-90" dirty="0">
                <a:solidFill>
                  <a:srgbClr val="1D3653"/>
                </a:solidFill>
                <a:latin typeface="Arial"/>
                <a:cs typeface="Arial"/>
              </a:rPr>
              <a:t>Muchas </a:t>
            </a:r>
            <a:r>
              <a:rPr sz="3200" spc="-40" dirty="0">
                <a:solidFill>
                  <a:srgbClr val="1D3653"/>
                </a:solidFill>
                <a:latin typeface="Arial"/>
                <a:cs typeface="Arial"/>
              </a:rPr>
              <a:t>intervenciones </a:t>
            </a:r>
            <a:r>
              <a:rPr sz="3200" spc="-75" dirty="0">
                <a:solidFill>
                  <a:srgbClr val="1D3653"/>
                </a:solidFill>
                <a:latin typeface="Arial"/>
                <a:cs typeface="Arial"/>
              </a:rPr>
              <a:t>no  </a:t>
            </a:r>
            <a:r>
              <a:rPr sz="3200" spc="-30" dirty="0">
                <a:solidFill>
                  <a:srgbClr val="1D3653"/>
                </a:solidFill>
                <a:latin typeface="Arial"/>
                <a:cs typeface="Arial"/>
              </a:rPr>
              <a:t>requieren </a:t>
            </a:r>
            <a:r>
              <a:rPr sz="3200" spc="-60" dirty="0">
                <a:solidFill>
                  <a:srgbClr val="1D3653"/>
                </a:solidFill>
                <a:latin typeface="Arial"/>
                <a:cs typeface="Arial"/>
              </a:rPr>
              <a:t>nivel  </a:t>
            </a:r>
            <a:r>
              <a:rPr sz="3200" spc="-5" dirty="0">
                <a:solidFill>
                  <a:srgbClr val="1D3653"/>
                </a:solidFill>
                <a:latin typeface="Arial"/>
                <a:cs typeface="Arial"/>
              </a:rPr>
              <a:t>especializado, </a:t>
            </a:r>
            <a:r>
              <a:rPr sz="3200" dirty="0">
                <a:solidFill>
                  <a:srgbClr val="1D3653"/>
                </a:solidFill>
                <a:latin typeface="Arial"/>
                <a:cs typeface="Arial"/>
              </a:rPr>
              <a:t>pero </a:t>
            </a:r>
            <a:r>
              <a:rPr sz="3200" spc="-135" dirty="0">
                <a:solidFill>
                  <a:srgbClr val="1D3653"/>
                </a:solidFill>
                <a:latin typeface="Arial"/>
                <a:cs typeface="Arial"/>
              </a:rPr>
              <a:t>si </a:t>
            </a:r>
            <a:r>
              <a:rPr sz="3200" spc="-160" dirty="0">
                <a:solidFill>
                  <a:srgbClr val="1D3653"/>
                </a:solidFill>
                <a:latin typeface="Arial"/>
                <a:cs typeface="Arial"/>
              </a:rPr>
              <a:t>se  </a:t>
            </a:r>
            <a:r>
              <a:rPr sz="3200" spc="-125" dirty="0">
                <a:solidFill>
                  <a:srgbClr val="1D3653"/>
                </a:solidFill>
                <a:latin typeface="Arial"/>
                <a:cs typeface="Arial"/>
              </a:rPr>
              <a:t>usan </a:t>
            </a:r>
            <a:r>
              <a:rPr sz="3200" spc="20" dirty="0">
                <a:solidFill>
                  <a:srgbClr val="1D3653"/>
                </a:solidFill>
                <a:latin typeface="Arial"/>
                <a:cs typeface="Arial"/>
              </a:rPr>
              <a:t>efectivamente </a:t>
            </a:r>
            <a:r>
              <a:rPr sz="3200" spc="-25" dirty="0">
                <a:solidFill>
                  <a:srgbClr val="1D3653"/>
                </a:solidFill>
                <a:latin typeface="Arial"/>
                <a:cs typeface="Arial"/>
              </a:rPr>
              <a:t>pueden  </a:t>
            </a:r>
            <a:r>
              <a:rPr sz="3200" spc="-5" dirty="0">
                <a:solidFill>
                  <a:srgbClr val="1D3653"/>
                </a:solidFill>
                <a:latin typeface="Arial"/>
                <a:cs typeface="Arial"/>
              </a:rPr>
              <a:t>reducir </a:t>
            </a:r>
            <a:r>
              <a:rPr sz="3200" spc="10" dirty="0">
                <a:solidFill>
                  <a:srgbClr val="1D3653"/>
                </a:solidFill>
                <a:latin typeface="Arial"/>
                <a:cs typeface="Arial"/>
              </a:rPr>
              <a:t>significativamente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el  </a:t>
            </a:r>
            <a:r>
              <a:rPr sz="3200" spc="-25" dirty="0">
                <a:solidFill>
                  <a:srgbClr val="1D3653"/>
                </a:solidFill>
                <a:latin typeface="Arial"/>
                <a:cs typeface="Arial"/>
              </a:rPr>
              <a:t>sufrimiento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1D3653"/>
                </a:solidFill>
                <a:latin typeface="Arial"/>
                <a:cs typeface="Arial"/>
              </a:rPr>
              <a:t>generalizado.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3570" y="4438052"/>
            <a:ext cx="5133975" cy="4231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23200"/>
              </a:lnSpc>
              <a:spcBef>
                <a:spcPts val="100"/>
              </a:spcBef>
            </a:pPr>
            <a:r>
              <a:rPr sz="3200" spc="-100" dirty="0">
                <a:solidFill>
                  <a:srgbClr val="1D3653"/>
                </a:solidFill>
                <a:latin typeface="Arial"/>
                <a:cs typeface="Arial"/>
              </a:rPr>
              <a:t>Muchos </a:t>
            </a:r>
            <a:r>
              <a:rPr sz="3200" spc="80" dirty="0">
                <a:solidFill>
                  <a:srgbClr val="1D3653"/>
                </a:solidFill>
                <a:latin typeface="Arial"/>
                <a:cs typeface="Arial"/>
              </a:rPr>
              <a:t>cambios/  </a:t>
            </a:r>
            <a:r>
              <a:rPr sz="3200" spc="-45" dirty="0">
                <a:solidFill>
                  <a:srgbClr val="1D3653"/>
                </a:solidFill>
                <a:latin typeface="Arial"/>
                <a:cs typeface="Arial"/>
              </a:rPr>
              <a:t>consecuencias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psicosociales  </a:t>
            </a:r>
            <a:r>
              <a:rPr sz="3200" spc="-145" dirty="0">
                <a:solidFill>
                  <a:srgbClr val="1D3653"/>
                </a:solidFill>
                <a:latin typeface="Arial"/>
                <a:cs typeface="Arial"/>
              </a:rPr>
              <a:t>son </a:t>
            </a:r>
            <a:r>
              <a:rPr sz="3200" spc="-75" dirty="0">
                <a:solidFill>
                  <a:srgbClr val="1D3653"/>
                </a:solidFill>
                <a:latin typeface="Arial"/>
                <a:cs typeface="Arial"/>
              </a:rPr>
              <a:t>similares </a:t>
            </a:r>
            <a:r>
              <a:rPr sz="3200" spc="40" dirty="0">
                <a:solidFill>
                  <a:srgbClr val="1D3653"/>
                </a:solidFill>
                <a:latin typeface="Arial"/>
                <a:cs typeface="Arial"/>
              </a:rPr>
              <a:t>a </a:t>
            </a:r>
            <a:r>
              <a:rPr sz="3200" spc="-95" dirty="0">
                <a:solidFill>
                  <a:srgbClr val="1D3653"/>
                </a:solidFill>
                <a:latin typeface="Arial"/>
                <a:cs typeface="Arial"/>
              </a:rPr>
              <a:t>los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 </a:t>
            </a:r>
            <a:r>
              <a:rPr sz="3200" spc="-20" dirty="0">
                <a:solidFill>
                  <a:srgbClr val="1D3653"/>
                </a:solidFill>
                <a:latin typeface="Arial"/>
                <a:cs typeface="Arial"/>
              </a:rPr>
              <a:t>otras  </a:t>
            </a:r>
            <a:r>
              <a:rPr sz="3200" spc="-35" dirty="0">
                <a:solidFill>
                  <a:srgbClr val="1D3653"/>
                </a:solidFill>
                <a:latin typeface="Arial"/>
                <a:cs typeface="Arial"/>
              </a:rPr>
              <a:t>situaciones </a:t>
            </a:r>
            <a:r>
              <a:rPr sz="3200" spc="15" dirty="0">
                <a:solidFill>
                  <a:srgbClr val="1D3653"/>
                </a:solidFill>
                <a:latin typeface="Arial"/>
                <a:cs typeface="Arial"/>
              </a:rPr>
              <a:t>de</a:t>
            </a:r>
            <a:r>
              <a:rPr sz="3200" spc="65" dirty="0">
                <a:solidFill>
                  <a:srgbClr val="1D3653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D3653"/>
                </a:solidFill>
                <a:latin typeface="Arial"/>
                <a:cs typeface="Arial"/>
              </a:rPr>
              <a:t>emergencia.</a:t>
            </a:r>
            <a:endParaRPr sz="3200">
              <a:latin typeface="Arial"/>
              <a:cs typeface="Arial"/>
            </a:endParaRPr>
          </a:p>
          <a:p>
            <a:pPr marL="454659" marR="447040" indent="-635" algn="ctr">
              <a:lnSpc>
                <a:spcPct val="123200"/>
              </a:lnSpc>
            </a:pPr>
            <a:r>
              <a:rPr sz="3200" spc="-229" dirty="0">
                <a:solidFill>
                  <a:srgbClr val="1D3653"/>
                </a:solidFill>
                <a:latin typeface="Arial"/>
                <a:cs typeface="Arial"/>
              </a:rPr>
              <a:t>Las </a:t>
            </a:r>
            <a:r>
              <a:rPr sz="3200" spc="-30" dirty="0">
                <a:solidFill>
                  <a:srgbClr val="1D3653"/>
                </a:solidFill>
                <a:latin typeface="Arial"/>
                <a:cs typeface="Arial"/>
              </a:rPr>
              <a:t>que </a:t>
            </a:r>
            <a:r>
              <a:rPr sz="3200" spc="-145" dirty="0">
                <a:solidFill>
                  <a:srgbClr val="1D3653"/>
                </a:solidFill>
                <a:latin typeface="Arial"/>
                <a:cs typeface="Arial"/>
              </a:rPr>
              <a:t>son </a:t>
            </a:r>
            <a:r>
              <a:rPr sz="3200" spc="5" dirty="0">
                <a:solidFill>
                  <a:srgbClr val="1D3653"/>
                </a:solidFill>
                <a:latin typeface="Arial"/>
                <a:cs typeface="Arial"/>
              </a:rPr>
              <a:t>diferentes  </a:t>
            </a:r>
            <a:r>
              <a:rPr sz="3200" spc="-30" dirty="0">
                <a:solidFill>
                  <a:srgbClr val="1D3653"/>
                </a:solidFill>
                <a:latin typeface="Arial"/>
                <a:cs typeface="Arial"/>
              </a:rPr>
              <a:t>requieren </a:t>
            </a:r>
            <a:r>
              <a:rPr sz="3200" spc="-145" dirty="0">
                <a:solidFill>
                  <a:srgbClr val="1D3653"/>
                </a:solidFill>
                <a:latin typeface="Arial"/>
                <a:cs typeface="Arial"/>
              </a:rPr>
              <a:t>más </a:t>
            </a:r>
            <a:r>
              <a:rPr sz="3200" spc="-20" dirty="0">
                <a:solidFill>
                  <a:srgbClr val="1D3653"/>
                </a:solidFill>
                <a:latin typeface="Arial"/>
                <a:cs typeface="Arial"/>
              </a:rPr>
              <a:t>estudio </a:t>
            </a:r>
            <a:r>
              <a:rPr sz="3200" spc="-240" dirty="0">
                <a:solidFill>
                  <a:srgbClr val="1D3653"/>
                </a:solidFill>
                <a:latin typeface="Arial"/>
                <a:cs typeface="Arial"/>
              </a:rPr>
              <a:t>y  </a:t>
            </a:r>
            <a:r>
              <a:rPr sz="3200" spc="30" dirty="0">
                <a:solidFill>
                  <a:srgbClr val="1D3653"/>
                </a:solidFill>
                <a:latin typeface="Arial"/>
                <a:cs typeface="Arial"/>
              </a:rPr>
              <a:t>creatividad.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338C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86061" y="1168539"/>
            <a:ext cx="15989935" cy="8394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200" dirty="0">
                <a:solidFill>
                  <a:srgbClr val="1D3653"/>
                </a:solidFill>
                <a:latin typeface="Calibri"/>
                <a:cs typeface="Calibri"/>
              </a:rPr>
              <a:t>Bowen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L,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Smith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B,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Steinbach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S,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Billioux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BJ,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et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al.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Survivors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Ebola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virus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disease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have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persistent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neurologic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1D3653"/>
                </a:solidFill>
                <a:latin typeface="Calibri"/>
                <a:cs typeface="Calibri"/>
              </a:rPr>
              <a:t>deficits.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0" dirty="0">
                <a:solidFill>
                  <a:srgbClr val="1D3653"/>
                </a:solidFill>
                <a:latin typeface="Calibri"/>
                <a:cs typeface="Calibri"/>
              </a:rPr>
              <a:t>2016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Calibri"/>
              <a:cs typeface="Calibri"/>
            </a:endParaRPr>
          </a:p>
          <a:p>
            <a:pPr marL="12700" marR="186055">
              <a:lnSpc>
                <a:spcPct val="115799"/>
              </a:lnSpc>
            </a:pP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Center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 the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study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traumatic </a:t>
            </a:r>
            <a:r>
              <a:rPr sz="1400" b="1" spc="135" dirty="0">
                <a:solidFill>
                  <a:srgbClr val="1D3653"/>
                </a:solidFill>
                <a:latin typeface="Calibri"/>
                <a:cs typeface="Calibri"/>
              </a:rPr>
              <a:t>stress.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Taking </a:t>
            </a:r>
            <a:r>
              <a:rPr sz="1400" b="1" spc="235" dirty="0">
                <a:solidFill>
                  <a:srgbClr val="1D3653"/>
                </a:solidFill>
                <a:latin typeface="Calibri"/>
                <a:cs typeface="Calibri"/>
              </a:rPr>
              <a:t>Care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Patients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During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the </a:t>
            </a:r>
            <a:r>
              <a:rPr sz="1400" b="1" spc="195" dirty="0">
                <a:solidFill>
                  <a:srgbClr val="1D3653"/>
                </a:solidFill>
                <a:latin typeface="Calibri"/>
                <a:cs typeface="Calibri"/>
              </a:rPr>
              <a:t>Coronavirus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Outbreak: </a:t>
            </a:r>
            <a:r>
              <a:rPr sz="1400" b="1" spc="245" dirty="0">
                <a:solidFill>
                  <a:srgbClr val="1D3653"/>
                </a:solidFill>
                <a:latin typeface="Calibri"/>
                <a:cs typeface="Calibri"/>
              </a:rPr>
              <a:t>A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Guide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for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Psychiatrists. 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https://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  <a:hlinkClick r:id="rId2"/>
              </a:rPr>
              <a:t>www.cstsonline.org/assets/media/documents/CSTS_FS_Taking_Care_of_Patients_During_Coronavirus_Outbreak_A_Guide_for_Psychiatrists_03_03_2020.pdf.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Consulta: </a:t>
            </a:r>
            <a:r>
              <a:rPr sz="1400" b="1" spc="300" dirty="0">
                <a:solidFill>
                  <a:srgbClr val="1D3653"/>
                </a:solidFill>
                <a:latin typeface="Calibri"/>
                <a:cs typeface="Calibri"/>
              </a:rPr>
              <a:t>28</a:t>
            </a:r>
            <a:r>
              <a:rPr sz="1400" b="1" spc="-13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5" dirty="0">
                <a:solidFill>
                  <a:srgbClr val="1D3653"/>
                </a:solidFill>
                <a:latin typeface="Calibri"/>
                <a:cs typeface="Calibri"/>
              </a:rPr>
              <a:t>marzo </a:t>
            </a:r>
            <a:r>
              <a:rPr sz="1400" b="1" spc="290" dirty="0">
                <a:solidFill>
                  <a:srgbClr val="1D3653"/>
                </a:solidFill>
                <a:latin typeface="Calibri"/>
                <a:cs typeface="Calibri"/>
              </a:rPr>
              <a:t>2020.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libri"/>
              <a:cs typeface="Calibri"/>
            </a:endParaRPr>
          </a:p>
          <a:p>
            <a:pPr marL="12700" marR="144780">
              <a:lnSpc>
                <a:spcPct val="115799"/>
              </a:lnSpc>
            </a:pPr>
            <a:r>
              <a:rPr sz="1400" b="1" spc="235" dirty="0">
                <a:solidFill>
                  <a:srgbClr val="1D3653"/>
                </a:solidFill>
                <a:latin typeface="Calibri"/>
                <a:cs typeface="Calibri"/>
              </a:rPr>
              <a:t>Chan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5" dirty="0">
                <a:solidFill>
                  <a:srgbClr val="1D3653"/>
                </a:solidFill>
                <a:latin typeface="Calibri"/>
                <a:cs typeface="Calibri"/>
              </a:rPr>
              <a:t>AO,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15" dirty="0">
                <a:solidFill>
                  <a:srgbClr val="1D3653"/>
                </a:solidFill>
                <a:latin typeface="Calibri"/>
                <a:cs typeface="Calibri"/>
              </a:rPr>
              <a:t>Huak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50" dirty="0">
                <a:solidFill>
                  <a:srgbClr val="1D3653"/>
                </a:solidFill>
                <a:latin typeface="Calibri"/>
                <a:cs typeface="Calibri"/>
              </a:rPr>
              <a:t>CY.</a:t>
            </a:r>
            <a:r>
              <a:rPr sz="1400" b="1" spc="5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Psychological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impact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the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300" dirty="0">
                <a:solidFill>
                  <a:srgbClr val="1D3653"/>
                </a:solidFill>
                <a:latin typeface="Calibri"/>
                <a:cs typeface="Calibri"/>
              </a:rPr>
              <a:t>2003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severe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acute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respiratory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syndrome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outbreak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on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health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care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10" dirty="0">
                <a:solidFill>
                  <a:srgbClr val="1D3653"/>
                </a:solidFill>
                <a:latin typeface="Calibri"/>
                <a:cs typeface="Calibri"/>
              </a:rPr>
              <a:t>workers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in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65" dirty="0">
                <a:solidFill>
                  <a:srgbClr val="1D3653"/>
                </a:solidFill>
                <a:latin typeface="Calibri"/>
                <a:cs typeface="Calibri"/>
              </a:rPr>
              <a:t>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medium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size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regional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general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hospital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in  </a:t>
            </a:r>
            <a:r>
              <a:rPr sz="1400" b="1" spc="200" dirty="0">
                <a:solidFill>
                  <a:srgbClr val="1D3653"/>
                </a:solidFill>
                <a:latin typeface="Calibri"/>
                <a:cs typeface="Calibri"/>
              </a:rPr>
              <a:t>Singapore.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Occup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Med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(Lond).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2004;54(3):190–6.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1D3653"/>
                </a:solidFill>
                <a:latin typeface="Calibri"/>
                <a:cs typeface="Calibri"/>
              </a:rPr>
              <a:t>PMID: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15133143.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libri"/>
              <a:cs typeface="Calibri"/>
            </a:endParaRPr>
          </a:p>
          <a:p>
            <a:pPr marL="12700" marR="347980">
              <a:lnSpc>
                <a:spcPct val="115799"/>
              </a:lnSpc>
            </a:pP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Damir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Huremović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Ed.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Psychiatry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Pandemics.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45" dirty="0">
                <a:solidFill>
                  <a:srgbClr val="1D3653"/>
                </a:solidFill>
                <a:latin typeface="Calibri"/>
                <a:cs typeface="Calibri"/>
              </a:rPr>
              <a:t>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Mental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Health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Response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1D3653"/>
                </a:solidFill>
                <a:latin typeface="Calibri"/>
                <a:cs typeface="Calibri"/>
              </a:rPr>
              <a:t>to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1D3653"/>
                </a:solidFill>
                <a:latin typeface="Calibri"/>
                <a:cs typeface="Calibri"/>
              </a:rPr>
              <a:t>Infection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Outbreak.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0" dirty="0">
                <a:solidFill>
                  <a:srgbClr val="1D3653"/>
                </a:solidFill>
                <a:latin typeface="Calibri"/>
                <a:cs typeface="Calibri"/>
              </a:rPr>
              <a:t>Springer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Nature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5" dirty="0">
                <a:solidFill>
                  <a:srgbClr val="1D3653"/>
                </a:solidFill>
                <a:latin typeface="Calibri"/>
                <a:cs typeface="Calibri"/>
              </a:rPr>
              <a:t>Switzerland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60" dirty="0">
                <a:solidFill>
                  <a:srgbClr val="1D3653"/>
                </a:solidFill>
                <a:latin typeface="Calibri"/>
                <a:cs typeface="Calibri"/>
              </a:rPr>
              <a:t>AG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2019Lung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5" dirty="0">
                <a:solidFill>
                  <a:srgbClr val="1D3653"/>
                </a:solidFill>
                <a:latin typeface="Calibri"/>
                <a:cs typeface="Calibri"/>
              </a:rPr>
              <a:t>FW,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Lu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50" dirty="0">
                <a:solidFill>
                  <a:srgbClr val="1D3653"/>
                </a:solidFill>
                <a:latin typeface="Calibri"/>
                <a:cs typeface="Calibri"/>
              </a:rPr>
              <a:t>YC,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50" dirty="0">
                <a:solidFill>
                  <a:srgbClr val="1D3653"/>
                </a:solidFill>
                <a:latin typeface="Calibri"/>
                <a:cs typeface="Calibri"/>
              </a:rPr>
              <a:t>Chang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50" dirty="0">
                <a:solidFill>
                  <a:srgbClr val="1D3653"/>
                </a:solidFill>
                <a:latin typeface="Calibri"/>
                <a:cs typeface="Calibri"/>
              </a:rPr>
              <a:t>YY,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10" dirty="0">
                <a:solidFill>
                  <a:srgbClr val="1D3653"/>
                </a:solidFill>
                <a:latin typeface="Calibri"/>
                <a:cs typeface="Calibri"/>
              </a:rPr>
              <a:t>Shu  </a:t>
            </a:r>
            <a:r>
              <a:rPr sz="1400" b="1" spc="195" dirty="0">
                <a:solidFill>
                  <a:srgbClr val="1D3653"/>
                </a:solidFill>
                <a:latin typeface="Calibri"/>
                <a:cs typeface="Calibri"/>
              </a:rPr>
              <a:t>BC.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Mental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symptoms</a:t>
            </a:r>
            <a:r>
              <a:rPr sz="1400" b="1" spc="-7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in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b="1" spc="135" dirty="0">
                <a:solidFill>
                  <a:srgbClr val="1D3653"/>
                </a:solidFill>
                <a:latin typeface="Calibri"/>
                <a:cs typeface="Calibri"/>
              </a:rPr>
              <a:t>different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health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professionals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during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the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60" dirty="0">
                <a:solidFill>
                  <a:srgbClr val="1D3653"/>
                </a:solidFill>
                <a:latin typeface="Calibri"/>
                <a:cs typeface="Calibri"/>
              </a:rPr>
              <a:t>SARS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attack: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65" dirty="0">
                <a:solidFill>
                  <a:srgbClr val="1D3653"/>
                </a:solidFill>
                <a:latin typeface="Calibri"/>
                <a:cs typeface="Calibri"/>
              </a:rPr>
              <a:t>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follow-up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study.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Psychiatry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Q.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2009;80(2):107–16.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https://doi.org/10.1007/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s11126-009-9095-5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libri"/>
              <a:cs typeface="Calibri"/>
            </a:endParaRPr>
          </a:p>
          <a:p>
            <a:pPr marL="12700" marR="350520">
              <a:lnSpc>
                <a:spcPct val="115799"/>
              </a:lnSpc>
            </a:pPr>
            <a:r>
              <a:rPr sz="1400" b="1" spc="229" dirty="0">
                <a:solidFill>
                  <a:srgbClr val="1D3653"/>
                </a:solidFill>
                <a:latin typeface="Calibri"/>
                <a:cs typeface="Calibri"/>
              </a:rPr>
              <a:t>IASC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Reference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10" dirty="0">
                <a:solidFill>
                  <a:srgbClr val="1D3653"/>
                </a:solidFill>
                <a:latin typeface="Calibri"/>
                <a:cs typeface="Calibri"/>
              </a:rPr>
              <a:t>Group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on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Mental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Health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and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Psychosocial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Support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in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Emergency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Settings.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Mental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Health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and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Psychosocial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Support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in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Ebola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Virus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Disease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Outbreaks.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45" dirty="0">
                <a:solidFill>
                  <a:srgbClr val="1D3653"/>
                </a:solidFill>
                <a:latin typeface="Calibri"/>
                <a:cs typeface="Calibri"/>
              </a:rPr>
              <a:t>A 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Guide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for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Public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Health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Programme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Planners.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Geneva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2015.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libri"/>
              <a:cs typeface="Calibri"/>
            </a:endParaRPr>
          </a:p>
          <a:p>
            <a:pPr marL="12700" marR="2467610">
              <a:lnSpc>
                <a:spcPct val="115799"/>
              </a:lnSpc>
            </a:pP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Li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Duan,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54" dirty="0">
                <a:solidFill>
                  <a:srgbClr val="1D3653"/>
                </a:solidFill>
                <a:latin typeface="Calibri"/>
                <a:cs typeface="Calibri"/>
              </a:rPr>
              <a:t>Gang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Zhu.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Psychological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interventions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for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people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affected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15" dirty="0">
                <a:solidFill>
                  <a:srgbClr val="1D3653"/>
                </a:solidFill>
                <a:latin typeface="Calibri"/>
                <a:cs typeface="Calibri"/>
              </a:rPr>
              <a:t>by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the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COVID-19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epidemic.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  <a:hlinkClick r:id="rId3"/>
              </a:rPr>
              <a:t>www.thelancet.com/psychiatry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Vol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50" dirty="0">
                <a:solidFill>
                  <a:srgbClr val="1D3653"/>
                </a:solidFill>
                <a:latin typeface="Calibri"/>
                <a:cs typeface="Calibri"/>
              </a:rPr>
              <a:t>7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April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330" dirty="0">
                <a:solidFill>
                  <a:srgbClr val="1D3653"/>
                </a:solidFill>
                <a:latin typeface="Calibri"/>
                <a:cs typeface="Calibri"/>
              </a:rPr>
              <a:t>2020 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https://doi.org/10.1016/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40" dirty="0">
                <a:solidFill>
                  <a:srgbClr val="1D3653"/>
                </a:solidFill>
                <a:latin typeface="Calibri"/>
                <a:cs typeface="Calibri"/>
              </a:rPr>
              <a:t>S2215-0366(20)30073-0.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Consultado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300" dirty="0">
                <a:solidFill>
                  <a:srgbClr val="1D3653"/>
                </a:solidFill>
                <a:latin typeface="Calibri"/>
                <a:cs typeface="Calibri"/>
              </a:rPr>
              <a:t>26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5" dirty="0">
                <a:solidFill>
                  <a:srgbClr val="1D3653"/>
                </a:solidFill>
                <a:latin typeface="Calibri"/>
                <a:cs typeface="Calibri"/>
              </a:rPr>
              <a:t>marzo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90" dirty="0">
                <a:solidFill>
                  <a:srgbClr val="1D3653"/>
                </a:solidFill>
                <a:latin typeface="Calibri"/>
                <a:cs typeface="Calibri"/>
              </a:rPr>
              <a:t>2020.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15799"/>
              </a:lnSpc>
            </a:pP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Ministerio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Salud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Colombia.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Lineamientos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40" dirty="0">
                <a:solidFill>
                  <a:srgbClr val="1D3653"/>
                </a:solidFill>
                <a:latin typeface="Calibri"/>
                <a:cs typeface="Calibri"/>
              </a:rPr>
              <a:t>para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abordar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problemas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y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trastornos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mentales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en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trabajadores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la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salud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en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el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0" dirty="0">
                <a:solidFill>
                  <a:srgbClr val="1D3653"/>
                </a:solidFill>
                <a:latin typeface="Calibri"/>
                <a:cs typeface="Calibri"/>
              </a:rPr>
              <a:t>marco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del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afrontamiento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del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coronavirus 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(COVID-19).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Bogotá, </a:t>
            </a:r>
            <a:r>
              <a:rPr sz="1400" b="1" spc="225" dirty="0">
                <a:solidFill>
                  <a:srgbClr val="1D3653"/>
                </a:solidFill>
                <a:latin typeface="Calibri"/>
                <a:cs typeface="Calibri"/>
              </a:rPr>
              <a:t>marzo</a:t>
            </a:r>
            <a:r>
              <a:rPr sz="1400" b="1" spc="-17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 </a:t>
            </a:r>
            <a:r>
              <a:rPr sz="1400" b="1" spc="290" dirty="0">
                <a:solidFill>
                  <a:srgbClr val="1D3653"/>
                </a:solidFill>
                <a:latin typeface="Calibri"/>
                <a:cs typeface="Calibri"/>
              </a:rPr>
              <a:t>2020.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libri"/>
              <a:cs typeface="Calibri"/>
            </a:endParaRPr>
          </a:p>
          <a:p>
            <a:pPr marL="12700" marR="445134">
              <a:lnSpc>
                <a:spcPct val="115799"/>
              </a:lnSpc>
            </a:pP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Ministerio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Salud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Colombia.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¿Cómo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protegemos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nuestra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salud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mental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ante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la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emergencia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sanitaria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5" dirty="0">
                <a:solidFill>
                  <a:srgbClr val="1D3653"/>
                </a:solidFill>
                <a:latin typeface="Calibri"/>
                <a:cs typeface="Calibri"/>
              </a:rPr>
              <a:t>por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COVID19?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Convivencia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social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y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salud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mental.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1D3653"/>
                </a:solidFill>
                <a:latin typeface="Calibri"/>
                <a:cs typeface="Calibri"/>
              </a:rPr>
              <a:t>Boletín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315" dirty="0">
                <a:solidFill>
                  <a:srgbClr val="1D3653"/>
                </a:solidFill>
                <a:latin typeface="Calibri"/>
                <a:cs typeface="Calibri"/>
              </a:rPr>
              <a:t>#2.  </a:t>
            </a:r>
            <a:r>
              <a:rPr sz="1400" b="1" spc="200" dirty="0">
                <a:solidFill>
                  <a:srgbClr val="1D3653"/>
                </a:solidFill>
                <a:latin typeface="Calibri"/>
                <a:cs typeface="Calibri"/>
              </a:rPr>
              <a:t>Marzo</a:t>
            </a:r>
            <a:r>
              <a:rPr sz="1400" b="1" spc="8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330" dirty="0">
                <a:solidFill>
                  <a:srgbClr val="1D3653"/>
                </a:solidFill>
                <a:latin typeface="Calibri"/>
                <a:cs typeface="Calibri"/>
              </a:rPr>
              <a:t>2020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Calibri"/>
              <a:cs typeface="Calibri"/>
            </a:endParaRPr>
          </a:p>
          <a:p>
            <a:pPr marL="12700" marR="447675">
              <a:lnSpc>
                <a:spcPct val="115799"/>
              </a:lnSpc>
              <a:spcBef>
                <a:spcPts val="5"/>
              </a:spcBef>
            </a:pP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Ofri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5" dirty="0">
                <a:solidFill>
                  <a:srgbClr val="1D3653"/>
                </a:solidFill>
                <a:latin typeface="Calibri"/>
                <a:cs typeface="Calibri"/>
              </a:rPr>
              <a:t>D.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The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emotional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epidemiology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45" dirty="0">
                <a:solidFill>
                  <a:srgbClr val="1D3653"/>
                </a:solidFill>
                <a:latin typeface="Calibri"/>
                <a:cs typeface="Calibri"/>
              </a:rPr>
              <a:t>H1N1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influenza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vaccination.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9" dirty="0">
                <a:solidFill>
                  <a:srgbClr val="1D3653"/>
                </a:solidFill>
                <a:latin typeface="Calibri"/>
                <a:cs typeface="Calibri"/>
              </a:rPr>
              <a:t>N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Engl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J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Med.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2009;361(27):2594–5.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https://doi.org/10.1056/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NEJMp0911047.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Epub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310" dirty="0">
                <a:solidFill>
                  <a:srgbClr val="1D3653"/>
                </a:solidFill>
                <a:latin typeface="Calibri"/>
                <a:cs typeface="Calibri"/>
              </a:rPr>
              <a:t>2009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15" dirty="0">
                <a:solidFill>
                  <a:srgbClr val="1D3653"/>
                </a:solidFill>
                <a:latin typeface="Calibri"/>
                <a:cs typeface="Calibri"/>
              </a:rPr>
              <a:t>Nov</a:t>
            </a:r>
            <a:r>
              <a:rPr sz="1400" b="1" spc="10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25.  </a:t>
            </a:r>
            <a:r>
              <a:rPr sz="1400" b="1" spc="125" dirty="0">
                <a:solidFill>
                  <a:srgbClr val="1D3653"/>
                </a:solidFill>
                <a:latin typeface="Calibri"/>
                <a:cs typeface="Calibri"/>
              </a:rPr>
              <a:t>PMID:</a:t>
            </a:r>
            <a:r>
              <a:rPr sz="1400" b="1" spc="8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19940291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200" dirty="0">
                <a:solidFill>
                  <a:srgbClr val="1D3653"/>
                </a:solidFill>
                <a:latin typeface="Calibri"/>
                <a:cs typeface="Calibri"/>
              </a:rPr>
              <a:t>Organización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Panamericana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la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Salud.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Consideraciones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psicosociales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y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salud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mental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durante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el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brote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COVID-19.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10" dirty="0">
                <a:solidFill>
                  <a:srgbClr val="1D3653"/>
                </a:solidFill>
                <a:latin typeface="Calibri"/>
                <a:cs typeface="Calibri"/>
              </a:rPr>
              <a:t>12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de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5" dirty="0">
                <a:solidFill>
                  <a:srgbClr val="1D3653"/>
                </a:solidFill>
                <a:latin typeface="Calibri"/>
                <a:cs typeface="Calibri"/>
              </a:rPr>
              <a:t>marzo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del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90" dirty="0">
                <a:solidFill>
                  <a:srgbClr val="1D3653"/>
                </a:solidFill>
                <a:latin typeface="Calibri"/>
                <a:cs typeface="Calibri"/>
              </a:rPr>
              <a:t>2020.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The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1D3653"/>
                </a:solidFill>
                <a:latin typeface="Calibri"/>
                <a:cs typeface="Calibri"/>
              </a:rPr>
              <a:t>first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affiliate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Hospital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Zheijang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University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School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Medicine.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Compiled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according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1D3653"/>
                </a:solidFill>
                <a:latin typeface="Calibri"/>
                <a:cs typeface="Calibri"/>
              </a:rPr>
              <a:t>to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1D3653"/>
                </a:solidFill>
                <a:latin typeface="Calibri"/>
                <a:cs typeface="Calibri"/>
              </a:rPr>
              <a:t>clinical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1D3653"/>
                </a:solidFill>
                <a:latin typeface="Calibri"/>
                <a:cs typeface="Calibri"/>
              </a:rPr>
              <a:t>experience.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10" dirty="0">
                <a:solidFill>
                  <a:srgbClr val="1D3653"/>
                </a:solidFill>
                <a:latin typeface="Calibri"/>
                <a:cs typeface="Calibri"/>
              </a:rPr>
              <a:t>Handbook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COVID-19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prevention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and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treatment.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libri"/>
              <a:cs typeface="Calibri"/>
            </a:endParaRPr>
          </a:p>
          <a:p>
            <a:pPr marL="12700" marR="825500">
              <a:lnSpc>
                <a:spcPct val="115799"/>
              </a:lnSpc>
            </a:pPr>
            <a:r>
              <a:rPr sz="1400" b="1" spc="210" dirty="0">
                <a:solidFill>
                  <a:srgbClr val="1D3653"/>
                </a:solidFill>
                <a:latin typeface="Calibri"/>
                <a:cs typeface="Calibri"/>
              </a:rPr>
              <a:t>Yu-Tao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Xiang,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0" dirty="0">
                <a:solidFill>
                  <a:srgbClr val="1D3653"/>
                </a:solidFill>
                <a:latin typeface="Calibri"/>
                <a:cs typeface="Calibri"/>
              </a:rPr>
              <a:t>Yan-Jie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35" dirty="0">
                <a:solidFill>
                  <a:srgbClr val="1D3653"/>
                </a:solidFill>
                <a:latin typeface="Calibri"/>
                <a:cs typeface="Calibri"/>
              </a:rPr>
              <a:t>Zhao,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Zi-Han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Liu,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15" dirty="0">
                <a:solidFill>
                  <a:srgbClr val="1D3653"/>
                </a:solidFill>
                <a:latin typeface="Calibri"/>
                <a:cs typeface="Calibri"/>
              </a:rPr>
              <a:t>Xiao-Hong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1D3653"/>
                </a:solidFill>
                <a:latin typeface="Calibri"/>
                <a:cs typeface="Calibri"/>
              </a:rPr>
              <a:t>Li,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50" dirty="0">
                <a:solidFill>
                  <a:srgbClr val="1D3653"/>
                </a:solidFill>
                <a:latin typeface="Calibri"/>
                <a:cs typeface="Calibri"/>
              </a:rPr>
              <a:t>Na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35" dirty="0">
                <a:solidFill>
                  <a:srgbClr val="1D3653"/>
                </a:solidFill>
                <a:latin typeface="Calibri"/>
                <a:cs typeface="Calibri"/>
              </a:rPr>
              <a:t>Zhao,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Teris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1D3653"/>
                </a:solidFill>
                <a:latin typeface="Calibri"/>
                <a:cs typeface="Calibri"/>
              </a:rPr>
              <a:t>Cheung,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5" dirty="0">
                <a:solidFill>
                  <a:srgbClr val="1D3653"/>
                </a:solidFill>
                <a:latin typeface="Calibri"/>
                <a:cs typeface="Calibri"/>
              </a:rPr>
              <a:t>Chee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H.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Ng.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The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1D3653"/>
                </a:solidFill>
                <a:latin typeface="Calibri"/>
                <a:cs typeface="Calibri"/>
              </a:rPr>
              <a:t>COVID-19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outbreak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0" dirty="0">
                <a:solidFill>
                  <a:srgbClr val="1D3653"/>
                </a:solidFill>
                <a:latin typeface="Calibri"/>
                <a:cs typeface="Calibri"/>
              </a:rPr>
              <a:t>and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psychiatric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hospitals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in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1D3653"/>
                </a:solidFill>
                <a:latin typeface="Calibri"/>
                <a:cs typeface="Calibri"/>
              </a:rPr>
              <a:t>China: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29" dirty="0">
                <a:solidFill>
                  <a:srgbClr val="1D3653"/>
                </a:solidFill>
                <a:latin typeface="Calibri"/>
                <a:cs typeface="Calibri"/>
              </a:rPr>
              <a:t>managing 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challenges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through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1D3653"/>
                </a:solidFill>
                <a:latin typeface="Calibri"/>
                <a:cs typeface="Calibri"/>
              </a:rPr>
              <a:t>mental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health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service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1D3653"/>
                </a:solidFill>
                <a:latin typeface="Calibri"/>
                <a:cs typeface="Calibri"/>
              </a:rPr>
              <a:t>reform.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1D3653"/>
                </a:solidFill>
                <a:latin typeface="Calibri"/>
                <a:cs typeface="Calibri"/>
              </a:rPr>
              <a:t>International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1D3653"/>
                </a:solidFill>
                <a:latin typeface="Calibri"/>
                <a:cs typeface="Calibri"/>
              </a:rPr>
              <a:t>Journal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1D3653"/>
                </a:solidFill>
                <a:latin typeface="Calibri"/>
                <a:cs typeface="Calibri"/>
              </a:rPr>
              <a:t>of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Biological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1D3653"/>
                </a:solidFill>
                <a:latin typeface="Calibri"/>
                <a:cs typeface="Calibri"/>
              </a:rPr>
              <a:t>Sciences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285" dirty="0">
                <a:solidFill>
                  <a:srgbClr val="1D3653"/>
                </a:solidFill>
                <a:latin typeface="Calibri"/>
                <a:cs typeface="Calibri"/>
              </a:rPr>
              <a:t>2020;</a:t>
            </a:r>
            <a:r>
              <a:rPr sz="1400" b="1" spc="90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00" dirty="0">
                <a:solidFill>
                  <a:srgbClr val="1D3653"/>
                </a:solidFill>
                <a:latin typeface="Calibri"/>
                <a:cs typeface="Calibri"/>
              </a:rPr>
              <a:t>16(10):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1D3653"/>
                </a:solidFill>
                <a:latin typeface="Calibri"/>
                <a:cs typeface="Calibri"/>
              </a:rPr>
              <a:t>1741-1744.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1D3653"/>
                </a:solidFill>
                <a:latin typeface="Calibri"/>
                <a:cs typeface="Calibri"/>
              </a:rPr>
              <a:t>doi:</a:t>
            </a:r>
            <a:r>
              <a:rPr sz="1400" b="1" spc="95" dirty="0">
                <a:solidFill>
                  <a:srgbClr val="1D3653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1D3653"/>
                </a:solidFill>
                <a:latin typeface="Calibri"/>
                <a:cs typeface="Calibri"/>
              </a:rPr>
              <a:t>10.7150/ijbs.45072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020709" y="352"/>
            <a:ext cx="3258925" cy="25047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46583"/>
            <a:ext cx="18288000" cy="740410"/>
          </a:xfrm>
          <a:custGeom>
            <a:avLst/>
            <a:gdLst/>
            <a:ahLst/>
            <a:cxnLst/>
            <a:rect l="l" t="t" r="r" b="b"/>
            <a:pathLst>
              <a:path w="18288000" h="740409">
                <a:moveTo>
                  <a:pt x="18287998" y="740416"/>
                </a:moveTo>
                <a:lnTo>
                  <a:pt x="0" y="740416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740416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01119" y="2034166"/>
            <a:ext cx="8081489" cy="6219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25666" y="2313383"/>
            <a:ext cx="8432165" cy="11601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390015" marR="5080" indent="-1377315">
              <a:lnSpc>
                <a:spcPts val="4410"/>
              </a:lnSpc>
              <a:spcBef>
                <a:spcPts val="345"/>
              </a:spcBef>
            </a:pPr>
            <a:r>
              <a:rPr sz="3750" b="0" spc="-150" dirty="0">
                <a:solidFill>
                  <a:srgbClr val="004AAC"/>
                </a:solidFill>
                <a:latin typeface="Gill Sans MT"/>
                <a:cs typeface="Gill Sans MT"/>
              </a:rPr>
              <a:t>F</a:t>
            </a:r>
            <a:r>
              <a:rPr sz="3750" b="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80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570" dirty="0">
                <a:solidFill>
                  <a:srgbClr val="004AAC"/>
                </a:solidFill>
                <a:latin typeface="Gill Sans MT"/>
                <a:cs typeface="Gill Sans MT"/>
              </a:rPr>
              <a:t>U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75" dirty="0">
                <a:solidFill>
                  <a:srgbClr val="004AAC"/>
                </a:solidFill>
                <a:latin typeface="Gill Sans MT"/>
                <a:cs typeface="Gill Sans MT"/>
              </a:rPr>
              <a:t>L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515" dirty="0">
                <a:solidFill>
                  <a:srgbClr val="004AAC"/>
                </a:solidFill>
                <a:latin typeface="Gill Sans MT"/>
                <a:cs typeface="Gill Sans MT"/>
              </a:rPr>
              <a:t>T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8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3750" b="0" spc="-57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8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3750" b="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b="0" spc="459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80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840" dirty="0">
                <a:solidFill>
                  <a:srgbClr val="004AAC"/>
                </a:solidFill>
                <a:latin typeface="Gill Sans MT"/>
                <a:cs typeface="Gill Sans MT"/>
              </a:rPr>
              <a:t>N</a:t>
            </a:r>
            <a:r>
              <a:rPr sz="3750" b="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80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295" dirty="0">
                <a:solidFill>
                  <a:srgbClr val="004AAC"/>
                </a:solidFill>
                <a:latin typeface="Gill Sans MT"/>
                <a:cs typeface="Gill Sans MT"/>
              </a:rPr>
              <a:t>S</a:t>
            </a:r>
            <a:r>
              <a:rPr sz="3750" b="0" spc="459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8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3750" b="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b="0" spc="459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75" dirty="0">
                <a:solidFill>
                  <a:srgbClr val="004AAC"/>
                </a:solidFill>
                <a:latin typeface="Gill Sans MT"/>
                <a:cs typeface="Gill Sans MT"/>
              </a:rPr>
              <a:t>L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b="0" spc="-28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175" dirty="0">
                <a:solidFill>
                  <a:srgbClr val="004AAC"/>
                </a:solidFill>
                <a:latin typeface="Gill Sans MT"/>
                <a:cs typeface="Gill Sans MT"/>
              </a:rPr>
              <a:t>SA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75" dirty="0">
                <a:solidFill>
                  <a:srgbClr val="004AAC"/>
                </a:solidFill>
                <a:latin typeface="Gill Sans MT"/>
                <a:cs typeface="Gill Sans MT"/>
              </a:rPr>
              <a:t>L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570" dirty="0">
                <a:solidFill>
                  <a:srgbClr val="004AAC"/>
                </a:solidFill>
                <a:latin typeface="Gill Sans MT"/>
                <a:cs typeface="Gill Sans MT"/>
              </a:rPr>
              <a:t>U</a:t>
            </a:r>
            <a:r>
              <a:rPr sz="3750" b="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85" dirty="0">
                <a:solidFill>
                  <a:srgbClr val="004AAC"/>
                </a:solidFill>
                <a:latin typeface="Gill Sans MT"/>
                <a:cs typeface="Gill Sans MT"/>
              </a:rPr>
              <a:t>D  </a:t>
            </a:r>
            <a:r>
              <a:rPr sz="3750" b="0" spc="-195" dirty="0">
                <a:solidFill>
                  <a:srgbClr val="004AAC"/>
                </a:solidFill>
                <a:latin typeface="Gill Sans MT"/>
                <a:cs typeface="Gill Sans MT"/>
              </a:rPr>
              <a:t>P</a:t>
            </a:r>
            <a:r>
              <a:rPr sz="3750" b="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505" dirty="0">
                <a:solidFill>
                  <a:srgbClr val="004AAC"/>
                </a:solidFill>
                <a:latin typeface="Gill Sans MT"/>
                <a:cs typeface="Gill Sans MT"/>
              </a:rPr>
              <a:t>R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625" dirty="0">
                <a:solidFill>
                  <a:srgbClr val="004AAC"/>
                </a:solidFill>
                <a:latin typeface="Gill Sans MT"/>
                <a:cs typeface="Gill Sans MT"/>
              </a:rPr>
              <a:t>O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70" dirty="0">
                <a:solidFill>
                  <a:srgbClr val="004AAC"/>
                </a:solidFill>
                <a:latin typeface="Gill Sans MT"/>
                <a:cs typeface="Gill Sans MT"/>
              </a:rPr>
              <a:t>G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505" dirty="0">
                <a:solidFill>
                  <a:srgbClr val="004AAC"/>
                </a:solidFill>
                <a:latin typeface="Gill Sans MT"/>
                <a:cs typeface="Gill Sans MT"/>
              </a:rPr>
              <a:t>R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10" dirty="0">
                <a:solidFill>
                  <a:srgbClr val="004AAC"/>
                </a:solidFill>
                <a:latin typeface="Gill Sans MT"/>
                <a:cs typeface="Gill Sans MT"/>
              </a:rPr>
              <a:t>M</a:t>
            </a:r>
            <a:r>
              <a:rPr sz="3750" b="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b="0" spc="-28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8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b="0" spc="459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10" dirty="0">
                <a:solidFill>
                  <a:srgbClr val="004AAC"/>
                </a:solidFill>
                <a:latin typeface="Gill Sans MT"/>
                <a:cs typeface="Gill Sans MT"/>
              </a:rPr>
              <a:t>M</a:t>
            </a:r>
            <a:r>
              <a:rPr sz="3750" b="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8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280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7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840" dirty="0">
                <a:solidFill>
                  <a:srgbClr val="004AAC"/>
                </a:solidFill>
                <a:latin typeface="Gill Sans MT"/>
                <a:cs typeface="Gill Sans MT"/>
              </a:rPr>
              <a:t>N</a:t>
            </a:r>
            <a:r>
              <a:rPr sz="3750" b="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b="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endParaRPr sz="375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63562" y="3433051"/>
            <a:ext cx="8956040" cy="11601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049145" marR="5080" indent="-2037080">
              <a:lnSpc>
                <a:spcPts val="4410"/>
              </a:lnSpc>
              <a:spcBef>
                <a:spcPts val="345"/>
              </a:spcBef>
            </a:pPr>
            <a:r>
              <a:rPr sz="3750" spc="-78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375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195" dirty="0">
                <a:solidFill>
                  <a:srgbClr val="004AAC"/>
                </a:solidFill>
                <a:latin typeface="Gill Sans MT"/>
                <a:cs typeface="Gill Sans MT"/>
              </a:rPr>
              <a:t>P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505" dirty="0">
                <a:solidFill>
                  <a:srgbClr val="004AAC"/>
                </a:solidFill>
                <a:latin typeface="Gill Sans MT"/>
                <a:cs typeface="Gill Sans MT"/>
              </a:rPr>
              <a:t>R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515" dirty="0">
                <a:solidFill>
                  <a:srgbClr val="004AAC"/>
                </a:solidFill>
                <a:latin typeface="Gill Sans MT"/>
                <a:cs typeface="Gill Sans MT"/>
              </a:rPr>
              <a:t>T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10" dirty="0">
                <a:solidFill>
                  <a:srgbClr val="004AAC"/>
                </a:solidFill>
                <a:latin typeface="Gill Sans MT"/>
                <a:cs typeface="Gill Sans MT"/>
              </a:rPr>
              <a:t>M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840" dirty="0">
                <a:solidFill>
                  <a:srgbClr val="004AAC"/>
                </a:solidFill>
                <a:latin typeface="Gill Sans MT"/>
                <a:cs typeface="Gill Sans MT"/>
              </a:rPr>
              <a:t>N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515" dirty="0">
                <a:solidFill>
                  <a:srgbClr val="004AAC"/>
                </a:solidFill>
                <a:latin typeface="Gill Sans MT"/>
                <a:cs typeface="Gill Sans MT"/>
              </a:rPr>
              <a:t>T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625" dirty="0">
                <a:solidFill>
                  <a:srgbClr val="004AAC"/>
                </a:solidFill>
                <a:latin typeface="Gill Sans MT"/>
                <a:cs typeface="Gill Sans MT"/>
              </a:rPr>
              <a:t>O</a:t>
            </a:r>
            <a:r>
              <a:rPr sz="3750" spc="-37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78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spc="459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80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7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840" dirty="0">
                <a:solidFill>
                  <a:srgbClr val="004AAC"/>
                </a:solidFill>
                <a:latin typeface="Gill Sans MT"/>
                <a:cs typeface="Gill Sans MT"/>
              </a:rPr>
              <a:t>N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80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7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295" dirty="0">
                <a:solidFill>
                  <a:srgbClr val="004AAC"/>
                </a:solidFill>
                <a:latin typeface="Gill Sans MT"/>
                <a:cs typeface="Gill Sans MT"/>
              </a:rPr>
              <a:t>S</a:t>
            </a:r>
            <a:r>
              <a:rPr sz="3750" spc="459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80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75" dirty="0">
                <a:solidFill>
                  <a:srgbClr val="004AAC"/>
                </a:solidFill>
                <a:latin typeface="Gill Sans MT"/>
                <a:cs typeface="Gill Sans MT"/>
              </a:rPr>
              <a:t>L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7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840" dirty="0">
                <a:solidFill>
                  <a:srgbClr val="004AAC"/>
                </a:solidFill>
                <a:latin typeface="Gill Sans MT"/>
                <a:cs typeface="Gill Sans MT"/>
              </a:rPr>
              <a:t>N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7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80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295" dirty="0">
                <a:solidFill>
                  <a:srgbClr val="004AAC"/>
                </a:solidFill>
                <a:latin typeface="Gill Sans MT"/>
                <a:cs typeface="Gill Sans MT"/>
              </a:rPr>
              <a:t>S  </a:t>
            </a:r>
            <a:r>
              <a:rPr sz="3750" spc="-300" dirty="0">
                <a:solidFill>
                  <a:srgbClr val="004AAC"/>
                </a:solidFill>
                <a:latin typeface="Gill Sans MT"/>
                <a:cs typeface="Gill Sans MT"/>
              </a:rPr>
              <a:t>Á</a:t>
            </a:r>
            <a:r>
              <a:rPr sz="375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505" dirty="0">
                <a:solidFill>
                  <a:srgbClr val="004AAC"/>
                </a:solidFill>
                <a:latin typeface="Gill Sans MT"/>
                <a:cs typeface="Gill Sans MT"/>
              </a:rPr>
              <a:t>R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spc="-28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78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23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3750" spc="45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195" dirty="0">
                <a:solidFill>
                  <a:srgbClr val="004AAC"/>
                </a:solidFill>
                <a:latin typeface="Gill Sans MT"/>
                <a:cs typeface="Gill Sans MT"/>
              </a:rPr>
              <a:t>P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285" dirty="0">
                <a:solidFill>
                  <a:srgbClr val="004AAC"/>
                </a:solidFill>
                <a:latin typeface="Gill Sans MT"/>
                <a:cs typeface="Gill Sans MT"/>
              </a:rPr>
              <a:t>SI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605" dirty="0">
                <a:solidFill>
                  <a:srgbClr val="004AAC"/>
                </a:solidFill>
                <a:latin typeface="Gill Sans MT"/>
                <a:cs typeface="Gill Sans MT"/>
              </a:rPr>
              <a:t>Q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570" dirty="0">
                <a:solidFill>
                  <a:srgbClr val="004AAC"/>
                </a:solidFill>
                <a:latin typeface="Gill Sans MT"/>
                <a:cs typeface="Gill Sans MT"/>
              </a:rPr>
              <a:t>U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7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3750" spc="-70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515" dirty="0">
                <a:solidFill>
                  <a:srgbClr val="004AAC"/>
                </a:solidFill>
                <a:latin typeface="Gill Sans MT"/>
                <a:cs typeface="Gill Sans MT"/>
              </a:rPr>
              <a:t>T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505" dirty="0">
                <a:solidFill>
                  <a:srgbClr val="004AAC"/>
                </a:solidFill>
                <a:latin typeface="Gill Sans MT"/>
                <a:cs typeface="Gill Sans MT"/>
              </a:rPr>
              <a:t>R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75" dirty="0">
                <a:solidFill>
                  <a:srgbClr val="004AAC"/>
                </a:solidFill>
                <a:latin typeface="Gill Sans MT"/>
                <a:cs typeface="Gill Sans MT"/>
              </a:rPr>
              <a:t>Í</a:t>
            </a:r>
            <a:r>
              <a:rPr sz="3750" spc="-69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750" spc="-300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endParaRPr sz="375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0393" y="6339861"/>
            <a:ext cx="11295380" cy="193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74625" algn="ctr">
              <a:lnSpc>
                <a:spcPts val="5035"/>
              </a:lnSpc>
              <a:spcBef>
                <a:spcPts val="90"/>
              </a:spcBef>
              <a:tabLst>
                <a:tab pos="2680335" algn="l"/>
              </a:tabLst>
            </a:pPr>
            <a:r>
              <a:rPr sz="4250" spc="470" dirty="0">
                <a:solidFill>
                  <a:srgbClr val="004AAC"/>
                </a:solidFill>
                <a:latin typeface="Gill Sans MT"/>
                <a:cs typeface="Gill Sans MT"/>
              </a:rPr>
              <a:t>J</a:t>
            </a:r>
            <a:r>
              <a:rPr sz="4250" spc="-101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730" dirty="0">
                <a:solidFill>
                  <a:srgbClr val="004AAC"/>
                </a:solidFill>
                <a:latin typeface="Gill Sans MT"/>
                <a:cs typeface="Gill Sans MT"/>
              </a:rPr>
              <a:t>O </a:t>
            </a:r>
            <a:r>
              <a:rPr sz="4250" spc="-585" dirty="0">
                <a:solidFill>
                  <a:srgbClr val="004AAC"/>
                </a:solidFill>
                <a:latin typeface="Gill Sans MT"/>
                <a:cs typeface="Gill Sans MT"/>
              </a:rPr>
              <a:t>R </a:t>
            </a:r>
            <a:r>
              <a:rPr sz="4250" spc="-965" dirty="0">
                <a:solidFill>
                  <a:srgbClr val="004AAC"/>
                </a:solidFill>
                <a:latin typeface="Gill Sans MT"/>
                <a:cs typeface="Gill Sans MT"/>
              </a:rPr>
              <a:t>N   </a:t>
            </a:r>
            <a:r>
              <a:rPr sz="4250" spc="-355" dirty="0">
                <a:solidFill>
                  <a:srgbClr val="004AAC"/>
                </a:solidFill>
                <a:latin typeface="Gill Sans MT"/>
                <a:cs typeface="Gill Sans MT"/>
              </a:rPr>
              <a:t>A </a:t>
            </a:r>
            <a:r>
              <a:rPr sz="4250" spc="-90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55" dirty="0">
                <a:solidFill>
                  <a:srgbClr val="004AAC"/>
                </a:solidFill>
                <a:latin typeface="Gill Sans MT"/>
                <a:cs typeface="Gill Sans MT"/>
              </a:rPr>
              <a:t>A	A</a:t>
            </a:r>
            <a:r>
              <a:rPr sz="4250" spc="-65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35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55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90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4250" spc="-65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275" dirty="0">
                <a:solidFill>
                  <a:srgbClr val="004AAC"/>
                </a:solidFill>
                <a:latin typeface="Gill Sans MT"/>
                <a:cs typeface="Gill Sans MT"/>
              </a:rPr>
              <a:t>É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5" dirty="0">
                <a:solidFill>
                  <a:srgbClr val="004AAC"/>
                </a:solidFill>
                <a:latin typeface="Gill Sans MT"/>
                <a:cs typeface="Gill Sans MT"/>
              </a:rPr>
              <a:t>M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9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4250" spc="-65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35" dirty="0">
                <a:solidFill>
                  <a:srgbClr val="004AAC"/>
                </a:solidFill>
                <a:latin typeface="Gill Sans MT"/>
                <a:cs typeface="Gill Sans MT"/>
              </a:rPr>
              <a:t>C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55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endParaRPr sz="4250">
              <a:latin typeface="Gill Sans MT"/>
              <a:cs typeface="Gill Sans MT"/>
            </a:endParaRPr>
          </a:p>
          <a:p>
            <a:pPr marL="12700" marR="5080" algn="ctr">
              <a:lnSpc>
                <a:spcPts val="4970"/>
              </a:lnSpc>
              <a:spcBef>
                <a:spcPts val="210"/>
              </a:spcBef>
              <a:tabLst>
                <a:tab pos="715645" algn="l"/>
                <a:tab pos="1952625" algn="l"/>
                <a:tab pos="2406650" algn="l"/>
                <a:tab pos="4287520" algn="l"/>
                <a:tab pos="5140960" algn="l"/>
                <a:tab pos="7715884" algn="l"/>
                <a:tab pos="8561070" algn="l"/>
              </a:tabLst>
            </a:pPr>
            <a:r>
              <a:rPr sz="4250" spc="320" dirty="0">
                <a:solidFill>
                  <a:srgbClr val="004AAC"/>
                </a:solidFill>
                <a:latin typeface="Gill Sans MT"/>
                <a:cs typeface="Gill Sans MT"/>
              </a:rPr>
              <a:t>S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55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25" dirty="0">
                <a:solidFill>
                  <a:srgbClr val="004AAC"/>
                </a:solidFill>
                <a:latin typeface="Gill Sans MT"/>
                <a:cs typeface="Gill Sans MT"/>
              </a:rPr>
              <a:t>L</a:t>
            </a:r>
            <a:r>
              <a:rPr sz="4250" spc="-64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665" dirty="0">
                <a:solidFill>
                  <a:srgbClr val="004AAC"/>
                </a:solidFill>
                <a:latin typeface="Gill Sans MT"/>
                <a:cs typeface="Gill Sans MT"/>
              </a:rPr>
              <a:t>U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905" dirty="0">
                <a:solidFill>
                  <a:srgbClr val="004AAC"/>
                </a:solidFill>
                <a:latin typeface="Gill Sans MT"/>
                <a:cs typeface="Gill Sans MT"/>
              </a:rPr>
              <a:t>D	</a:t>
            </a:r>
            <a:r>
              <a:rPr sz="4250" spc="-35" dirty="0">
                <a:solidFill>
                  <a:srgbClr val="004AAC"/>
                </a:solidFill>
                <a:latin typeface="Gill Sans MT"/>
                <a:cs typeface="Gill Sans MT"/>
              </a:rPr>
              <a:t>M</a:t>
            </a:r>
            <a:r>
              <a:rPr sz="4250" spc="-95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275" dirty="0">
                <a:solidFill>
                  <a:srgbClr val="004AAC"/>
                </a:solidFill>
                <a:latin typeface="Gill Sans MT"/>
                <a:cs typeface="Gill Sans MT"/>
              </a:rPr>
              <a:t>E </a:t>
            </a:r>
            <a:r>
              <a:rPr sz="4250" spc="-965" dirty="0">
                <a:solidFill>
                  <a:srgbClr val="004AAC"/>
                </a:solidFill>
                <a:latin typeface="Gill Sans MT"/>
                <a:cs typeface="Gill Sans MT"/>
              </a:rPr>
              <a:t>N  </a:t>
            </a:r>
            <a:r>
              <a:rPr sz="4250" spc="-595" dirty="0">
                <a:solidFill>
                  <a:srgbClr val="004AAC"/>
                </a:solidFill>
                <a:latin typeface="Gill Sans MT"/>
                <a:cs typeface="Gill Sans MT"/>
              </a:rPr>
              <a:t>T </a:t>
            </a:r>
            <a:r>
              <a:rPr sz="4250" spc="-355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25" dirty="0">
                <a:solidFill>
                  <a:srgbClr val="004AAC"/>
                </a:solidFill>
                <a:latin typeface="Gill Sans MT"/>
                <a:cs typeface="Gill Sans MT"/>
              </a:rPr>
              <a:t>L	</a:t>
            </a:r>
            <a:r>
              <a:rPr sz="4250" spc="-27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965" dirty="0">
                <a:solidFill>
                  <a:srgbClr val="004AAC"/>
                </a:solidFill>
                <a:latin typeface="Gill Sans MT"/>
                <a:cs typeface="Gill Sans MT"/>
              </a:rPr>
              <a:t>N	</a:t>
            </a:r>
            <a:r>
              <a:rPr sz="4250" spc="-595" dirty="0">
                <a:solidFill>
                  <a:srgbClr val="004AAC"/>
                </a:solidFill>
                <a:latin typeface="Gill Sans MT"/>
                <a:cs typeface="Gill Sans MT"/>
              </a:rPr>
              <a:t>T</a:t>
            </a:r>
            <a:r>
              <a:rPr sz="4250" spc="-64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9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27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5" dirty="0">
                <a:solidFill>
                  <a:srgbClr val="004AAC"/>
                </a:solidFill>
                <a:latin typeface="Gill Sans MT"/>
                <a:cs typeface="Gill Sans MT"/>
              </a:rPr>
              <a:t>M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229" dirty="0">
                <a:solidFill>
                  <a:srgbClr val="004AAC"/>
                </a:solidFill>
                <a:latin typeface="Gill Sans MT"/>
                <a:cs typeface="Gill Sans MT"/>
              </a:rPr>
              <a:t>P</a:t>
            </a:r>
            <a:r>
              <a:rPr sz="4250" spc="-64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730" dirty="0">
                <a:solidFill>
                  <a:srgbClr val="004AAC"/>
                </a:solidFill>
                <a:latin typeface="Gill Sans MT"/>
                <a:cs typeface="Gill Sans MT"/>
              </a:rPr>
              <a:t>O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320" dirty="0">
                <a:solidFill>
                  <a:srgbClr val="004AAC"/>
                </a:solidFill>
                <a:latin typeface="Gill Sans MT"/>
                <a:cs typeface="Gill Sans MT"/>
              </a:rPr>
              <a:t>S	</a:t>
            </a:r>
            <a:r>
              <a:rPr sz="4250" spc="-90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275" dirty="0">
                <a:solidFill>
                  <a:srgbClr val="004AAC"/>
                </a:solidFill>
                <a:latin typeface="Gill Sans MT"/>
                <a:cs typeface="Gill Sans MT"/>
              </a:rPr>
              <a:t>E	</a:t>
            </a:r>
            <a:r>
              <a:rPr sz="4250" spc="-229" dirty="0">
                <a:solidFill>
                  <a:srgbClr val="004AAC"/>
                </a:solidFill>
                <a:latin typeface="Gill Sans MT"/>
                <a:cs typeface="Gill Sans MT"/>
              </a:rPr>
              <a:t>P</a:t>
            </a:r>
            <a:r>
              <a:rPr sz="4250" spc="-65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55" dirty="0">
                <a:solidFill>
                  <a:srgbClr val="004AAC"/>
                </a:solidFill>
                <a:latin typeface="Gill Sans MT"/>
                <a:cs typeface="Gill Sans MT"/>
              </a:rPr>
              <a:t>A</a:t>
            </a:r>
            <a:r>
              <a:rPr sz="4250" spc="-66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965" dirty="0">
                <a:solidFill>
                  <a:srgbClr val="004AAC"/>
                </a:solidFill>
                <a:latin typeface="Gill Sans MT"/>
                <a:cs typeface="Gill Sans MT"/>
              </a:rPr>
              <a:t>N</a:t>
            </a:r>
            <a:r>
              <a:rPr sz="4250" spc="-87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905" dirty="0">
                <a:solidFill>
                  <a:srgbClr val="004AAC"/>
                </a:solidFill>
                <a:latin typeface="Gill Sans MT"/>
                <a:cs typeface="Gill Sans MT"/>
              </a:rPr>
              <a:t>D</a:t>
            </a:r>
            <a:r>
              <a:rPr sz="4250" spc="-65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275" dirty="0">
                <a:solidFill>
                  <a:srgbClr val="004AAC"/>
                </a:solidFill>
                <a:latin typeface="Gill Sans MT"/>
                <a:cs typeface="Gill Sans MT"/>
              </a:rPr>
              <a:t>E</a:t>
            </a:r>
            <a:r>
              <a:rPr sz="4250" spc="-66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5" dirty="0">
                <a:solidFill>
                  <a:srgbClr val="004AAC"/>
                </a:solidFill>
                <a:latin typeface="Gill Sans MT"/>
                <a:cs typeface="Gill Sans MT"/>
              </a:rPr>
              <a:t>M</a:t>
            </a:r>
            <a:r>
              <a:rPr sz="4250" spc="-65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9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4250" spc="-66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55" dirty="0">
                <a:solidFill>
                  <a:srgbClr val="004AAC"/>
                </a:solidFill>
                <a:latin typeface="Gill Sans MT"/>
                <a:cs typeface="Gill Sans MT"/>
              </a:rPr>
              <a:t>A  </a:t>
            </a:r>
            <a:r>
              <a:rPr sz="4250" spc="-1050" dirty="0">
                <a:solidFill>
                  <a:srgbClr val="004AAC"/>
                </a:solidFill>
                <a:latin typeface="Gill Sans MT"/>
                <a:cs typeface="Gill Sans MT"/>
              </a:rPr>
              <a:t>         1   </a:t>
            </a:r>
            <a:r>
              <a:rPr sz="4250" spc="-104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185" dirty="0">
                <a:solidFill>
                  <a:srgbClr val="004AAC"/>
                </a:solidFill>
                <a:latin typeface="Gill Sans MT"/>
                <a:cs typeface="Gill Sans MT"/>
              </a:rPr>
              <a:t>3	</a:t>
            </a:r>
            <a:r>
              <a:rPr sz="4250" spc="-355" dirty="0">
                <a:solidFill>
                  <a:srgbClr val="004AAC"/>
                </a:solidFill>
                <a:latin typeface="Gill Sans MT"/>
                <a:cs typeface="Gill Sans MT"/>
              </a:rPr>
              <a:t>A </a:t>
            </a:r>
            <a:r>
              <a:rPr sz="4250" spc="-409" dirty="0">
                <a:solidFill>
                  <a:srgbClr val="004AAC"/>
                </a:solidFill>
                <a:latin typeface="Gill Sans MT"/>
                <a:cs typeface="Gill Sans MT"/>
              </a:rPr>
              <a:t>B</a:t>
            </a:r>
            <a:r>
              <a:rPr sz="4250" spc="-99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585" dirty="0">
                <a:solidFill>
                  <a:srgbClr val="004AAC"/>
                </a:solidFill>
                <a:latin typeface="Gill Sans MT"/>
                <a:cs typeface="Gill Sans MT"/>
              </a:rPr>
              <a:t>R </a:t>
            </a:r>
            <a:r>
              <a:rPr sz="4250" spc="-95" dirty="0">
                <a:solidFill>
                  <a:srgbClr val="004AAC"/>
                </a:solidFill>
                <a:latin typeface="Gill Sans MT"/>
                <a:cs typeface="Gill Sans MT"/>
              </a:rPr>
              <a:t>I</a:t>
            </a:r>
            <a:r>
              <a:rPr sz="4250" spc="-64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325" dirty="0">
                <a:solidFill>
                  <a:srgbClr val="004AAC"/>
                </a:solidFill>
                <a:latin typeface="Gill Sans MT"/>
                <a:cs typeface="Gill Sans MT"/>
              </a:rPr>
              <a:t>L	</a:t>
            </a:r>
            <a:r>
              <a:rPr sz="4250" spc="-265" dirty="0">
                <a:solidFill>
                  <a:srgbClr val="004AAC"/>
                </a:solidFill>
                <a:latin typeface="Gill Sans MT"/>
                <a:cs typeface="Gill Sans MT"/>
              </a:rPr>
              <a:t>2</a:t>
            </a:r>
            <a:r>
              <a:rPr sz="4250" spc="-65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90" dirty="0">
                <a:solidFill>
                  <a:srgbClr val="004AAC"/>
                </a:solidFill>
                <a:latin typeface="Gill Sans MT"/>
                <a:cs typeface="Gill Sans MT"/>
              </a:rPr>
              <a:t>0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-265" dirty="0">
                <a:solidFill>
                  <a:srgbClr val="004AAC"/>
                </a:solidFill>
                <a:latin typeface="Gill Sans MT"/>
                <a:cs typeface="Gill Sans MT"/>
              </a:rPr>
              <a:t>2</a:t>
            </a:r>
            <a:r>
              <a:rPr sz="4250" spc="-64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4250" spc="90" dirty="0">
                <a:solidFill>
                  <a:srgbClr val="004AAC"/>
                </a:solidFill>
                <a:latin typeface="Gill Sans MT"/>
                <a:cs typeface="Gill Sans MT"/>
              </a:rPr>
              <a:t>0</a:t>
            </a:r>
            <a:endParaRPr sz="425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4510" y="19939"/>
            <a:ext cx="1923585" cy="2057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21024" y="47626"/>
            <a:ext cx="14297024" cy="10229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98052" y="1648644"/>
            <a:ext cx="8574405" cy="286766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834765" marR="5080" indent="-1015365">
              <a:lnSpc>
                <a:spcPts val="7350"/>
              </a:lnSpc>
              <a:spcBef>
                <a:spcPts val="620"/>
              </a:spcBef>
            </a:pPr>
            <a:r>
              <a:rPr sz="6400" spc="650" dirty="0">
                <a:solidFill>
                  <a:srgbClr val="004AAC"/>
                </a:solidFill>
              </a:rPr>
              <a:t>Psiquiatría</a:t>
            </a:r>
            <a:r>
              <a:rPr sz="6400" spc="125" dirty="0">
                <a:solidFill>
                  <a:srgbClr val="004AAC"/>
                </a:solidFill>
              </a:rPr>
              <a:t> </a:t>
            </a:r>
            <a:r>
              <a:rPr sz="6400" spc="680" dirty="0">
                <a:solidFill>
                  <a:srgbClr val="004AAC"/>
                </a:solidFill>
              </a:rPr>
              <a:t>en  </a:t>
            </a:r>
            <a:r>
              <a:rPr sz="6400" spc="790" dirty="0">
                <a:solidFill>
                  <a:srgbClr val="004AAC"/>
                </a:solidFill>
              </a:rPr>
              <a:t>pandemia:</a:t>
            </a:r>
            <a:endParaRPr sz="6400"/>
          </a:p>
          <a:p>
            <a:pPr marL="12700">
              <a:lnSpc>
                <a:spcPts val="7159"/>
              </a:lnSpc>
            </a:pPr>
            <a:r>
              <a:rPr sz="6400" spc="505" dirty="0">
                <a:solidFill>
                  <a:srgbClr val="004AAC"/>
                </a:solidFill>
              </a:rPr>
              <a:t>clínica </a:t>
            </a:r>
            <a:r>
              <a:rPr sz="6400" spc="1019" dirty="0">
                <a:solidFill>
                  <a:srgbClr val="004AAC"/>
                </a:solidFill>
              </a:rPr>
              <a:t>y</a:t>
            </a:r>
            <a:r>
              <a:rPr sz="6400" spc="-195" dirty="0">
                <a:solidFill>
                  <a:srgbClr val="004AAC"/>
                </a:solidFill>
              </a:rPr>
              <a:t> </a:t>
            </a:r>
            <a:r>
              <a:rPr sz="6400" spc="690" dirty="0">
                <a:solidFill>
                  <a:srgbClr val="004AAC"/>
                </a:solidFill>
              </a:rPr>
              <a:t>comunitaria</a:t>
            </a:r>
            <a:endParaRPr sz="6400"/>
          </a:p>
        </p:txBody>
      </p:sp>
      <p:sp>
        <p:nvSpPr>
          <p:cNvPr id="4" name="object 4"/>
          <p:cNvSpPr txBox="1"/>
          <p:nvPr/>
        </p:nvSpPr>
        <p:spPr>
          <a:xfrm>
            <a:off x="7444061" y="8197907"/>
            <a:ext cx="10481310" cy="139573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6854825" marR="5080" indent="-711835" algn="r">
              <a:lnSpc>
                <a:spcPts val="3329"/>
              </a:lnSpc>
              <a:spcBef>
                <a:spcPts val="880"/>
              </a:spcBef>
            </a:pPr>
            <a:r>
              <a:rPr sz="3450" spc="-75" dirty="0">
                <a:solidFill>
                  <a:srgbClr val="004AAC"/>
                </a:solidFill>
                <a:latin typeface="Gill Sans MT"/>
                <a:cs typeface="Gill Sans MT"/>
              </a:rPr>
              <a:t>Dora</a:t>
            </a:r>
            <a:r>
              <a:rPr sz="3450" spc="15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450" spc="145" dirty="0">
                <a:solidFill>
                  <a:srgbClr val="004AAC"/>
                </a:solidFill>
                <a:latin typeface="Gill Sans MT"/>
                <a:cs typeface="Gill Sans MT"/>
              </a:rPr>
              <a:t>Cardona</a:t>
            </a:r>
            <a:r>
              <a:rPr sz="3450" spc="15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450" spc="130" dirty="0">
                <a:solidFill>
                  <a:srgbClr val="004AAC"/>
                </a:solidFill>
                <a:latin typeface="Gill Sans MT"/>
                <a:cs typeface="Gill Sans MT"/>
              </a:rPr>
              <a:t>Giraldo </a:t>
            </a:r>
            <a:r>
              <a:rPr sz="3450" spc="-12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450" spc="250" dirty="0">
                <a:solidFill>
                  <a:srgbClr val="004AAC"/>
                </a:solidFill>
                <a:latin typeface="Gill Sans MT"/>
                <a:cs typeface="Gill Sans MT"/>
              </a:rPr>
              <a:t>Médica</a:t>
            </a:r>
            <a:r>
              <a:rPr sz="3450" spc="105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450" spc="240" dirty="0">
                <a:solidFill>
                  <a:srgbClr val="004AAC"/>
                </a:solidFill>
                <a:latin typeface="Gill Sans MT"/>
                <a:cs typeface="Gill Sans MT"/>
              </a:rPr>
              <a:t>psiquiatra</a:t>
            </a:r>
            <a:endParaRPr sz="3450">
              <a:latin typeface="Gill Sans MT"/>
              <a:cs typeface="Gill Sans MT"/>
            </a:endParaRPr>
          </a:p>
          <a:p>
            <a:pPr marR="5080" algn="r">
              <a:lnSpc>
                <a:spcPts val="3350"/>
              </a:lnSpc>
            </a:pPr>
            <a:r>
              <a:rPr sz="3450" spc="165" dirty="0">
                <a:solidFill>
                  <a:srgbClr val="004AAC"/>
                </a:solidFill>
                <a:latin typeface="Gill Sans MT"/>
                <a:cs typeface="Gill Sans MT"/>
              </a:rPr>
              <a:t>Esp. </a:t>
            </a:r>
            <a:r>
              <a:rPr sz="3450" spc="160" dirty="0">
                <a:solidFill>
                  <a:srgbClr val="004AAC"/>
                </a:solidFill>
                <a:latin typeface="Gill Sans MT"/>
                <a:cs typeface="Gill Sans MT"/>
              </a:rPr>
              <a:t>Gerencia </a:t>
            </a:r>
            <a:r>
              <a:rPr sz="3450" spc="125" dirty="0">
                <a:solidFill>
                  <a:srgbClr val="004AAC"/>
                </a:solidFill>
                <a:latin typeface="Gill Sans MT"/>
                <a:cs typeface="Gill Sans MT"/>
              </a:rPr>
              <a:t>de </a:t>
            </a:r>
            <a:r>
              <a:rPr sz="3450" spc="130" dirty="0">
                <a:solidFill>
                  <a:srgbClr val="004AAC"/>
                </a:solidFill>
                <a:latin typeface="Gill Sans MT"/>
                <a:cs typeface="Gill Sans MT"/>
              </a:rPr>
              <a:t>prevención </a:t>
            </a:r>
            <a:r>
              <a:rPr sz="3450" spc="-70" dirty="0">
                <a:solidFill>
                  <a:srgbClr val="004AAC"/>
                </a:solidFill>
                <a:latin typeface="Gill Sans MT"/>
                <a:cs typeface="Gill Sans MT"/>
              </a:rPr>
              <a:t>y </a:t>
            </a:r>
            <a:r>
              <a:rPr sz="3450" spc="165" dirty="0">
                <a:solidFill>
                  <a:srgbClr val="004AAC"/>
                </a:solidFill>
                <a:latin typeface="Gill Sans MT"/>
                <a:cs typeface="Gill Sans MT"/>
              </a:rPr>
              <a:t>atención </a:t>
            </a:r>
            <a:r>
              <a:rPr sz="3450" spc="125" dirty="0">
                <a:solidFill>
                  <a:srgbClr val="004AAC"/>
                </a:solidFill>
                <a:latin typeface="Gill Sans MT"/>
                <a:cs typeface="Gill Sans MT"/>
              </a:rPr>
              <a:t>de</a:t>
            </a:r>
            <a:r>
              <a:rPr sz="3450" spc="640" dirty="0">
                <a:solidFill>
                  <a:srgbClr val="004AAC"/>
                </a:solidFill>
                <a:latin typeface="Gill Sans MT"/>
                <a:cs typeface="Gill Sans MT"/>
              </a:rPr>
              <a:t> </a:t>
            </a:r>
            <a:r>
              <a:rPr sz="3450" spc="225" dirty="0">
                <a:solidFill>
                  <a:srgbClr val="004AAC"/>
                </a:solidFill>
                <a:latin typeface="Gill Sans MT"/>
                <a:cs typeface="Gill Sans MT"/>
              </a:rPr>
              <a:t>desastres</a:t>
            </a:r>
            <a:endParaRPr sz="345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2072" y="3451049"/>
            <a:ext cx="2965527" cy="3171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143654"/>
            <a:ext cx="18288000" cy="5143500"/>
            <a:chOff x="0" y="5143654"/>
            <a:chExt cx="18288000" cy="5143500"/>
          </a:xfrm>
        </p:grpSpPr>
        <p:sp>
          <p:nvSpPr>
            <p:cNvPr id="3" name="object 3"/>
            <p:cNvSpPr/>
            <p:nvPr/>
          </p:nvSpPr>
          <p:spPr>
            <a:xfrm>
              <a:off x="0" y="8393525"/>
              <a:ext cx="18288000" cy="1893570"/>
            </a:xfrm>
            <a:custGeom>
              <a:avLst/>
              <a:gdLst/>
              <a:ahLst/>
              <a:cxnLst/>
              <a:rect l="l" t="t" r="r" b="b"/>
              <a:pathLst>
                <a:path w="18288000" h="1893570">
                  <a:moveTo>
                    <a:pt x="18287998" y="1893474"/>
                  </a:moveTo>
                  <a:lnTo>
                    <a:pt x="0" y="1893474"/>
                  </a:lnTo>
                  <a:lnTo>
                    <a:pt x="0" y="0"/>
                  </a:lnTo>
                  <a:lnTo>
                    <a:pt x="18287998" y="0"/>
                  </a:lnTo>
                  <a:lnTo>
                    <a:pt x="18287998" y="1893474"/>
                  </a:lnTo>
                  <a:close/>
                </a:path>
              </a:pathLst>
            </a:custGeom>
            <a:solidFill>
              <a:srgbClr val="338C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233274" y="5143654"/>
              <a:ext cx="6054724" cy="51433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739900" y="9130355"/>
            <a:ext cx="5198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Salud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Mental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tiempos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pandemia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29248" y="3822834"/>
            <a:ext cx="130312" cy="13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9248" y="4758016"/>
            <a:ext cx="130312" cy="13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9248" y="5693200"/>
            <a:ext cx="130312" cy="130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22567" y="3595425"/>
            <a:ext cx="12241530" cy="2383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20" dirty="0">
                <a:solidFill>
                  <a:srgbClr val="004AAC"/>
                </a:solidFill>
                <a:latin typeface="Arial"/>
                <a:cs typeface="Arial"/>
              </a:rPr>
              <a:t>No </a:t>
            </a:r>
            <a:r>
              <a:rPr sz="3200" spc="-140" dirty="0">
                <a:solidFill>
                  <a:srgbClr val="004AAC"/>
                </a:solidFill>
                <a:latin typeface="Arial"/>
                <a:cs typeface="Arial"/>
              </a:rPr>
              <a:t>hay </a:t>
            </a:r>
            <a:r>
              <a:rPr sz="3200" spc="-85" dirty="0">
                <a:solidFill>
                  <a:srgbClr val="004AAC"/>
                </a:solidFill>
                <a:latin typeface="Arial"/>
                <a:cs typeface="Arial"/>
              </a:rPr>
              <a:t>expertos </a:t>
            </a:r>
            <a:r>
              <a:rPr sz="3200" spc="-110" dirty="0">
                <a:solidFill>
                  <a:srgbClr val="004AAC"/>
                </a:solidFill>
                <a:latin typeface="Arial"/>
                <a:cs typeface="Arial"/>
              </a:rPr>
              <a:t>sobre </a:t>
            </a:r>
            <a:r>
              <a:rPr sz="3200" spc="-105" dirty="0">
                <a:solidFill>
                  <a:srgbClr val="004AAC"/>
                </a:solidFill>
                <a:latin typeface="Arial"/>
                <a:cs typeface="Arial"/>
              </a:rPr>
              <a:t>salud </a:t>
            </a:r>
            <a:r>
              <a:rPr sz="3200" spc="-20" dirty="0">
                <a:solidFill>
                  <a:srgbClr val="004AAC"/>
                </a:solidFill>
                <a:latin typeface="Arial"/>
                <a:cs typeface="Arial"/>
              </a:rPr>
              <a:t>mental/psiquiatría </a:t>
            </a:r>
            <a:r>
              <a:rPr sz="3200" spc="-114" dirty="0">
                <a:solidFill>
                  <a:srgbClr val="004AAC"/>
                </a:solidFill>
                <a:latin typeface="Arial"/>
                <a:cs typeface="Arial"/>
              </a:rPr>
              <a:t>en </a:t>
            </a:r>
            <a:r>
              <a:rPr sz="3200" spc="-120" dirty="0">
                <a:solidFill>
                  <a:srgbClr val="004AAC"/>
                </a:solidFill>
                <a:latin typeface="Arial"/>
                <a:cs typeface="Arial"/>
              </a:rPr>
              <a:t>Pandemia</a:t>
            </a:r>
            <a:r>
              <a:rPr sz="3200" spc="120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3200" spc="-185" dirty="0">
                <a:solidFill>
                  <a:srgbClr val="004AAC"/>
                </a:solidFill>
                <a:latin typeface="Arial"/>
                <a:cs typeface="Arial"/>
              </a:rPr>
              <a:t>COVID-19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-220" dirty="0">
                <a:solidFill>
                  <a:srgbClr val="004AAC"/>
                </a:solidFill>
                <a:latin typeface="Arial"/>
                <a:cs typeface="Arial"/>
              </a:rPr>
              <a:t>No </a:t>
            </a:r>
            <a:r>
              <a:rPr sz="3200" spc="-140" dirty="0">
                <a:solidFill>
                  <a:srgbClr val="004AAC"/>
                </a:solidFill>
                <a:latin typeface="Arial"/>
                <a:cs typeface="Arial"/>
              </a:rPr>
              <a:t>hay </a:t>
            </a:r>
            <a:r>
              <a:rPr sz="3200" spc="-130" dirty="0">
                <a:solidFill>
                  <a:srgbClr val="004AAC"/>
                </a:solidFill>
                <a:latin typeface="Arial"/>
                <a:cs typeface="Arial"/>
              </a:rPr>
              <a:t>saberes</a:t>
            </a:r>
            <a:r>
              <a:rPr sz="3200" spc="8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004AAC"/>
                </a:solidFill>
                <a:latin typeface="Arial"/>
                <a:cs typeface="Arial"/>
              </a:rPr>
              <a:t>hegemónicos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-275" dirty="0">
                <a:solidFill>
                  <a:srgbClr val="004AAC"/>
                </a:solidFill>
                <a:latin typeface="Arial"/>
                <a:cs typeface="Arial"/>
              </a:rPr>
              <a:t>Las </a:t>
            </a:r>
            <a:r>
              <a:rPr sz="3200" spc="-70" dirty="0">
                <a:solidFill>
                  <a:srgbClr val="004AAC"/>
                </a:solidFill>
                <a:latin typeface="Arial"/>
                <a:cs typeface="Arial"/>
              </a:rPr>
              <a:t>elaboraciones </a:t>
            </a:r>
            <a:r>
              <a:rPr sz="3200" spc="-55" dirty="0">
                <a:solidFill>
                  <a:srgbClr val="004AAC"/>
                </a:solidFill>
                <a:latin typeface="Arial"/>
                <a:cs typeface="Arial"/>
              </a:rPr>
              <a:t>deben </a:t>
            </a:r>
            <a:r>
              <a:rPr sz="3200" spc="-165" dirty="0">
                <a:solidFill>
                  <a:srgbClr val="004AAC"/>
                </a:solidFill>
                <a:latin typeface="Arial"/>
                <a:cs typeface="Arial"/>
              </a:rPr>
              <a:t>ser</a:t>
            </a:r>
            <a:r>
              <a:rPr sz="3200" spc="3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3200" spc="-50" dirty="0">
                <a:solidFill>
                  <a:srgbClr val="004AAC"/>
                </a:solidFill>
                <a:latin typeface="Arial"/>
                <a:cs typeface="Arial"/>
              </a:rPr>
              <a:t>compartidas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794250" y="2512256"/>
            <a:ext cx="4742180" cy="672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250" b="0" spc="-90" dirty="0">
                <a:solidFill>
                  <a:srgbClr val="FF1616"/>
                </a:solidFill>
                <a:latin typeface="Gill Sans MT"/>
                <a:cs typeface="Gill Sans MT"/>
              </a:rPr>
              <a:t>Posicionamiento</a:t>
            </a:r>
            <a:r>
              <a:rPr sz="4250" b="0" spc="-395" dirty="0">
                <a:solidFill>
                  <a:srgbClr val="FF1616"/>
                </a:solidFill>
                <a:latin typeface="Gill Sans MT"/>
                <a:cs typeface="Gill Sans MT"/>
              </a:rPr>
              <a:t> </a:t>
            </a:r>
            <a:r>
              <a:rPr sz="4250" b="0" spc="-45" dirty="0">
                <a:solidFill>
                  <a:srgbClr val="FF1616"/>
                </a:solidFill>
                <a:latin typeface="Gill Sans MT"/>
                <a:cs typeface="Gill Sans MT"/>
              </a:rPr>
              <a:t>ético:</a:t>
            </a:r>
            <a:endParaRPr sz="4250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574411" y="144095"/>
            <a:ext cx="1469405" cy="15716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478306" y="2"/>
            <a:ext cx="8809990" cy="10287000"/>
            <a:chOff x="9478306" y="2"/>
            <a:chExt cx="8809990" cy="10287000"/>
          </a:xfrm>
        </p:grpSpPr>
        <p:sp>
          <p:nvSpPr>
            <p:cNvPr id="3" name="object 3"/>
            <p:cNvSpPr/>
            <p:nvPr/>
          </p:nvSpPr>
          <p:spPr>
            <a:xfrm>
              <a:off x="13093053" y="2"/>
              <a:ext cx="5195570" cy="10287000"/>
            </a:xfrm>
            <a:custGeom>
              <a:avLst/>
              <a:gdLst/>
              <a:ahLst/>
              <a:cxnLst/>
              <a:rect l="l" t="t" r="r" b="b"/>
              <a:pathLst>
                <a:path w="5195569" h="10287000">
                  <a:moveTo>
                    <a:pt x="5194946" y="10286996"/>
                  </a:moveTo>
                  <a:lnTo>
                    <a:pt x="0" y="10286996"/>
                  </a:lnTo>
                  <a:lnTo>
                    <a:pt x="0" y="0"/>
                  </a:lnTo>
                  <a:lnTo>
                    <a:pt x="5194946" y="0"/>
                  </a:lnTo>
                  <a:lnTo>
                    <a:pt x="5194946" y="10286996"/>
                  </a:lnTo>
                  <a:close/>
                </a:path>
              </a:pathLst>
            </a:custGeom>
            <a:solidFill>
              <a:srgbClr val="004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478306" y="2379100"/>
              <a:ext cx="6438899" cy="55235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165006" y="2971787"/>
            <a:ext cx="7871459" cy="482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3000"/>
              </a:lnSpc>
              <a:spcBef>
                <a:spcPts val="100"/>
              </a:spcBef>
            </a:pPr>
            <a:r>
              <a:rPr sz="3200" spc="-140" dirty="0">
                <a:solidFill>
                  <a:srgbClr val="004AAC"/>
                </a:solidFill>
                <a:latin typeface="Arial"/>
                <a:cs typeface="Arial"/>
              </a:rPr>
              <a:t>Las </a:t>
            </a:r>
            <a:r>
              <a:rPr sz="3200" spc="85" dirty="0">
                <a:solidFill>
                  <a:srgbClr val="004AAC"/>
                </a:solidFill>
                <a:latin typeface="Arial"/>
                <a:cs typeface="Arial"/>
              </a:rPr>
              <a:t>pandemias </a:t>
            </a:r>
            <a:r>
              <a:rPr sz="3200" spc="20" dirty="0">
                <a:solidFill>
                  <a:srgbClr val="004AAC"/>
                </a:solidFill>
                <a:latin typeface="Arial"/>
                <a:cs typeface="Arial"/>
              </a:rPr>
              <a:t>han </a:t>
            </a:r>
            <a:r>
              <a:rPr sz="3200" spc="114" dirty="0">
                <a:solidFill>
                  <a:srgbClr val="004AAC"/>
                </a:solidFill>
                <a:latin typeface="Arial"/>
                <a:cs typeface="Arial"/>
              </a:rPr>
              <a:t>ocurrido </a:t>
            </a:r>
            <a:r>
              <a:rPr sz="3200" spc="40" dirty="0">
                <a:solidFill>
                  <a:srgbClr val="004AAC"/>
                </a:solidFill>
                <a:latin typeface="Arial"/>
                <a:cs typeface="Arial"/>
              </a:rPr>
              <a:t>a </a:t>
            </a:r>
            <a:r>
              <a:rPr sz="3200" spc="85" dirty="0">
                <a:solidFill>
                  <a:srgbClr val="004AAC"/>
                </a:solidFill>
                <a:latin typeface="Arial"/>
                <a:cs typeface="Arial"/>
              </a:rPr>
              <a:t>intervalos  </a:t>
            </a:r>
            <a:r>
              <a:rPr sz="3200" spc="80" dirty="0">
                <a:solidFill>
                  <a:srgbClr val="004AAC"/>
                </a:solidFill>
                <a:latin typeface="Arial"/>
                <a:cs typeface="Arial"/>
              </a:rPr>
              <a:t>regulares </a:t>
            </a:r>
            <a:r>
              <a:rPr sz="3200" spc="40" dirty="0">
                <a:solidFill>
                  <a:srgbClr val="004AAC"/>
                </a:solidFill>
                <a:latin typeface="Arial"/>
                <a:cs typeface="Arial"/>
              </a:rPr>
              <a:t>a </a:t>
            </a:r>
            <a:r>
              <a:rPr sz="3200" spc="65" dirty="0">
                <a:solidFill>
                  <a:srgbClr val="004AAC"/>
                </a:solidFill>
                <a:latin typeface="Arial"/>
                <a:cs typeface="Arial"/>
              </a:rPr>
              <a:t>lo </a:t>
            </a:r>
            <a:r>
              <a:rPr sz="3200" spc="130" dirty="0">
                <a:solidFill>
                  <a:srgbClr val="004AAC"/>
                </a:solidFill>
                <a:latin typeface="Arial"/>
                <a:cs typeface="Arial"/>
              </a:rPr>
              <a:t>largo </a:t>
            </a:r>
            <a:r>
              <a:rPr sz="3200" spc="85" dirty="0">
                <a:solidFill>
                  <a:srgbClr val="004AAC"/>
                </a:solidFill>
                <a:latin typeface="Arial"/>
                <a:cs typeface="Arial"/>
              </a:rPr>
              <a:t>de </a:t>
            </a:r>
            <a:r>
              <a:rPr sz="3200" spc="100" dirty="0">
                <a:solidFill>
                  <a:srgbClr val="004AAC"/>
                </a:solidFill>
                <a:latin typeface="Arial"/>
                <a:cs typeface="Arial"/>
              </a:rPr>
              <a:t>la </a:t>
            </a:r>
            <a:r>
              <a:rPr sz="3200" spc="95" dirty="0">
                <a:solidFill>
                  <a:srgbClr val="004AAC"/>
                </a:solidFill>
                <a:latin typeface="Arial"/>
                <a:cs typeface="Arial"/>
              </a:rPr>
              <a:t>historia,  </a:t>
            </a:r>
            <a:r>
              <a:rPr sz="3200" spc="114" dirty="0">
                <a:solidFill>
                  <a:srgbClr val="004AAC"/>
                </a:solidFill>
                <a:latin typeface="Arial"/>
                <a:cs typeface="Arial"/>
              </a:rPr>
              <a:t>provocando </a:t>
            </a:r>
            <a:r>
              <a:rPr sz="3200" spc="85" dirty="0">
                <a:solidFill>
                  <a:srgbClr val="004AAC"/>
                </a:solidFill>
                <a:latin typeface="Arial"/>
                <a:cs typeface="Arial"/>
              </a:rPr>
              <a:t>cambios </a:t>
            </a:r>
            <a:r>
              <a:rPr sz="3200" spc="120" dirty="0">
                <a:solidFill>
                  <a:srgbClr val="004AAC"/>
                </a:solidFill>
                <a:latin typeface="Arial"/>
                <a:cs typeface="Arial"/>
              </a:rPr>
              <a:t>definitivos </a:t>
            </a:r>
            <a:r>
              <a:rPr sz="3200" spc="-15" dirty="0">
                <a:solidFill>
                  <a:srgbClr val="004AAC"/>
                </a:solidFill>
                <a:latin typeface="Arial"/>
                <a:cs typeface="Arial"/>
              </a:rPr>
              <a:t>en </a:t>
            </a:r>
            <a:r>
              <a:rPr sz="3200" spc="60" dirty="0">
                <a:solidFill>
                  <a:srgbClr val="004AAC"/>
                </a:solidFill>
                <a:latin typeface="Arial"/>
                <a:cs typeface="Arial"/>
              </a:rPr>
              <a:t>el  </a:t>
            </a:r>
            <a:r>
              <a:rPr sz="3200" spc="85" dirty="0">
                <a:solidFill>
                  <a:srgbClr val="004AAC"/>
                </a:solidFill>
                <a:latin typeface="Arial"/>
                <a:cs typeface="Arial"/>
              </a:rPr>
              <a:t>orden </a:t>
            </a:r>
            <a:r>
              <a:rPr sz="3200" spc="90" dirty="0">
                <a:solidFill>
                  <a:srgbClr val="004AAC"/>
                </a:solidFill>
                <a:latin typeface="Arial"/>
                <a:cs typeface="Arial"/>
              </a:rPr>
              <a:t>social, </a:t>
            </a:r>
            <a:r>
              <a:rPr sz="3200" spc="100" dirty="0">
                <a:solidFill>
                  <a:srgbClr val="004AAC"/>
                </a:solidFill>
                <a:latin typeface="Arial"/>
                <a:cs typeface="Arial"/>
              </a:rPr>
              <a:t>pero </a:t>
            </a:r>
            <a:r>
              <a:rPr sz="3200" spc="120" dirty="0">
                <a:solidFill>
                  <a:srgbClr val="004AAC"/>
                </a:solidFill>
                <a:latin typeface="Arial"/>
                <a:cs typeface="Arial"/>
              </a:rPr>
              <a:t>también </a:t>
            </a:r>
            <a:r>
              <a:rPr sz="3200" spc="70" dirty="0">
                <a:solidFill>
                  <a:srgbClr val="004AAC"/>
                </a:solidFill>
                <a:latin typeface="Arial"/>
                <a:cs typeface="Arial"/>
              </a:rPr>
              <a:t>innovaciones  </a:t>
            </a:r>
            <a:r>
              <a:rPr sz="3200" spc="-240" dirty="0">
                <a:solidFill>
                  <a:srgbClr val="004AAC"/>
                </a:solidFill>
                <a:latin typeface="Arial"/>
                <a:cs typeface="Arial"/>
              </a:rPr>
              <a:t>y </a:t>
            </a:r>
            <a:r>
              <a:rPr sz="3200" spc="55" dirty="0">
                <a:solidFill>
                  <a:srgbClr val="004AAC"/>
                </a:solidFill>
                <a:latin typeface="Arial"/>
                <a:cs typeface="Arial"/>
              </a:rPr>
              <a:t>avances </a:t>
            </a:r>
            <a:r>
              <a:rPr sz="3200" spc="-15" dirty="0">
                <a:solidFill>
                  <a:srgbClr val="004AAC"/>
                </a:solidFill>
                <a:latin typeface="Arial"/>
                <a:cs typeface="Arial"/>
              </a:rPr>
              <a:t>en</a:t>
            </a:r>
            <a:r>
              <a:rPr sz="3200" spc="44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3200" spc="95" dirty="0">
                <a:solidFill>
                  <a:srgbClr val="004AAC"/>
                </a:solidFill>
                <a:latin typeface="Arial"/>
                <a:cs typeface="Arial"/>
              </a:rPr>
              <a:t>ciencias,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spc="80" dirty="0">
                <a:solidFill>
                  <a:srgbClr val="004AAC"/>
                </a:solidFill>
                <a:latin typeface="Arial"/>
                <a:cs typeface="Arial"/>
              </a:rPr>
              <a:t>economía </a:t>
            </a:r>
            <a:r>
              <a:rPr sz="3200" spc="-240" dirty="0">
                <a:solidFill>
                  <a:srgbClr val="004AAC"/>
                </a:solidFill>
                <a:latin typeface="Arial"/>
                <a:cs typeface="Arial"/>
              </a:rPr>
              <a:t>y </a:t>
            </a:r>
            <a:r>
              <a:rPr sz="3200" spc="20" dirty="0">
                <a:solidFill>
                  <a:srgbClr val="004AAC"/>
                </a:solidFill>
                <a:latin typeface="Arial"/>
                <a:cs typeface="Arial"/>
              </a:rPr>
              <a:t>sistemas</a:t>
            </a:r>
            <a:r>
              <a:rPr sz="3200" spc="420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3200" spc="150" dirty="0">
                <a:solidFill>
                  <a:srgbClr val="004AAC"/>
                </a:solidFill>
                <a:latin typeface="Arial"/>
                <a:cs typeface="Arial"/>
              </a:rPr>
              <a:t>político.</a:t>
            </a:r>
            <a:endParaRPr sz="3200">
              <a:latin typeface="Arial"/>
              <a:cs typeface="Arial"/>
            </a:endParaRPr>
          </a:p>
          <a:p>
            <a:pPr marL="12700" marR="379730">
              <a:lnSpc>
                <a:spcPct val="123000"/>
              </a:lnSpc>
            </a:pPr>
            <a:r>
              <a:rPr sz="3200" spc="-60" dirty="0">
                <a:solidFill>
                  <a:srgbClr val="004AAC"/>
                </a:solidFill>
                <a:latin typeface="Arial"/>
                <a:cs typeface="Arial"/>
              </a:rPr>
              <a:t>Han </a:t>
            </a:r>
            <a:r>
              <a:rPr sz="3200" spc="55" dirty="0">
                <a:solidFill>
                  <a:srgbClr val="004AAC"/>
                </a:solidFill>
                <a:latin typeface="Arial"/>
                <a:cs typeface="Arial"/>
              </a:rPr>
              <a:t>sido </a:t>
            </a:r>
            <a:r>
              <a:rPr sz="3200" spc="140" dirty="0">
                <a:solidFill>
                  <a:srgbClr val="004AAC"/>
                </a:solidFill>
                <a:latin typeface="Arial"/>
                <a:cs typeface="Arial"/>
              </a:rPr>
              <a:t>poco </a:t>
            </a:r>
            <a:r>
              <a:rPr sz="3200" spc="130" dirty="0">
                <a:solidFill>
                  <a:srgbClr val="004AAC"/>
                </a:solidFill>
                <a:latin typeface="Arial"/>
                <a:cs typeface="Arial"/>
              </a:rPr>
              <a:t>abordadas </a:t>
            </a:r>
            <a:r>
              <a:rPr sz="3200" spc="70" dirty="0">
                <a:solidFill>
                  <a:srgbClr val="004AAC"/>
                </a:solidFill>
                <a:latin typeface="Arial"/>
                <a:cs typeface="Arial"/>
              </a:rPr>
              <a:t>desde </a:t>
            </a:r>
            <a:r>
              <a:rPr sz="3200" spc="15" dirty="0">
                <a:solidFill>
                  <a:srgbClr val="004AAC"/>
                </a:solidFill>
                <a:latin typeface="Arial"/>
                <a:cs typeface="Arial"/>
              </a:rPr>
              <a:t>las  </a:t>
            </a:r>
            <a:r>
              <a:rPr sz="3200" spc="105" dirty="0">
                <a:solidFill>
                  <a:srgbClr val="004AAC"/>
                </a:solidFill>
                <a:latin typeface="Arial"/>
                <a:cs typeface="Arial"/>
              </a:rPr>
              <a:t>ciencias </a:t>
            </a:r>
            <a:r>
              <a:rPr sz="3200" spc="70" dirty="0">
                <a:solidFill>
                  <a:srgbClr val="004AAC"/>
                </a:solidFill>
                <a:latin typeface="Arial"/>
                <a:cs typeface="Arial"/>
              </a:rPr>
              <a:t>sociales </a:t>
            </a:r>
            <a:r>
              <a:rPr sz="3200" spc="-240" dirty="0">
                <a:solidFill>
                  <a:srgbClr val="004AAC"/>
                </a:solidFill>
                <a:latin typeface="Arial"/>
                <a:cs typeface="Arial"/>
              </a:rPr>
              <a:t>y</a:t>
            </a:r>
            <a:r>
              <a:rPr sz="3200" spc="140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3200" spc="114" dirty="0">
                <a:solidFill>
                  <a:srgbClr val="004AAC"/>
                </a:solidFill>
                <a:latin typeface="Arial"/>
                <a:cs typeface="Arial"/>
              </a:rPr>
              <a:t>comportamentales.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864104"/>
            <a:ext cx="4423154" cy="3422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065538" y="2248829"/>
            <a:ext cx="330200" cy="59182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985519" algn="l"/>
                <a:tab pos="2133600" algn="l"/>
                <a:tab pos="2609850" algn="l"/>
                <a:tab pos="3920490" algn="l"/>
                <a:tab pos="4415790" algn="l"/>
              </a:tabLst>
            </a:pP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Salu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	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menta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	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tiempo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	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pandemi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339" y="144095"/>
            <a:ext cx="1106297" cy="1190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70713" y="1900651"/>
            <a:ext cx="3488054" cy="672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250" b="0" spc="204" dirty="0">
                <a:solidFill>
                  <a:srgbClr val="FF1616"/>
                </a:solidFill>
                <a:latin typeface="Gill Sans MT"/>
                <a:cs typeface="Gill Sans MT"/>
              </a:rPr>
              <a:t>Generalidades</a:t>
            </a:r>
            <a:endParaRPr sz="425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47219" y="3930989"/>
            <a:ext cx="8372475" cy="150749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370"/>
              </a:spcBef>
            </a:pPr>
            <a:r>
              <a:rPr sz="3300" spc="-285" dirty="0">
                <a:solidFill>
                  <a:srgbClr val="004AAC"/>
                </a:solidFill>
                <a:latin typeface="Arial"/>
                <a:cs typeface="Arial"/>
              </a:rPr>
              <a:t>Los </a:t>
            </a:r>
            <a:r>
              <a:rPr sz="3300" spc="-100" dirty="0">
                <a:solidFill>
                  <a:srgbClr val="004AAC"/>
                </a:solidFill>
                <a:latin typeface="Arial"/>
                <a:cs typeface="Arial"/>
              </a:rPr>
              <a:t>procesos </a:t>
            </a:r>
            <a:r>
              <a:rPr sz="3300" spc="-70" dirty="0">
                <a:solidFill>
                  <a:srgbClr val="004AAC"/>
                </a:solidFill>
                <a:latin typeface="Arial"/>
                <a:cs typeface="Arial"/>
              </a:rPr>
              <a:t>generados </a:t>
            </a:r>
            <a:r>
              <a:rPr sz="3300" spc="-235" dirty="0">
                <a:solidFill>
                  <a:srgbClr val="004AAC"/>
                </a:solidFill>
                <a:latin typeface="Arial"/>
                <a:cs typeface="Arial"/>
              </a:rPr>
              <a:t>y </a:t>
            </a:r>
            <a:r>
              <a:rPr sz="3300" spc="-30" dirty="0">
                <a:solidFill>
                  <a:srgbClr val="004AAC"/>
                </a:solidFill>
                <a:latin typeface="Arial"/>
                <a:cs typeface="Arial"/>
              </a:rPr>
              <a:t>el </a:t>
            </a:r>
            <a:r>
              <a:rPr sz="3300" spc="-5" dirty="0">
                <a:solidFill>
                  <a:srgbClr val="004AAC"/>
                </a:solidFill>
                <a:latin typeface="Arial"/>
                <a:cs typeface="Arial"/>
              </a:rPr>
              <a:t>abordaje </a:t>
            </a:r>
            <a:r>
              <a:rPr sz="3300" spc="-40" dirty="0">
                <a:solidFill>
                  <a:srgbClr val="004AAC"/>
                </a:solidFill>
                <a:latin typeface="Arial"/>
                <a:cs typeface="Arial"/>
              </a:rPr>
              <a:t>guardan  </a:t>
            </a:r>
            <a:r>
              <a:rPr sz="3300" spc="-70" dirty="0">
                <a:solidFill>
                  <a:srgbClr val="004AAC"/>
                </a:solidFill>
                <a:latin typeface="Arial"/>
                <a:cs typeface="Arial"/>
              </a:rPr>
              <a:t>similitud </a:t>
            </a:r>
            <a:r>
              <a:rPr sz="3300" spc="-45" dirty="0">
                <a:solidFill>
                  <a:srgbClr val="004AAC"/>
                </a:solidFill>
                <a:latin typeface="Arial"/>
                <a:cs typeface="Arial"/>
              </a:rPr>
              <a:t>con </a:t>
            </a:r>
            <a:r>
              <a:rPr sz="3300" spc="15" dirty="0">
                <a:solidFill>
                  <a:srgbClr val="004AAC"/>
                </a:solidFill>
                <a:latin typeface="Arial"/>
                <a:cs typeface="Arial"/>
              </a:rPr>
              <a:t>la </a:t>
            </a:r>
            <a:r>
              <a:rPr sz="3300" spc="-50" dirty="0">
                <a:solidFill>
                  <a:srgbClr val="004AAC"/>
                </a:solidFill>
                <a:latin typeface="Arial"/>
                <a:cs typeface="Arial"/>
              </a:rPr>
              <a:t>psiquiatría </a:t>
            </a:r>
            <a:r>
              <a:rPr sz="3300" spc="5" dirty="0">
                <a:solidFill>
                  <a:srgbClr val="004AAC"/>
                </a:solidFill>
                <a:latin typeface="Arial"/>
                <a:cs typeface="Arial"/>
              </a:rPr>
              <a:t>de </a:t>
            </a:r>
            <a:r>
              <a:rPr sz="3300" spc="-130" dirty="0">
                <a:solidFill>
                  <a:srgbClr val="004AAC"/>
                </a:solidFill>
                <a:latin typeface="Arial"/>
                <a:cs typeface="Arial"/>
              </a:rPr>
              <a:t>los </a:t>
            </a:r>
            <a:r>
              <a:rPr sz="3300" spc="-120" dirty="0">
                <a:solidFill>
                  <a:srgbClr val="004AAC"/>
                </a:solidFill>
                <a:latin typeface="Arial"/>
                <a:cs typeface="Arial"/>
              </a:rPr>
              <a:t>desastres,  </a:t>
            </a:r>
            <a:r>
              <a:rPr sz="3300" spc="-80" dirty="0">
                <a:solidFill>
                  <a:srgbClr val="004AAC"/>
                </a:solidFill>
                <a:latin typeface="Arial"/>
                <a:cs typeface="Arial"/>
              </a:rPr>
              <a:t>aunque </a:t>
            </a:r>
            <a:r>
              <a:rPr sz="3300" spc="-25" dirty="0">
                <a:solidFill>
                  <a:srgbClr val="004AAC"/>
                </a:solidFill>
                <a:latin typeface="Arial"/>
                <a:cs typeface="Arial"/>
              </a:rPr>
              <a:t>tiene </a:t>
            </a:r>
            <a:r>
              <a:rPr sz="3300" spc="-280" dirty="0">
                <a:solidFill>
                  <a:srgbClr val="004AAC"/>
                </a:solidFill>
                <a:latin typeface="Arial"/>
                <a:cs typeface="Arial"/>
              </a:rPr>
              <a:t>sus</a:t>
            </a:r>
            <a:r>
              <a:rPr sz="3300" spc="-160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3300" spc="-30" dirty="0">
                <a:solidFill>
                  <a:srgbClr val="004AAC"/>
                </a:solidFill>
                <a:latin typeface="Arial"/>
                <a:cs typeface="Arial"/>
              </a:rPr>
              <a:t>especificidades.</a:t>
            </a:r>
            <a:endParaRPr sz="3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1964" y="2937510"/>
            <a:ext cx="5267324" cy="3848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01774" y="9130353"/>
            <a:ext cx="5192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Salud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mental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tiempos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pandemia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06705">
              <a:lnSpc>
                <a:spcPct val="100000"/>
              </a:lnSpc>
              <a:spcBef>
                <a:spcPts val="90"/>
              </a:spcBef>
            </a:pPr>
            <a:r>
              <a:rPr spc="204" dirty="0"/>
              <a:t>Generalidades</a:t>
            </a:r>
          </a:p>
        </p:txBody>
      </p:sp>
      <p:sp>
        <p:nvSpPr>
          <p:cNvPr id="6" name="object 6"/>
          <p:cNvSpPr/>
          <p:nvPr/>
        </p:nvSpPr>
        <p:spPr>
          <a:xfrm>
            <a:off x="67339" y="144095"/>
            <a:ext cx="1106297" cy="119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1292" y="0"/>
            <a:ext cx="17094835" cy="10287000"/>
            <a:chOff x="1191292" y="0"/>
            <a:chExt cx="17094835" cy="10287000"/>
          </a:xfrm>
        </p:grpSpPr>
        <p:sp>
          <p:nvSpPr>
            <p:cNvPr id="3" name="object 3"/>
            <p:cNvSpPr/>
            <p:nvPr/>
          </p:nvSpPr>
          <p:spPr>
            <a:xfrm>
              <a:off x="15266622" y="0"/>
              <a:ext cx="3019425" cy="10287000"/>
            </a:xfrm>
            <a:custGeom>
              <a:avLst/>
              <a:gdLst/>
              <a:ahLst/>
              <a:cxnLst/>
              <a:rect l="l" t="t" r="r" b="b"/>
              <a:pathLst>
                <a:path w="3019425" h="10287000">
                  <a:moveTo>
                    <a:pt x="0" y="0"/>
                  </a:moveTo>
                  <a:lnTo>
                    <a:pt x="3019424" y="0"/>
                  </a:lnTo>
                  <a:lnTo>
                    <a:pt x="3019424" y="10286999"/>
                  </a:lnTo>
                  <a:lnTo>
                    <a:pt x="0" y="10286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1292" y="1454610"/>
              <a:ext cx="14077949" cy="7705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28875">
              <a:lnSpc>
                <a:spcPct val="100000"/>
              </a:lnSpc>
              <a:spcBef>
                <a:spcPts val="100"/>
              </a:spcBef>
            </a:pPr>
            <a:r>
              <a:rPr spc="835" dirty="0"/>
              <a:t>F</a:t>
            </a:r>
            <a:r>
              <a:rPr spc="1095" dirty="0"/>
              <a:t>A</a:t>
            </a:r>
            <a:r>
              <a:rPr spc="1175" dirty="0"/>
              <a:t>S</a:t>
            </a:r>
            <a:r>
              <a:rPr spc="780" dirty="0"/>
              <a:t>E</a:t>
            </a:r>
            <a:r>
              <a:rPr spc="735" dirty="0"/>
              <a:t>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10364" y="9004462"/>
            <a:ext cx="246379" cy="9398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0">
              <a:latin typeface="Times New Roman"/>
              <a:cs typeface="Times New Roman"/>
            </a:endParaRPr>
          </a:p>
          <a:p>
            <a:pPr marL="26034" indent="-13970">
              <a:lnSpc>
                <a:spcPct val="100000"/>
              </a:lnSpc>
              <a:buSzPct val="33333"/>
              <a:buChar char="•"/>
              <a:tabLst>
                <a:tab pos="26670" algn="l"/>
              </a:tabLst>
            </a:pP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Defining</a:t>
            </a:r>
            <a:r>
              <a:rPr sz="1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Mindfulness</a:t>
            </a:r>
            <a:endParaRPr sz="150">
              <a:latin typeface="Arial"/>
              <a:cs typeface="Arial"/>
            </a:endParaRPr>
          </a:p>
          <a:p>
            <a:pPr marL="26034" indent="-13970">
              <a:lnSpc>
                <a:spcPct val="100000"/>
              </a:lnSpc>
              <a:spcBef>
                <a:spcPts val="90"/>
              </a:spcBef>
              <a:buSzPct val="33333"/>
              <a:buChar char="•"/>
              <a:tabLst>
                <a:tab pos="26670" algn="l"/>
              </a:tabLst>
            </a:pP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Mindfulness Benefits</a:t>
            </a:r>
            <a:endParaRPr sz="1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339" y="144095"/>
            <a:ext cx="1106297" cy="119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28875">
              <a:lnSpc>
                <a:spcPct val="100000"/>
              </a:lnSpc>
              <a:spcBef>
                <a:spcPts val="100"/>
              </a:spcBef>
            </a:pPr>
            <a:r>
              <a:rPr spc="835" dirty="0"/>
              <a:t>F</a:t>
            </a:r>
            <a:r>
              <a:rPr spc="1095" dirty="0"/>
              <a:t>A</a:t>
            </a:r>
            <a:r>
              <a:rPr spc="1175" dirty="0"/>
              <a:t>S</a:t>
            </a:r>
            <a:r>
              <a:rPr spc="780" dirty="0"/>
              <a:t>E</a:t>
            </a:r>
            <a:r>
              <a:rPr spc="735" dirty="0"/>
              <a:t>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26137" y="5"/>
            <a:ext cx="3057525" cy="10287000"/>
          </a:xfrm>
          <a:custGeom>
            <a:avLst/>
            <a:gdLst/>
            <a:ahLst/>
            <a:cxnLst/>
            <a:rect l="l" t="t" r="r" b="b"/>
            <a:pathLst>
              <a:path w="3057525" h="10287000">
                <a:moveTo>
                  <a:pt x="0" y="0"/>
                </a:moveTo>
                <a:lnTo>
                  <a:pt x="3057524" y="0"/>
                </a:lnTo>
                <a:lnTo>
                  <a:pt x="3057524" y="10286993"/>
                </a:lnTo>
                <a:lnTo>
                  <a:pt x="0" y="10286993"/>
                </a:lnTo>
                <a:lnTo>
                  <a:pt x="0" y="0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339" y="144101"/>
            <a:ext cx="1106297" cy="1190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52840" y="1247083"/>
            <a:ext cx="13613021" cy="7942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805681" y="3908081"/>
            <a:ext cx="179006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35" dirty="0"/>
              <a:t>F</a:t>
            </a:r>
            <a:r>
              <a:rPr spc="1095" dirty="0"/>
              <a:t>A</a:t>
            </a:r>
            <a:r>
              <a:rPr spc="1175" dirty="0"/>
              <a:t>S</a:t>
            </a:r>
            <a:r>
              <a:rPr spc="780" dirty="0"/>
              <a:t>E</a:t>
            </a:r>
            <a:r>
              <a:rPr spc="735" dirty="0"/>
              <a:t>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10364" y="9004468"/>
            <a:ext cx="308610" cy="19685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0">
              <a:latin typeface="Times New Roman"/>
              <a:cs typeface="Times New Roman"/>
            </a:endParaRPr>
          </a:p>
          <a:p>
            <a:pPr marL="26034" indent="-13970">
              <a:lnSpc>
                <a:spcPct val="100000"/>
              </a:lnSpc>
              <a:buSzPct val="33333"/>
              <a:buChar char="•"/>
              <a:tabLst>
                <a:tab pos="26670" algn="l"/>
              </a:tabLst>
            </a:pP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inin</a:t>
            </a:r>
            <a:r>
              <a:rPr sz="150" spc="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" spc="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50" spc="15" dirty="0">
                <a:solidFill>
                  <a:srgbClr val="FFFFFF"/>
                </a:solidFill>
                <a:latin typeface="Arial"/>
                <a:cs typeface="Arial"/>
              </a:rPr>
              <a:t>df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uln</a:t>
            </a: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" spc="-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endParaRPr sz="150">
              <a:latin typeface="Arial"/>
              <a:cs typeface="Arial"/>
            </a:endParaRPr>
          </a:p>
          <a:p>
            <a:pPr marL="26034" indent="-13970">
              <a:lnSpc>
                <a:spcPct val="100000"/>
              </a:lnSpc>
              <a:spcBef>
                <a:spcPts val="90"/>
              </a:spcBef>
              <a:buSzPct val="33333"/>
              <a:buChar char="•"/>
              <a:tabLst>
                <a:tab pos="26670" algn="l"/>
              </a:tabLst>
            </a:pP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Mindfulness</a:t>
            </a:r>
            <a:r>
              <a:rPr sz="1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Benefits</a:t>
            </a:r>
            <a:endParaRPr sz="150">
              <a:latin typeface="Arial"/>
              <a:cs typeface="Arial"/>
            </a:endParaRPr>
          </a:p>
          <a:p>
            <a:pPr marL="26034" indent="-13970">
              <a:lnSpc>
                <a:spcPct val="100000"/>
              </a:lnSpc>
              <a:spcBef>
                <a:spcPts val="90"/>
              </a:spcBef>
              <a:buSzPct val="33333"/>
              <a:buChar char="•"/>
              <a:tabLst>
                <a:tab pos="26670" algn="l"/>
              </a:tabLst>
            </a:pP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Understanding</a:t>
            </a:r>
            <a:r>
              <a:rPr sz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Mindfulness</a:t>
            </a:r>
            <a:endParaRPr sz="150">
              <a:latin typeface="Arial"/>
              <a:cs typeface="Arial"/>
            </a:endParaRPr>
          </a:p>
          <a:p>
            <a:pPr marL="26034" indent="-13970">
              <a:lnSpc>
                <a:spcPct val="100000"/>
              </a:lnSpc>
              <a:spcBef>
                <a:spcPts val="90"/>
              </a:spcBef>
              <a:buSzPct val="33333"/>
              <a:buChar char="•"/>
              <a:tabLst>
                <a:tab pos="26670" algn="l"/>
              </a:tabLst>
            </a:pPr>
            <a:r>
              <a:rPr sz="150" spc="10" dirty="0">
                <a:solidFill>
                  <a:srgbClr val="FFFFFF"/>
                </a:solidFill>
                <a:latin typeface="Arial"/>
                <a:cs typeface="Arial"/>
              </a:rPr>
              <a:t>Practicing</a:t>
            </a: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 Mindfulness</a:t>
            </a:r>
            <a:endParaRPr sz="150">
              <a:latin typeface="Arial"/>
              <a:cs typeface="Arial"/>
            </a:endParaRPr>
          </a:p>
          <a:p>
            <a:pPr marL="26034" indent="-13970">
              <a:lnSpc>
                <a:spcPct val="100000"/>
              </a:lnSpc>
              <a:spcBef>
                <a:spcPts val="90"/>
              </a:spcBef>
              <a:buSzPct val="33333"/>
              <a:buChar char="•"/>
              <a:tabLst>
                <a:tab pos="26670" algn="l"/>
              </a:tabLst>
            </a:pPr>
            <a:r>
              <a:rPr sz="150" spc="5" dirty="0">
                <a:solidFill>
                  <a:srgbClr val="FFFFFF"/>
                </a:solidFill>
                <a:latin typeface="Arial"/>
                <a:cs typeface="Arial"/>
              </a:rPr>
              <a:t>Mindfulness </a:t>
            </a:r>
            <a:r>
              <a:rPr sz="150" dirty="0">
                <a:solidFill>
                  <a:srgbClr val="FFFFFF"/>
                </a:solidFill>
                <a:latin typeface="Arial"/>
                <a:cs typeface="Arial"/>
              </a:rPr>
              <a:t>Tools</a:t>
            </a:r>
            <a:endParaRPr sz="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65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909</Words>
  <Application>Microsoft Office PowerPoint</Application>
  <PresentationFormat>Personalizado</PresentationFormat>
  <Paragraphs>114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Gill Sans MT</vt:lpstr>
      <vt:lpstr>Lucida Sans</vt:lpstr>
      <vt:lpstr>Times New Roman</vt:lpstr>
      <vt:lpstr>Office Theme</vt:lpstr>
      <vt:lpstr>Presentación de PowerPoint</vt:lpstr>
      <vt:lpstr>F A C U L T A D D E C I E N C I A S D E L A SA L U D  P R O G R A M A D E M E D I C I N A</vt:lpstr>
      <vt:lpstr>Psiquiatría en  pandemia: clínica y comunitaria</vt:lpstr>
      <vt:lpstr>Posicionamiento ético:</vt:lpstr>
      <vt:lpstr>Generalidades</vt:lpstr>
      <vt:lpstr>Generalidades</vt:lpstr>
      <vt:lpstr>FASES</vt:lpstr>
      <vt:lpstr>FASES</vt:lpstr>
      <vt:lpstr>FASES</vt:lpstr>
      <vt:lpstr>FASES</vt:lpstr>
      <vt:lpstr>Pre-impacto</vt:lpstr>
      <vt:lpstr>P O S T - I M P A C T O</vt:lpstr>
      <vt:lpstr>P R E - I M P A C T O</vt:lpstr>
      <vt:lpstr>I M P A C T O</vt:lpstr>
      <vt:lpstr>P O S T - I M P A C T O</vt:lpstr>
      <vt:lpstr>CONCLUSIONES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UTP</dc:creator>
  <cp:lastModifiedBy>Usuario UTP</cp:lastModifiedBy>
  <cp:revision>1</cp:revision>
  <dcterms:created xsi:type="dcterms:W3CDTF">2020-05-11T21:28:45Z</dcterms:created>
  <dcterms:modified xsi:type="dcterms:W3CDTF">2020-05-11T21:32:22Z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2020-05-08T00:00:00Z</vt:filetime>
  </property>
  <property fmtid="{D5CDD505-2E9C-101B-9397-08002B2CF9AE}" pid="3" name="LastSaved">
    <vt:filetime>2020-05-11T00:00:00Z</vt:filetime>
  </property>
</Properties>
</file>