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2"/>
  </p:notesMasterIdLst>
  <p:sldIdLst>
    <p:sldId id="256" r:id="rId2"/>
    <p:sldId id="415" r:id="rId3"/>
    <p:sldId id="417" r:id="rId4"/>
    <p:sldId id="422" r:id="rId5"/>
    <p:sldId id="418" r:id="rId6"/>
    <p:sldId id="419" r:id="rId7"/>
    <p:sldId id="428" r:id="rId8"/>
    <p:sldId id="429" r:id="rId9"/>
    <p:sldId id="430" r:id="rId10"/>
    <p:sldId id="431" r:id="rId11"/>
    <p:sldId id="432" r:id="rId12"/>
    <p:sldId id="427" r:id="rId13"/>
    <p:sldId id="438" r:id="rId14"/>
    <p:sldId id="425" r:id="rId15"/>
    <p:sldId id="436" r:id="rId16"/>
    <p:sldId id="437" r:id="rId17"/>
    <p:sldId id="433" r:id="rId18"/>
    <p:sldId id="434" r:id="rId19"/>
    <p:sldId id="435" r:id="rId20"/>
    <p:sldId id="439" r:id="rId21"/>
  </p:sldIdLst>
  <p:sldSz cx="9144000" cy="6858000" type="screen4x3"/>
  <p:notesSz cx="6858000" cy="9144000"/>
  <p:defaultTextStyle>
    <a:defPPr>
      <a:defRPr lang="es-ES"/>
    </a:defPPr>
    <a:lvl1pPr algn="ctr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5000"/>
      <a:buFont typeface="Wingdings" pitchFamily="2" charset="2"/>
      <a:defRPr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  <a:srgbClr val="EAEAEA"/>
    <a:srgbClr val="DDDDDD"/>
    <a:srgbClr val="DDFFDD"/>
    <a:srgbClr val="FFFF99"/>
    <a:srgbClr val="FF33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709" autoAdjust="0"/>
  </p:normalViewPr>
  <p:slideViewPr>
    <p:cSldViewPr>
      <p:cViewPr>
        <p:scale>
          <a:sx n="60" d="100"/>
          <a:sy n="60" d="100"/>
        </p:scale>
        <p:origin x="-7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245084-97D6-4E1C-95DD-B6D52BE1F3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1" lang="es-ES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1" lang="es-ES" sz="2400" b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604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04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6006E53-361E-46AF-950D-949045641789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8F128311-8F48-4E00-9F60-7DBD1454D5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29A29-D8D5-4266-8EFE-9FD69EE9318B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0178-B3C1-4EFB-A856-B0893AB2AA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3A5B8-579A-44DD-AD69-839397661F5C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6D3F-A81C-4D0E-A0B4-75AF485088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776B-09FE-4F50-8DEA-44B348FC3716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9E8A-277F-4AD9-BF6F-2AC1AD51D4F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E9226-ACAA-45ED-9AAE-373FABF06193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449D1-0DFD-4DBA-A6B6-1DD81B081C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5D69F-AB8E-459B-8F5D-67117329D992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33097-A618-4BDC-8FEB-4E831181DD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922CC-4856-4AC1-B9DB-AE27334AD35C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404FD-E1B1-4399-84BE-CDF317AE44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AFA9-A160-4C59-8A2D-014F0878D6B5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FA45-0E36-4066-A99F-D0F893A090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6F72B-8C79-425B-A465-7F4D84B4796E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BA13-ED3C-4511-B5B2-AF9418BE06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E9783-52ED-42C2-A293-4E13C318A67E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52A6C-C570-4169-AE93-B3BFF1F762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D2F5F-98D2-448D-ADAB-265D6019696E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DA46D-DFA3-470C-B465-1A199CC387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C63D4-65D4-4F87-9045-A61B4222CC1B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B51AE-23C9-4BF4-8705-964C521FAC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598F-CE72-488E-BF33-22CDD364BDDB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D2F6-93E2-4134-912A-1C1DCD25D4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2C02B-B1D0-4573-9DE9-4D34B42EE686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B1E58-D738-4E0F-82A3-F6864D05C7E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 userDrawn="1"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59396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s-ES" b="0">
                <a:solidFill>
                  <a:schemeClr val="tx1"/>
                </a:solidFill>
              </a:endParaRPr>
            </a:p>
          </p:txBody>
        </p:sp>
        <p:sp>
          <p:nvSpPr>
            <p:cNvPr id="59397" name="Freeform 5"/>
            <p:cNvSpPr>
              <a:spLocks/>
            </p:cNvSpPr>
            <p:nvPr userDrawn="1"/>
          </p:nvSpPr>
          <p:spPr bwMode="auto">
            <a:xfrm>
              <a:off x="288" y="0"/>
              <a:ext cx="1728" cy="735"/>
            </a:xfrm>
            <a:custGeom>
              <a:avLst/>
              <a:gdLst>
                <a:gd name="T0" fmla="*/ 1728 w 1728"/>
                <a:gd name="T1" fmla="*/ 0 h 735"/>
                <a:gd name="T2" fmla="*/ 1728 w 1728"/>
                <a:gd name="T3" fmla="*/ 480 h 735"/>
                <a:gd name="T4" fmla="*/ 380 w 1728"/>
                <a:gd name="T5" fmla="*/ 482 h 735"/>
                <a:gd name="T6" fmla="*/ 354 w 1728"/>
                <a:gd name="T7" fmla="*/ 480 h 735"/>
                <a:gd name="T8" fmla="*/ 308 w 1728"/>
                <a:gd name="T9" fmla="*/ 489 h 735"/>
                <a:gd name="T10" fmla="*/ 246 w 1728"/>
                <a:gd name="T11" fmla="*/ 531 h 735"/>
                <a:gd name="T12" fmla="*/ 206 w 1728"/>
                <a:gd name="T13" fmla="*/ 597 h 735"/>
                <a:gd name="T14" fmla="*/ 192 w 1728"/>
                <a:gd name="T15" fmla="*/ 666 h 735"/>
                <a:gd name="T16" fmla="*/ 192 w 1728"/>
                <a:gd name="T17" fmla="*/ 735 h 735"/>
                <a:gd name="T18" fmla="*/ 0 w 1728"/>
                <a:gd name="T19" fmla="*/ 735 h 735"/>
                <a:gd name="T20" fmla="*/ 0 w 1728"/>
                <a:gd name="T21" fmla="*/ 480 h 735"/>
                <a:gd name="T22" fmla="*/ 0 w 1728"/>
                <a:gd name="T23" fmla="*/ 0 h 735"/>
                <a:gd name="T24" fmla="*/ 1728 w 1728"/>
                <a:gd name="T25" fmla="*/ 0 h 7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28"/>
                <a:gd name="T40" fmla="*/ 0 h 735"/>
                <a:gd name="T41" fmla="*/ 1728 w 1728"/>
                <a:gd name="T42" fmla="*/ 735 h 73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s-ES" b="0">
                <a:solidFill>
                  <a:schemeClr val="tx1"/>
                </a:solidFill>
              </a:endParaRPr>
            </a:p>
          </p:txBody>
        </p: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8E2433-218E-4BEF-ACA2-F0A77E2E4FD4}" type="datetime1">
              <a:rPr lang="es-ES"/>
              <a:pPr>
                <a:defRPr/>
              </a:pPr>
              <a:t>29/06/2012</a:t>
            </a:fld>
            <a:endParaRPr lang="es-ES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s-ES"/>
              <a:t>MAESTRIA EN INGENIERIA DE SISTEMAS Y COMPUTACIÒN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A957FDE-BFA7-4033-BC92-6368132631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201.234.78.173:8080/gruplac/jsp/visualiza/visualizagr.jsp?nro=0000000000379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ace@utp.edu.co" TargetMode="External"/><Relationship Id="rId2" Type="http://schemas.openxmlformats.org/officeDocument/2006/relationships/hyperlink" Target="mailto:anamayi@utp.edu.co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mailto:millergiga@utp.edu.co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hyperlink" Target="http://encuentroloquebusco.com/Nyquist/index.php?option=com_content&amp;view=article&amp;id=8&amp;Itemid=13" TargetMode="External"/><Relationship Id="rId7" Type="http://schemas.openxmlformats.org/officeDocument/2006/relationships/hyperlink" Target="http://encuentroloquebusco.com/Nyquist/index.php?option=com_content&amp;view=article&amp;id=5&amp;Itemid=10" TargetMode="External"/><Relationship Id="rId2" Type="http://schemas.openxmlformats.org/officeDocument/2006/relationships/hyperlink" Target="http://encuentroloquebusco.com/Nyquist/index.php?option=com_content&amp;view=article&amp;id=7&amp;Itemid=1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cuentroloquebusco.com/Nyquist/index.php?option=com_content&amp;view=article&amp;id=6&amp;Itemid=11" TargetMode="External"/><Relationship Id="rId5" Type="http://schemas.openxmlformats.org/officeDocument/2006/relationships/hyperlink" Target="http://encuentroloquebusco.com/Nyquist/index.php?option=com_content&amp;view=article&amp;id=10&amp;Itemid=15" TargetMode="External"/><Relationship Id="rId4" Type="http://schemas.openxmlformats.org/officeDocument/2006/relationships/hyperlink" Target="http://encuentroloquebusco.com/Nyquist/index.php?option=com_content&amp;view=article&amp;id=9&amp;Itemid=14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5084763"/>
            <a:ext cx="8929688" cy="1079500"/>
          </a:xfrm>
          <a:solidFill>
            <a:srgbClr val="C0C0C0"/>
          </a:solidFill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s-MX" sz="1800" b="1" dirty="0" smtClean="0"/>
              <a:t>PROGRAMA DE INGENIERÍA DE SISTEMAS Y COMPUTACIÓN</a:t>
            </a:r>
          </a:p>
          <a:p>
            <a:pPr algn="r" eaLnBrk="1" hangingPunct="1">
              <a:lnSpc>
                <a:spcPct val="90000"/>
              </a:lnSpc>
            </a:pPr>
            <a:r>
              <a:rPr lang="es-MX" sz="1800" b="1" dirty="0" smtClean="0"/>
              <a:t>UNIVERSIDAD TECNOLÓGICA DE PEREIRA</a:t>
            </a:r>
            <a:endParaRPr lang="es-ES" sz="1800" b="1" dirty="0" smtClean="0"/>
          </a:p>
        </p:txBody>
      </p:sp>
      <p:sp>
        <p:nvSpPr>
          <p:cNvPr id="3075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357188" y="1562100"/>
            <a:ext cx="8424862" cy="714375"/>
          </a:xfrm>
        </p:spPr>
        <p:txBody>
          <a:bodyPr/>
          <a:lstStyle/>
          <a:p>
            <a:pPr algn="r" eaLnBrk="1" hangingPunct="1"/>
            <a:r>
              <a:rPr lang="es-MX" sz="2800" b="0" dirty="0" smtClean="0">
                <a:solidFill>
                  <a:schemeClr val="tx2"/>
                </a:solidFill>
              </a:rPr>
              <a:t>GRUPO DE INVESTIGACIÓN NYQUIST</a:t>
            </a:r>
            <a:br>
              <a:rPr lang="es-MX" sz="2800" b="0" dirty="0" smtClean="0">
                <a:solidFill>
                  <a:schemeClr val="tx2"/>
                </a:solidFill>
              </a:rPr>
            </a:br>
            <a:r>
              <a:rPr lang="es-MX" sz="2800" b="0" i="1" dirty="0" smtClean="0">
                <a:solidFill>
                  <a:schemeClr val="tx2"/>
                </a:solidFill>
              </a:rPr>
              <a:t>http://blog.utp.edu.co/nyquist</a:t>
            </a:r>
            <a:endParaRPr lang="es-ES" sz="2800" b="0" i="1" dirty="0" smtClean="0">
              <a:solidFill>
                <a:schemeClr val="tx2"/>
              </a:solidFill>
            </a:endParaRPr>
          </a:p>
        </p:txBody>
      </p:sp>
      <p:sp>
        <p:nvSpPr>
          <p:cNvPr id="3074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9B4AE3-90AE-40AA-9D04-7786548CCB8F}" type="slidenum">
              <a:rPr lang="es-ES" smtClean="0"/>
              <a:pPr/>
              <a:t>1</a:t>
            </a:fld>
            <a:endParaRPr lang="es-ES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4113" y="5127625"/>
            <a:ext cx="1008062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750" y="5122863"/>
            <a:ext cx="960438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 descr="logoNyqui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83275" y="2299122"/>
            <a:ext cx="22891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A1F09-C61F-4A36-987D-96B00726EE0F}" type="slidenum">
              <a:rPr lang="es-ES" smtClean="0"/>
              <a:pPr/>
              <a:t>10</a:t>
            </a:fld>
            <a:endParaRPr lang="es-ES" smtClean="0"/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3300"/>
                </a:solidFill>
              </a:rPr>
              <a:t>Proyectos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1563" y="1022350"/>
            <a:ext cx="6985000" cy="3200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O" sz="1600" dirty="0" smtClean="0">
                <a:solidFill>
                  <a:schemeClr val="tx1"/>
                </a:solidFill>
              </a:rPr>
              <a:t>Línea </a:t>
            </a:r>
            <a:r>
              <a:rPr lang="es-CO" sz="1600" dirty="0" err="1" smtClean="0">
                <a:solidFill>
                  <a:schemeClr val="tx1"/>
                </a:solidFill>
              </a:rPr>
              <a:t>TIC`s</a:t>
            </a:r>
            <a:r>
              <a:rPr lang="es-CO" sz="1600" dirty="0" smtClean="0">
                <a:solidFill>
                  <a:schemeClr val="tx1"/>
                </a:solidFill>
              </a:rPr>
              <a:t> Y EDUCACIÓN</a:t>
            </a:r>
          </a:p>
          <a:p>
            <a:pPr algn="just">
              <a:spcBef>
                <a:spcPct val="50000"/>
              </a:spcBef>
            </a:pPr>
            <a:r>
              <a:rPr lang="es-ES_tradnl" sz="1400" i="1" dirty="0" smtClean="0"/>
              <a:t>Caracterización de las Telecomunicaciones (infraestructura, necesidades y expectativas)  en los Municipios de Risaralda</a:t>
            </a:r>
          </a:p>
          <a:p>
            <a:pPr algn="just">
              <a:spcBef>
                <a:spcPct val="50000"/>
              </a:spcBef>
            </a:pPr>
            <a:endParaRPr lang="es-ES_tradnl" sz="1400" i="1" dirty="0" smtClean="0"/>
          </a:p>
          <a:p>
            <a:pPr algn="just">
              <a:spcBef>
                <a:spcPct val="50000"/>
              </a:spcBef>
            </a:pPr>
            <a:r>
              <a:rPr lang="es-CO" sz="1400" i="1" dirty="0" smtClean="0"/>
              <a:t>Plataforma de Educación Virtual en Tiempo Real.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ESTADO DEL ARTE DE LA VIRTUALIZACIÓN EN LA EDUCACIÓN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EVALUACIÓN COMPARATIVA TEÓRICA DEL DESEMPEÑO DE REDES INALÁMBRICAS CON TRÁFICO DE VIDEO Y AUDIO STREAMING, Y LA POSIBILIDAD DE USO EN CURSOS VIRTUALES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DISEÑO E IMPLEMENTACIÓN DE LA INFRA ESTRUCTURA TECNOLÓGICA QUE SOPORTE LA PLATAFORMA DE EDUCACIÓN VIRTUAL NYQUIST</a:t>
            </a:r>
            <a:endParaRPr lang="es-CO" sz="1400" b="0" dirty="0" smtClean="0"/>
          </a:p>
          <a:p>
            <a:pPr lvl="1" algn="just">
              <a:spcBef>
                <a:spcPct val="50000"/>
              </a:spcBef>
            </a:pPr>
            <a:endParaRPr lang="es-CO" sz="1400" b="0" dirty="0" smtClean="0"/>
          </a:p>
        </p:txBody>
      </p:sp>
      <p:pic>
        <p:nvPicPr>
          <p:cNvPr id="9" name="8 Imagen" descr="clas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327669"/>
            <a:ext cx="4500562" cy="2530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A1F09-C61F-4A36-987D-96B00726EE0F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3300"/>
                </a:solidFill>
              </a:rPr>
              <a:t>Productos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1563" y="1022350"/>
            <a:ext cx="6985000" cy="314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O" sz="1600" dirty="0" smtClean="0">
                <a:solidFill>
                  <a:schemeClr val="tx1"/>
                </a:solidFill>
              </a:rPr>
              <a:t>22 Artículos Publicados</a:t>
            </a:r>
          </a:p>
          <a:p>
            <a:pPr algn="l">
              <a:spcBef>
                <a:spcPct val="50000"/>
              </a:spcBef>
            </a:pPr>
            <a:r>
              <a:rPr lang="es-ES_tradnl" sz="1600" dirty="0" smtClean="0">
                <a:solidFill>
                  <a:schemeClr val="tx1"/>
                </a:solidFill>
              </a:rPr>
              <a:t>3 Ponencias Nacionales Presentadas</a:t>
            </a:r>
          </a:p>
          <a:p>
            <a:pPr algn="l">
              <a:spcBef>
                <a:spcPct val="50000"/>
              </a:spcBef>
            </a:pPr>
            <a:r>
              <a:rPr lang="es-ES_tradnl" sz="1600" dirty="0" smtClean="0">
                <a:solidFill>
                  <a:schemeClr val="tx1"/>
                </a:solidFill>
              </a:rPr>
              <a:t>5 Ponencias Internacionales Presentadas</a:t>
            </a:r>
            <a:endParaRPr lang="es-CO" sz="1400" b="0" dirty="0" smtClean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s-CO" sz="1400" b="0" dirty="0" smtClean="0">
                <a:solidFill>
                  <a:schemeClr val="tx1"/>
                </a:solidFill>
              </a:rPr>
              <a:t>Plataforma de Educación Virtual en Tiempo Real</a:t>
            </a:r>
          </a:p>
          <a:p>
            <a:pPr algn="l">
              <a:spcBef>
                <a:spcPct val="50000"/>
              </a:spcBef>
            </a:pPr>
            <a:r>
              <a:rPr lang="es-CO" sz="1400" b="0" dirty="0" smtClean="0">
                <a:solidFill>
                  <a:schemeClr val="tx1"/>
                </a:solidFill>
              </a:rPr>
              <a:t>Modelo Pedagógico de Educación Virtual</a:t>
            </a:r>
          </a:p>
          <a:p>
            <a:pPr algn="l">
              <a:spcBef>
                <a:spcPct val="50000"/>
              </a:spcBef>
            </a:pPr>
            <a:r>
              <a:rPr lang="es-CO" sz="1400" b="0" dirty="0" smtClean="0">
                <a:solidFill>
                  <a:schemeClr val="tx1"/>
                </a:solidFill>
              </a:rPr>
              <a:t>Herramienta Web de evaluación de Nivel de Accesibilidad.</a:t>
            </a:r>
          </a:p>
          <a:p>
            <a:pPr algn="l">
              <a:spcBef>
                <a:spcPct val="50000"/>
              </a:spcBef>
            </a:pPr>
            <a:r>
              <a:rPr lang="es-CO" sz="1400" b="0" dirty="0" smtClean="0">
                <a:solidFill>
                  <a:schemeClr val="tx1"/>
                </a:solidFill>
              </a:rPr>
              <a:t>Herramienta de Auditoría Mediante Modelamiento de Procesos</a:t>
            </a:r>
            <a:r>
              <a:rPr lang="es-CO" sz="1400" b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50000"/>
              </a:spcBef>
            </a:pPr>
            <a:endParaRPr lang="es-CO" sz="1400" b="0" dirty="0" smtClean="0">
              <a:solidFill>
                <a:schemeClr val="tx1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s-CO" sz="1600" dirty="0" smtClean="0">
                <a:hlinkClick r:id="rId2"/>
              </a:rPr>
              <a:t>http://</a:t>
            </a:r>
            <a:r>
              <a:rPr lang="es-CO" sz="1600" dirty="0" smtClean="0">
                <a:hlinkClick r:id="rId2"/>
              </a:rPr>
              <a:t>201.234.78.173:8080/gruplac/jsp/visualiza/visualizagr.jsp?nro=00000000003790</a:t>
            </a:r>
            <a:r>
              <a:rPr lang="es-CO" sz="1600" dirty="0" smtClean="0"/>
              <a:t>  </a:t>
            </a:r>
            <a:endParaRPr lang="es-ES_tradnl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Trabajos</a:t>
            </a:r>
            <a:r>
              <a:rPr lang="es-ES" sz="2400" baseline="30000" dirty="0" smtClean="0">
                <a:solidFill>
                  <a:srgbClr val="FF0000"/>
                </a:solidFill>
              </a:rPr>
              <a:t>2</a:t>
            </a:r>
            <a:endParaRPr lang="es-ES" sz="2400" baseline="30000" dirty="0" smtClean="0">
              <a:solidFill>
                <a:srgbClr val="FF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7624" y="984558"/>
            <a:ext cx="7056784" cy="599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baseline="30000" dirty="0" smtClean="0"/>
          </a:p>
          <a:p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Estudio </a:t>
            </a:r>
            <a:r>
              <a:rPr lang="es-ES" sz="1600" dirty="0" smtClean="0">
                <a:solidFill>
                  <a:schemeClr val="tx1"/>
                </a:solidFill>
              </a:rPr>
              <a:t>comparativo </a:t>
            </a:r>
            <a:r>
              <a:rPr lang="es-ES" sz="1600" b="0" dirty="0" smtClean="0">
                <a:solidFill>
                  <a:schemeClr val="tx1"/>
                </a:solidFill>
              </a:rPr>
              <a:t>de las </a:t>
            </a:r>
            <a:r>
              <a:rPr lang="es-ES" sz="1600" dirty="0" smtClean="0">
                <a:solidFill>
                  <a:schemeClr val="tx1"/>
                </a:solidFill>
              </a:rPr>
              <a:t>herramientas libres </a:t>
            </a:r>
            <a:r>
              <a:rPr lang="es-ES" sz="1600" b="0" dirty="0" smtClean="0">
                <a:solidFill>
                  <a:schemeClr val="tx1"/>
                </a:solidFill>
              </a:rPr>
              <a:t>de </a:t>
            </a:r>
            <a:r>
              <a:rPr lang="es-ES" sz="1600" dirty="0" smtClean="0">
                <a:solidFill>
                  <a:schemeClr val="tx1"/>
                </a:solidFill>
              </a:rPr>
              <a:t>valoración de los riesgos </a:t>
            </a:r>
            <a:r>
              <a:rPr lang="es-ES" sz="1600" b="0" dirty="0" smtClean="0">
                <a:solidFill>
                  <a:schemeClr val="tx1"/>
                </a:solidFill>
              </a:rPr>
              <a:t>en sistemas de información </a:t>
            </a:r>
            <a:r>
              <a:rPr lang="es-ES" sz="1600" b="0" dirty="0" smtClean="0">
                <a:solidFill>
                  <a:schemeClr val="tx1"/>
                </a:solidFill>
              </a:rPr>
              <a:t>empresariales</a:t>
            </a:r>
            <a:r>
              <a:rPr lang="es-ES" sz="1600" b="0" dirty="0" smtClean="0">
                <a:solidFill>
                  <a:schemeClr val="tx1"/>
                </a:solidFill>
              </a:rPr>
              <a:t> </a:t>
            </a:r>
            <a:r>
              <a:rPr lang="es-ES" sz="1600" b="0" dirty="0" smtClean="0">
                <a:solidFill>
                  <a:schemeClr val="tx1"/>
                </a:solidFill>
              </a:rPr>
              <a:t>(informe técnico)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Estudio </a:t>
            </a:r>
            <a:r>
              <a:rPr lang="es-ES" sz="1600" dirty="0" smtClean="0">
                <a:solidFill>
                  <a:schemeClr val="tx1"/>
                </a:solidFill>
              </a:rPr>
              <a:t>comparativo</a:t>
            </a:r>
            <a:r>
              <a:rPr lang="es-ES" sz="1600" b="0" dirty="0" smtClean="0">
                <a:solidFill>
                  <a:schemeClr val="tx1"/>
                </a:solidFill>
              </a:rPr>
              <a:t> de las </a:t>
            </a:r>
            <a:r>
              <a:rPr lang="es-ES" sz="1600" dirty="0" smtClean="0">
                <a:solidFill>
                  <a:schemeClr val="tx1"/>
                </a:solidFill>
              </a:rPr>
              <a:t>metodologías de </a:t>
            </a:r>
            <a:r>
              <a:rPr lang="es-ES" sz="1600" dirty="0" smtClean="0">
                <a:solidFill>
                  <a:schemeClr val="tx1"/>
                </a:solidFill>
              </a:rPr>
              <a:t>valoración de los </a:t>
            </a:r>
            <a:r>
              <a:rPr lang="es-ES" sz="1600" dirty="0" smtClean="0">
                <a:solidFill>
                  <a:schemeClr val="tx1"/>
                </a:solidFill>
              </a:rPr>
              <a:t>riesgos </a:t>
            </a:r>
            <a:r>
              <a:rPr lang="es-ES" sz="1600" b="0" dirty="0" smtClean="0">
                <a:solidFill>
                  <a:schemeClr val="tx1"/>
                </a:solidFill>
              </a:rPr>
              <a:t>en sistemas de información empresariales.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Curso</a:t>
            </a:r>
            <a:r>
              <a:rPr lang="es-ES" sz="1600" b="0" dirty="0" smtClean="0">
                <a:solidFill>
                  <a:schemeClr val="tx1"/>
                </a:solidFill>
              </a:rPr>
              <a:t> </a:t>
            </a:r>
            <a:r>
              <a:rPr lang="es-ES" sz="1600" b="0" dirty="0" smtClean="0">
                <a:solidFill>
                  <a:schemeClr val="tx1"/>
                </a:solidFill>
              </a:rPr>
              <a:t>básico de </a:t>
            </a:r>
            <a:r>
              <a:rPr lang="es-ES" sz="1600" dirty="0" smtClean="0">
                <a:solidFill>
                  <a:schemeClr val="tx1"/>
                </a:solidFill>
              </a:rPr>
              <a:t>instalación</a:t>
            </a:r>
            <a:r>
              <a:rPr lang="es-ES" sz="1600" b="0" dirty="0" smtClean="0">
                <a:solidFill>
                  <a:schemeClr val="tx1"/>
                </a:solidFill>
              </a:rPr>
              <a:t>, uso y </a:t>
            </a:r>
            <a:r>
              <a:rPr lang="es-ES" sz="1600" dirty="0" smtClean="0">
                <a:solidFill>
                  <a:schemeClr val="tx1"/>
                </a:solidFill>
              </a:rPr>
              <a:t>puesta a punto </a:t>
            </a:r>
            <a:r>
              <a:rPr lang="es-ES" sz="1600" b="0" dirty="0" smtClean="0">
                <a:solidFill>
                  <a:schemeClr val="tx1"/>
                </a:solidFill>
              </a:rPr>
              <a:t>de </a:t>
            </a:r>
            <a:r>
              <a:rPr lang="es-ES" sz="1600" dirty="0" smtClean="0">
                <a:solidFill>
                  <a:schemeClr val="tx1"/>
                </a:solidFill>
              </a:rPr>
              <a:t>distribuciones GNU/</a:t>
            </a:r>
            <a:r>
              <a:rPr lang="es-ES" sz="1600" dirty="0" err="1" smtClean="0">
                <a:solidFill>
                  <a:schemeClr val="tx1"/>
                </a:solidFill>
              </a:rPr>
              <a:t>linux</a:t>
            </a:r>
            <a:r>
              <a:rPr lang="es-ES" sz="1600" dirty="0" smtClean="0">
                <a:solidFill>
                  <a:schemeClr val="tx1"/>
                </a:solidFill>
              </a:rPr>
              <a:t> </a:t>
            </a:r>
            <a:r>
              <a:rPr lang="es-ES" sz="1600" b="0" dirty="0" smtClean="0">
                <a:solidFill>
                  <a:schemeClr val="tx1"/>
                </a:solidFill>
              </a:rPr>
              <a:t>(para los </a:t>
            </a:r>
            <a:r>
              <a:rPr lang="es-ES" sz="1600" b="0" dirty="0" smtClean="0">
                <a:solidFill>
                  <a:schemeClr val="tx1"/>
                </a:solidFill>
              </a:rPr>
              <a:t>integrantes de los </a:t>
            </a:r>
            <a:r>
              <a:rPr lang="es-ES" sz="1600" b="0" dirty="0" smtClean="0">
                <a:solidFill>
                  <a:schemeClr val="tx1"/>
                </a:solidFill>
              </a:rPr>
              <a:t>semilleros )*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Curso </a:t>
            </a:r>
            <a:r>
              <a:rPr lang="es-ES" sz="1600" b="0" dirty="0" smtClean="0">
                <a:solidFill>
                  <a:schemeClr val="tx1"/>
                </a:solidFill>
              </a:rPr>
              <a:t>básico de </a:t>
            </a:r>
            <a:r>
              <a:rPr lang="es-ES" sz="1600" dirty="0" smtClean="0">
                <a:solidFill>
                  <a:schemeClr val="tx1"/>
                </a:solidFill>
              </a:rPr>
              <a:t>programación de </a:t>
            </a:r>
            <a:r>
              <a:rPr lang="es-ES" sz="1600" dirty="0" err="1" smtClean="0">
                <a:solidFill>
                  <a:schemeClr val="tx1"/>
                </a:solidFill>
              </a:rPr>
              <a:t>FPGAs</a:t>
            </a:r>
            <a:r>
              <a:rPr lang="es-ES" sz="1600" dirty="0" smtClean="0">
                <a:solidFill>
                  <a:schemeClr val="tx1"/>
                </a:solidFill>
              </a:rPr>
              <a:t>/</a:t>
            </a:r>
            <a:r>
              <a:rPr lang="es-ES" sz="1600" dirty="0" err="1" smtClean="0">
                <a:solidFill>
                  <a:schemeClr val="tx1"/>
                </a:solidFill>
              </a:rPr>
              <a:t>NetFPGAs</a:t>
            </a:r>
            <a:r>
              <a:rPr lang="es-ES" sz="1600" dirty="0" smtClean="0">
                <a:solidFill>
                  <a:schemeClr val="tx1"/>
                </a:solidFill>
              </a:rPr>
              <a:t>*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Curso </a:t>
            </a:r>
            <a:r>
              <a:rPr lang="es-ES" sz="1600" b="0" dirty="0" smtClean="0">
                <a:solidFill>
                  <a:schemeClr val="tx1"/>
                </a:solidFill>
              </a:rPr>
              <a:t>de GNU/</a:t>
            </a:r>
            <a:r>
              <a:rPr lang="es-ES" sz="1600" dirty="0" smtClean="0">
                <a:solidFill>
                  <a:schemeClr val="tx1"/>
                </a:solidFill>
              </a:rPr>
              <a:t>Linux aplicado a las redes </a:t>
            </a:r>
            <a:r>
              <a:rPr lang="es-ES" sz="1600" b="0" dirty="0" smtClean="0">
                <a:solidFill>
                  <a:schemeClr val="tx1"/>
                </a:solidFill>
              </a:rPr>
              <a:t>de datos para ofrecer </a:t>
            </a:r>
            <a:r>
              <a:rPr lang="es-ES" sz="1600" b="0" dirty="0" err="1" smtClean="0">
                <a:solidFill>
                  <a:schemeClr val="tx1"/>
                </a:solidFill>
              </a:rPr>
              <a:t>periodicamente</a:t>
            </a:r>
            <a:r>
              <a:rPr lang="es-ES" sz="1600" b="0" dirty="0" smtClean="0">
                <a:solidFill>
                  <a:schemeClr val="tx1"/>
                </a:solidFill>
              </a:rPr>
              <a:t> a los integrantes de los </a:t>
            </a:r>
            <a:r>
              <a:rPr lang="es-ES" sz="1600" b="0" dirty="0" smtClean="0">
                <a:solidFill>
                  <a:schemeClr val="tx1"/>
                </a:solidFill>
              </a:rPr>
              <a:t>semilleros *.</a:t>
            </a:r>
            <a:endParaRPr lang="es-ES" sz="1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Curso </a:t>
            </a:r>
            <a:r>
              <a:rPr lang="es-ES" sz="1600" b="0" dirty="0" smtClean="0">
                <a:solidFill>
                  <a:schemeClr val="tx1"/>
                </a:solidFill>
              </a:rPr>
              <a:t>básico sobre herramientas y estrategias de </a:t>
            </a:r>
            <a:r>
              <a:rPr lang="es-ES" sz="1600" dirty="0" smtClean="0">
                <a:solidFill>
                  <a:schemeClr val="tx1"/>
                </a:solidFill>
              </a:rPr>
              <a:t>pruebas de </a:t>
            </a:r>
            <a:r>
              <a:rPr lang="es-ES" sz="1600" dirty="0" smtClean="0">
                <a:solidFill>
                  <a:schemeClr val="tx1"/>
                </a:solidFill>
              </a:rPr>
              <a:t>penetración*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Diseñar un </a:t>
            </a:r>
            <a:r>
              <a:rPr lang="es-ES" sz="1600" dirty="0" smtClean="0">
                <a:solidFill>
                  <a:schemeClr val="tx1"/>
                </a:solidFill>
              </a:rPr>
              <a:t>laboratorio de vigilancia tecnológica</a:t>
            </a:r>
            <a:r>
              <a:rPr lang="es-ES" sz="1600" b="0" dirty="0" smtClean="0">
                <a:solidFill>
                  <a:schemeClr val="tx1"/>
                </a:solidFill>
              </a:rPr>
              <a:t> que vincule los últimos adelantos en telecomunicaciones, servidores y programación distribuida con las necesidades de la región y el programa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Estudio del </a:t>
            </a:r>
            <a:r>
              <a:rPr lang="es-ES" sz="1600" dirty="0" smtClean="0">
                <a:solidFill>
                  <a:schemeClr val="tx1"/>
                </a:solidFill>
              </a:rPr>
              <a:t>impacto</a:t>
            </a:r>
            <a:r>
              <a:rPr lang="es-ES" sz="1600" b="0" dirty="0" smtClean="0">
                <a:solidFill>
                  <a:schemeClr val="tx1"/>
                </a:solidFill>
              </a:rPr>
              <a:t> objetivo y percibido de las </a:t>
            </a:r>
            <a:r>
              <a:rPr lang="es-ES" sz="1600" dirty="0" smtClean="0">
                <a:solidFill>
                  <a:schemeClr val="tx1"/>
                </a:solidFill>
              </a:rPr>
              <a:t>certificaciones</a:t>
            </a:r>
            <a:r>
              <a:rPr lang="es-ES" sz="1600" b="0" dirty="0" smtClean="0">
                <a:solidFill>
                  <a:schemeClr val="tx1"/>
                </a:solidFill>
              </a:rPr>
              <a:t> en los </a:t>
            </a:r>
            <a:r>
              <a:rPr lang="es-ES" sz="1600" dirty="0" smtClean="0">
                <a:solidFill>
                  <a:schemeClr val="tx1"/>
                </a:solidFill>
              </a:rPr>
              <a:t>egresados</a:t>
            </a:r>
            <a:r>
              <a:rPr lang="es-ES" sz="1600" b="0" dirty="0" smtClean="0">
                <a:solidFill>
                  <a:schemeClr val="tx1"/>
                </a:solidFill>
              </a:rPr>
              <a:t> del programa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s-ES" sz="1600" b="0" dirty="0" smtClean="0">
              <a:solidFill>
                <a:schemeClr val="tx1"/>
              </a:solidFill>
            </a:endParaRPr>
          </a:p>
          <a:p>
            <a:pPr algn="l"/>
            <a:r>
              <a:rPr lang="es-ES" sz="1600" b="0" dirty="0" smtClean="0">
                <a:solidFill>
                  <a:schemeClr val="tx1"/>
                </a:solidFill>
              </a:rPr>
              <a:t>* Escribir el contenido, compilar referentes teóricos, presentaciones de cada sesión, compilar instaladores, diseñar prácticas paso a paso.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/>
            <a:endParaRPr lang="es-ES" sz="1000" dirty="0" smtClean="0">
              <a:solidFill>
                <a:schemeClr val="tx1"/>
              </a:solidFill>
            </a:endParaRPr>
          </a:p>
          <a:p>
            <a:pPr algn="l"/>
            <a:endParaRPr lang="es-ES" sz="1000" dirty="0" smtClean="0">
              <a:solidFill>
                <a:schemeClr val="tx1"/>
              </a:solidFill>
            </a:endParaRPr>
          </a:p>
          <a:p>
            <a:pPr algn="l"/>
            <a:r>
              <a:rPr lang="es-ES" sz="1000" dirty="0" smtClean="0">
                <a:solidFill>
                  <a:srgbClr val="C00000"/>
                </a:solidFill>
              </a:rPr>
              <a:t>2. </a:t>
            </a:r>
            <a:r>
              <a:rPr lang="es-ES" sz="1000" dirty="0" smtClean="0">
                <a:solidFill>
                  <a:schemeClr val="tx1"/>
                </a:solidFill>
              </a:rPr>
              <a:t>Aportes que apoyan los proyectos en curso o que buscan  desarrollar conocimiento base que sirva para desarrollar proyectos futuros</a:t>
            </a:r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Trabajos</a:t>
            </a:r>
            <a:endParaRPr lang="es-ES" sz="2400" baseline="30000" dirty="0" smtClean="0">
              <a:solidFill>
                <a:srgbClr val="FF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7624" y="984558"/>
            <a:ext cx="6984776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Metodología/condiciones</a:t>
            </a:r>
            <a:endParaRPr lang="es-ES" baseline="30000" dirty="0" smtClean="0"/>
          </a:p>
          <a:p>
            <a:pPr marL="342900" indent="-342900" algn="l">
              <a:buFont typeface="+mj-lt"/>
              <a:buAutoNum type="arabicPeriod"/>
            </a:pPr>
            <a:endParaRPr lang="es-ES" dirty="0" smtClean="0"/>
          </a:p>
          <a:p>
            <a:pPr marL="342900" indent="-342900" algn="l">
              <a:buFont typeface="+mj-lt"/>
              <a:buAutoNum type="arabicPeriod"/>
            </a:pPr>
            <a:r>
              <a:rPr lang="es-ES" sz="2400" dirty="0" smtClean="0"/>
              <a:t>Definir temática y establecer acuerdo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400" dirty="0" smtClean="0"/>
              <a:t>Definir entregables y alcance de cada uno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" sz="2400" dirty="0" smtClean="0"/>
              <a:t>Plan de entregas mensuales de informe y avances de las actividades.</a:t>
            </a:r>
            <a:endParaRPr lang="es-ES" sz="2400" dirty="0" smtClean="0"/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Contacto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75656" y="4941168"/>
            <a:ext cx="6336704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b="0" dirty="0" smtClean="0">
                <a:solidFill>
                  <a:schemeClr val="tx1"/>
                </a:solidFill>
              </a:rPr>
              <a:t>Ana M. López </a:t>
            </a:r>
            <a:r>
              <a:rPr lang="es-ES" b="0" dirty="0" err="1" smtClean="0">
                <a:solidFill>
                  <a:schemeClr val="tx1"/>
                </a:solidFill>
              </a:rPr>
              <a:t>Echeverry</a:t>
            </a:r>
            <a:r>
              <a:rPr lang="es-ES" b="0" dirty="0" smtClean="0">
                <a:solidFill>
                  <a:schemeClr val="tx1"/>
                </a:solidFill>
              </a:rPr>
              <a:t>	</a:t>
            </a:r>
            <a:r>
              <a:rPr lang="es-ES" b="0" dirty="0" smtClean="0">
                <a:solidFill>
                  <a:schemeClr val="tx1"/>
                </a:solidFill>
                <a:sym typeface="Wingdings" pitchFamily="2" charset="2"/>
              </a:rPr>
              <a:t>	</a:t>
            </a:r>
            <a:r>
              <a:rPr lang="es-ES" b="0" dirty="0" smtClean="0">
                <a:solidFill>
                  <a:schemeClr val="tx1"/>
                </a:solidFill>
                <a:sym typeface="Wingdings" pitchFamily="2" charset="2"/>
                <a:hlinkClick r:id="rId2"/>
              </a:rPr>
              <a:t>anamayi@utp.edu.co</a:t>
            </a:r>
            <a:endParaRPr lang="es-ES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s-ES" b="0" dirty="0" smtClean="0">
                <a:solidFill>
                  <a:schemeClr val="tx1"/>
                </a:solidFill>
                <a:sym typeface="Wingdings" pitchFamily="2" charset="2"/>
              </a:rPr>
              <a:t>César A. Cabrera E.		</a:t>
            </a:r>
            <a:r>
              <a:rPr lang="es-ES" b="0" dirty="0" smtClean="0">
                <a:solidFill>
                  <a:schemeClr val="tx1"/>
                </a:solidFill>
                <a:sym typeface="Wingdings" pitchFamily="2" charset="2"/>
                <a:hlinkClick r:id="rId3"/>
              </a:rPr>
              <a:t>cace@utp.edu.co</a:t>
            </a:r>
            <a:endParaRPr lang="es-ES" b="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s-ES" b="0" dirty="0" smtClean="0">
                <a:solidFill>
                  <a:schemeClr val="tx1"/>
                </a:solidFill>
                <a:sym typeface="Wingdings" pitchFamily="2" charset="2"/>
              </a:rPr>
              <a:t>Miller Ramírez		 	</a:t>
            </a:r>
            <a:r>
              <a:rPr lang="es-ES" b="0" dirty="0" smtClean="0">
                <a:solidFill>
                  <a:schemeClr val="tx1"/>
                </a:solidFill>
                <a:sym typeface="Wingdings" pitchFamily="2" charset="2"/>
                <a:hlinkClick r:id="rId4"/>
              </a:rPr>
              <a:t>millergiga@utp.edu.co</a:t>
            </a:r>
            <a:r>
              <a:rPr lang="es-ES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03648" y="1628800"/>
            <a:ext cx="648072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0" dirty="0" smtClean="0"/>
              <a:t>http://blog.utp.edu.co/nyquist</a:t>
            </a:r>
            <a:endParaRPr lang="es-ES" sz="2800" b="0" dirty="0"/>
          </a:p>
        </p:txBody>
      </p:sp>
      <p:pic>
        <p:nvPicPr>
          <p:cNvPr id="11" name="10 Imagen" descr="LogoNyquis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126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EC760F0-D96F-452B-957C-57167B9E3B1E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Productos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187524" y="1214422"/>
            <a:ext cx="7200900" cy="49921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s-ES" sz="1600" b="0" dirty="0" smtClean="0">
                <a:solidFill>
                  <a:schemeClr val="tx1"/>
                </a:solidFill>
              </a:rPr>
              <a:t>Implementación del </a:t>
            </a:r>
            <a:r>
              <a:rPr lang="es-ES" sz="1600" dirty="0" smtClean="0">
                <a:solidFill>
                  <a:schemeClr val="tx1"/>
                </a:solidFill>
              </a:rPr>
              <a:t>protocolo de enrutamiento OSPF en un dispositivo FPGA</a:t>
            </a:r>
            <a:r>
              <a:rPr lang="es-ES" sz="1600" b="0" dirty="0" smtClean="0">
                <a:solidFill>
                  <a:schemeClr val="tx1"/>
                </a:solidFill>
              </a:rPr>
              <a:t>.  </a:t>
            </a:r>
            <a:r>
              <a:rPr lang="es-ES" sz="1600" b="0" dirty="0" err="1" smtClean="0">
                <a:solidFill>
                  <a:schemeClr val="tx1"/>
                </a:solidFill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</a:rPr>
              <a:t>.  Diciembre de 2006.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 En convenio con Sirius a partir de proyecto. 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Seguridad en redes, diseño e implementación de un </a:t>
            </a:r>
            <a:r>
              <a:rPr lang="es-ES" sz="1600" dirty="0" err="1" smtClean="0">
                <a:solidFill>
                  <a:schemeClr val="tx1"/>
                </a:solidFill>
              </a:rPr>
              <a:t>cifrador</a:t>
            </a:r>
            <a:r>
              <a:rPr lang="es-ES" sz="1600" dirty="0" smtClean="0">
                <a:solidFill>
                  <a:schemeClr val="tx1"/>
                </a:solidFill>
              </a:rPr>
              <a:t> de datos por medio de DES triple</a:t>
            </a:r>
            <a:r>
              <a:rPr lang="es-ES" sz="1600" b="0" dirty="0" smtClean="0">
                <a:solidFill>
                  <a:schemeClr val="tx1"/>
                </a:solidFill>
              </a:rPr>
              <a:t>.  </a:t>
            </a:r>
            <a:r>
              <a:rPr lang="es-ES" sz="1600" b="0" dirty="0" err="1" smtClean="0">
                <a:solidFill>
                  <a:schemeClr val="tx1"/>
                </a:solidFill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</a:rPr>
              <a:t>.  Mayo de 2007.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 En convenio con Sirius a partir de proyecto.</a:t>
            </a: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Implementación De </a:t>
            </a:r>
            <a:r>
              <a:rPr lang="es-ES" sz="1600" dirty="0" smtClean="0">
                <a:solidFill>
                  <a:schemeClr val="tx1"/>
                </a:solidFill>
              </a:rPr>
              <a:t>Redes Con El Uso De Clientes Livianos En La Educación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 Propuesta de convenio con secretaría de educación departamental. </a:t>
            </a:r>
            <a:r>
              <a:rPr lang="es-ES" sz="1600" b="0" dirty="0" err="1" smtClean="0">
                <a:solidFill>
                  <a:schemeClr val="tx1"/>
                </a:solidFill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</a:rPr>
              <a:t> e </a:t>
            </a:r>
            <a:r>
              <a:rPr lang="es-ES" sz="1600" b="0" dirty="0" err="1" smtClean="0">
                <a:solidFill>
                  <a:schemeClr val="tx1"/>
                </a:solidFill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Tecnologías de la información y las </a:t>
            </a:r>
            <a:r>
              <a:rPr lang="es-ES" sz="1600" dirty="0" smtClean="0">
                <a:solidFill>
                  <a:schemeClr val="tx1"/>
                </a:solidFill>
              </a:rPr>
              <a:t>comunicaciones en la educación</a:t>
            </a:r>
            <a:r>
              <a:rPr lang="es-ES" sz="1600" b="0" dirty="0" smtClean="0">
                <a:solidFill>
                  <a:schemeClr val="tx1"/>
                </a:solidFill>
              </a:rPr>
              <a:t>.  </a:t>
            </a:r>
            <a:r>
              <a:rPr lang="es-ES" sz="1600" b="0" dirty="0" err="1" smtClean="0">
                <a:solidFill>
                  <a:schemeClr val="tx1"/>
                </a:solidFill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</a:rPr>
              <a:t>.  Mayo de 2007.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Desarrollo de un </a:t>
            </a:r>
            <a:r>
              <a:rPr lang="es-ES" sz="1600" dirty="0" smtClean="0">
                <a:solidFill>
                  <a:schemeClr val="tx1"/>
                </a:solidFill>
              </a:rPr>
              <a:t>dispositivo </a:t>
            </a:r>
            <a:r>
              <a:rPr lang="es-ES" sz="1600" b="0" dirty="0" smtClean="0">
                <a:solidFill>
                  <a:schemeClr val="tx1"/>
                </a:solidFill>
              </a:rPr>
              <a:t>digital para la </a:t>
            </a:r>
            <a:r>
              <a:rPr lang="es-ES" sz="1600" dirty="0" smtClean="0">
                <a:solidFill>
                  <a:schemeClr val="tx1"/>
                </a:solidFill>
              </a:rPr>
              <a:t>medición de variables ambientales </a:t>
            </a:r>
            <a:r>
              <a:rPr lang="es-ES" sz="1600" b="0" dirty="0" smtClean="0">
                <a:solidFill>
                  <a:schemeClr val="tx1"/>
                </a:solidFill>
              </a:rPr>
              <a:t>utilizando un arreglo de compuertas programables en campo.  </a:t>
            </a:r>
            <a:r>
              <a:rPr lang="es-ES" sz="1600" b="0" dirty="0" err="1" smtClean="0">
                <a:solidFill>
                  <a:schemeClr val="tx1"/>
                </a:solidFill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</a:rPr>
              <a:t>.  Mayo de 2007.</a:t>
            </a:r>
          </a:p>
          <a:p>
            <a:pPr algn="l">
              <a:buFont typeface="Wingdings" pitchFamily="2" charset="2"/>
              <a:buChar char="§"/>
            </a:pP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Introducción a la </a:t>
            </a: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Calidad de Software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.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.  2008 </a:t>
            </a:r>
          </a:p>
          <a:p>
            <a:pPr algn="l">
              <a:buFont typeface="Wingdings" pitchFamily="2" charset="2"/>
              <a:buChar char="§"/>
            </a:pP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Ontologías, </a:t>
            </a:r>
            <a:r>
              <a:rPr lang="es-ES" sz="1600" dirty="0" err="1" smtClean="0">
                <a:solidFill>
                  <a:schemeClr val="tx1"/>
                </a:solidFill>
                <a:sym typeface="Wingdings" pitchFamily="2" charset="2"/>
              </a:rPr>
              <a:t>Websemántica</a:t>
            </a: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, Metadatos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para Ver con los Oídos,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Oir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 con los Ojos, Hablar para Todos.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.  2008</a:t>
            </a:r>
          </a:p>
          <a:p>
            <a:pPr algn="l">
              <a:buFont typeface="Wingdings" pitchFamily="2" charset="2"/>
              <a:buChar char="§"/>
            </a:pP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Ajedrez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en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Grid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s-ES" sz="1600" dirty="0" smtClean="0">
                <a:solidFill>
                  <a:schemeClr val="tx1"/>
                </a:solidFill>
                <a:sym typeface="Wingdings" pitchFamily="2" charset="2"/>
              </a:rPr>
              <a:t>con Accesibilidad 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para Todos.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Scientia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 et </a:t>
            </a:r>
            <a:r>
              <a:rPr lang="es-ES" sz="1600" b="0" dirty="0" err="1" smtClean="0">
                <a:solidFill>
                  <a:schemeClr val="tx1"/>
                </a:solidFill>
                <a:sym typeface="Wingdings" pitchFamily="2" charset="2"/>
              </a:rPr>
              <a:t>Technica</a:t>
            </a:r>
            <a:r>
              <a:rPr lang="es-ES" sz="1600" b="0" dirty="0" smtClean="0">
                <a:solidFill>
                  <a:schemeClr val="tx1"/>
                </a:solidFill>
                <a:sym typeface="Wingdings" pitchFamily="2" charset="2"/>
              </a:rPr>
              <a:t>. 2008.</a:t>
            </a:r>
            <a:endParaRPr lang="es-CO" sz="1600" b="0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2290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B4B6A9-10EF-4CAD-8BEC-DBB4EE8D3859}" type="slidenum">
              <a:rPr lang="es-ES" smtClean="0"/>
              <a:pPr/>
              <a:t>16</a:t>
            </a:fld>
            <a:endParaRPr lang="es-ES" smtClean="0"/>
          </a:p>
        </p:txBody>
      </p:sp>
      <p:sp>
        <p:nvSpPr>
          <p:cNvPr id="12291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Proyectos</a:t>
            </a: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43608" y="1068273"/>
            <a:ext cx="7488832" cy="57015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1350" dirty="0" smtClean="0">
                <a:solidFill>
                  <a:schemeClr val="tx1"/>
                </a:solidFill>
              </a:rPr>
              <a:t>Terminados*:</a:t>
            </a:r>
            <a:endParaRPr lang="es-CO" sz="1350" dirty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Metodología de migración </a:t>
            </a:r>
            <a:r>
              <a:rPr lang="es-CO" sz="1350" b="0" dirty="0" smtClean="0">
                <a:solidFill>
                  <a:schemeClr val="tx1"/>
                </a:solidFill>
              </a:rPr>
              <a:t> a </a:t>
            </a:r>
            <a:r>
              <a:rPr lang="es-CO" sz="1350" b="0" dirty="0" err="1">
                <a:solidFill>
                  <a:schemeClr val="tx1"/>
                </a:solidFill>
              </a:rPr>
              <a:t>VoIP</a:t>
            </a:r>
            <a:endParaRPr lang="es-CO" sz="1350" b="0" dirty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Software de mantenimiento basado en SNMP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Algoritmo de análisis de seguridad usando WAP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Principios de un motor de reconocimiento de voz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Sistema móvil de toma de pedidos en línea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Control de ingreso de vehículos por red inalámbrica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Sistema de comunicación para personas con limitaciones de habla y auditivas.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>
                <a:solidFill>
                  <a:schemeClr val="tx1"/>
                </a:solidFill>
              </a:rPr>
              <a:t>Monografía sobre MPLS como actualidad de redes </a:t>
            </a:r>
            <a:r>
              <a:rPr lang="es-CO" sz="1350" b="0" dirty="0" smtClean="0">
                <a:solidFill>
                  <a:schemeClr val="tx1"/>
                </a:solidFill>
              </a:rPr>
              <a:t>IP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 smtClean="0">
                <a:solidFill>
                  <a:schemeClr val="tx1"/>
                </a:solidFill>
              </a:rPr>
              <a:t>Software de documentación de hardware en la UTP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 smtClean="0">
                <a:solidFill>
                  <a:schemeClr val="tx1"/>
                </a:solidFill>
              </a:rPr>
              <a:t>Evaluación comparativa de redes inalámbricas y alambradas con video y voz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1350" dirty="0" smtClean="0">
                <a:solidFill>
                  <a:schemeClr val="tx1"/>
                </a:solidFill>
              </a:rPr>
              <a:t>En </a:t>
            </a:r>
            <a:r>
              <a:rPr lang="es-CO" sz="1350" dirty="0">
                <a:solidFill>
                  <a:schemeClr val="tx1"/>
                </a:solidFill>
              </a:rPr>
              <a:t>curso: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350" b="0" dirty="0" smtClean="0">
                <a:solidFill>
                  <a:schemeClr val="tx1"/>
                </a:solidFill>
              </a:rPr>
              <a:t>Definición de procesos de auditoría interna del SGSI soportado en </a:t>
            </a:r>
            <a:r>
              <a:rPr lang="es-ES" sz="1350" b="0" dirty="0" err="1" smtClean="0">
                <a:solidFill>
                  <a:schemeClr val="tx1"/>
                </a:solidFill>
              </a:rPr>
              <a:t>TICs</a:t>
            </a:r>
            <a:endParaRPr lang="es-ES" sz="1350" b="0" dirty="0" smtClean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350" b="0" dirty="0" smtClean="0">
                <a:solidFill>
                  <a:schemeClr val="tx1"/>
                </a:solidFill>
              </a:rPr>
              <a:t>Creación de un </a:t>
            </a:r>
            <a:r>
              <a:rPr lang="es-ES" sz="1350" dirty="0" smtClean="0">
                <a:solidFill>
                  <a:schemeClr val="tx1"/>
                </a:solidFill>
              </a:rPr>
              <a:t>laboratorio de </a:t>
            </a:r>
            <a:r>
              <a:rPr lang="es-ES" sz="1350" dirty="0" smtClean="0">
                <a:solidFill>
                  <a:schemeClr val="tx1"/>
                </a:solidFill>
              </a:rPr>
              <a:t>emulación </a:t>
            </a:r>
            <a:r>
              <a:rPr lang="es-ES" sz="1350" b="0" dirty="0" smtClean="0">
                <a:solidFill>
                  <a:schemeClr val="tx1"/>
                </a:solidFill>
              </a:rPr>
              <a:t>de </a:t>
            </a:r>
            <a:r>
              <a:rPr lang="es-ES" sz="1350" b="0" dirty="0" smtClean="0">
                <a:solidFill>
                  <a:schemeClr val="tx1"/>
                </a:solidFill>
              </a:rPr>
              <a:t>topologías </a:t>
            </a:r>
            <a:r>
              <a:rPr lang="es-ES" sz="1350" dirty="0" smtClean="0">
                <a:solidFill>
                  <a:schemeClr val="tx1"/>
                </a:solidFill>
              </a:rPr>
              <a:t>MPLS-BGP</a:t>
            </a:r>
            <a:r>
              <a:rPr lang="es-ES" sz="1350" b="0" dirty="0" smtClean="0">
                <a:solidFill>
                  <a:schemeClr val="tx1"/>
                </a:solidFill>
              </a:rPr>
              <a:t> </a:t>
            </a:r>
            <a:r>
              <a:rPr lang="es-ES" sz="1350" b="0" dirty="0" smtClean="0">
                <a:solidFill>
                  <a:schemeClr val="tx1"/>
                </a:solidFill>
              </a:rPr>
              <a:t>en PCs con GNS3.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350" b="0" dirty="0" smtClean="0">
                <a:solidFill>
                  <a:schemeClr val="tx1"/>
                </a:solidFill>
              </a:rPr>
              <a:t>Herramienta para valorar los riesgos asociados a software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CO" sz="1350" b="0" dirty="0" smtClean="0">
                <a:solidFill>
                  <a:schemeClr val="tx1"/>
                </a:solidFill>
              </a:rPr>
              <a:t>Sistema de comunicaciones para educación fuera del aula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ES" sz="1350" b="0" dirty="0" smtClean="0">
                <a:solidFill>
                  <a:schemeClr val="tx1"/>
                </a:solidFill>
              </a:rPr>
              <a:t>Evaluación del impacto potencial de ataques de capa 2 del modelo OSI en empresas medianas y pequeñas de Pereira.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436096" y="6613318"/>
            <a:ext cx="3707904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*Nombres no oficiales (abreviados)</a:t>
            </a:r>
            <a:endParaRPr lang="es-CO" sz="1100" dirty="0"/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Propuestas: pregrado</a:t>
            </a:r>
            <a:endParaRPr lang="es-ES" sz="2400" baseline="30000" dirty="0" smtClean="0">
              <a:solidFill>
                <a:srgbClr val="FF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59632" y="952262"/>
            <a:ext cx="6984776" cy="597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Clasificación de herramientas de generación y análisis de tráfico para ser usadas en un laboratorio de </a:t>
            </a:r>
            <a:r>
              <a:rPr lang="es-ES" sz="1600" b="0" dirty="0" err="1" smtClean="0">
                <a:solidFill>
                  <a:schemeClr val="tx1"/>
                </a:solidFill>
              </a:rPr>
              <a:t>QoS</a:t>
            </a:r>
            <a:r>
              <a:rPr lang="es-ES" sz="1600" b="0" dirty="0" smtClean="0">
                <a:solidFill>
                  <a:schemeClr val="tx1"/>
                </a:solidFill>
              </a:rPr>
              <a:t> [</a:t>
            </a:r>
            <a:r>
              <a:rPr lang="es-ES" sz="1600" dirty="0" smtClean="0">
                <a:solidFill>
                  <a:schemeClr val="tx1"/>
                </a:solidFill>
              </a:rPr>
              <a:t>Laboratorio</a:t>
            </a:r>
            <a:r>
              <a:rPr lang="es-ES" sz="1600" b="0" dirty="0" smtClean="0">
                <a:solidFill>
                  <a:schemeClr val="tx1"/>
                </a:solidFill>
              </a:rPr>
              <a:t> </a:t>
            </a:r>
            <a:r>
              <a:rPr lang="es-ES" sz="1600" b="0" dirty="0" smtClean="0">
                <a:solidFill>
                  <a:schemeClr val="tx1"/>
                </a:solidFill>
              </a:rPr>
              <a:t>de demostración y pruebas de </a:t>
            </a:r>
            <a:r>
              <a:rPr lang="es-ES" sz="1600" dirty="0" smtClean="0">
                <a:solidFill>
                  <a:schemeClr val="tx1"/>
                </a:solidFill>
              </a:rPr>
              <a:t>calidad de servicio</a:t>
            </a:r>
            <a:r>
              <a:rPr lang="es-ES" sz="1600" b="0" dirty="0" smtClean="0">
                <a:solidFill>
                  <a:schemeClr val="tx1"/>
                </a:solidFill>
              </a:rPr>
              <a:t> para redes convergentes de voz, datos y </a:t>
            </a:r>
            <a:r>
              <a:rPr lang="es-ES" sz="1600" b="0" dirty="0" smtClean="0">
                <a:solidFill>
                  <a:schemeClr val="tx1"/>
                </a:solidFill>
              </a:rPr>
              <a:t>video].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Estudio del comportamiento del tráfico generado por la implementación de plataformas de </a:t>
            </a:r>
            <a:r>
              <a:rPr lang="es-ES" sz="1600" b="0" dirty="0" err="1" smtClean="0">
                <a:solidFill>
                  <a:schemeClr val="tx1"/>
                </a:solidFill>
              </a:rPr>
              <a:t>streaming</a:t>
            </a:r>
            <a:r>
              <a:rPr lang="es-ES" sz="1600" b="0" dirty="0" smtClean="0">
                <a:solidFill>
                  <a:schemeClr val="tx1"/>
                </a:solidFill>
              </a:rPr>
              <a:t> y Tv digital. [</a:t>
            </a:r>
            <a:r>
              <a:rPr lang="es-ES" sz="1600" dirty="0" smtClean="0">
                <a:solidFill>
                  <a:schemeClr val="tx1"/>
                </a:solidFill>
              </a:rPr>
              <a:t>Laboratorio </a:t>
            </a:r>
            <a:r>
              <a:rPr lang="es-ES" sz="1600" dirty="0" smtClean="0">
                <a:solidFill>
                  <a:schemeClr val="tx1"/>
                </a:solidFill>
              </a:rPr>
              <a:t>de </a:t>
            </a:r>
            <a:r>
              <a:rPr lang="es-ES" sz="1600" dirty="0" smtClean="0">
                <a:solidFill>
                  <a:schemeClr val="tx1"/>
                </a:solidFill>
              </a:rPr>
              <a:t>generación pruebas </a:t>
            </a:r>
            <a:r>
              <a:rPr lang="es-ES" sz="1600" b="0" dirty="0" smtClean="0">
                <a:solidFill>
                  <a:schemeClr val="tx1"/>
                </a:solidFill>
              </a:rPr>
              <a:t>que permita examinar el comportamiento del </a:t>
            </a:r>
            <a:r>
              <a:rPr lang="es-ES" sz="1600" dirty="0" smtClean="0">
                <a:solidFill>
                  <a:schemeClr val="tx1"/>
                </a:solidFill>
              </a:rPr>
              <a:t>tráfico de video </a:t>
            </a:r>
            <a:r>
              <a:rPr lang="es-ES" sz="1600" b="0" dirty="0" smtClean="0">
                <a:solidFill>
                  <a:schemeClr val="tx1"/>
                </a:solidFill>
              </a:rPr>
              <a:t>en una red que soporte </a:t>
            </a:r>
            <a:r>
              <a:rPr lang="es-ES" sz="1600" dirty="0" err="1" smtClean="0">
                <a:solidFill>
                  <a:schemeClr val="tx1"/>
                </a:solidFill>
              </a:rPr>
              <a:t>Multicast</a:t>
            </a:r>
            <a:r>
              <a:rPr lang="es-ES" sz="1600" b="0" dirty="0" smtClean="0">
                <a:solidFill>
                  <a:schemeClr val="tx1"/>
                </a:solidFill>
              </a:rPr>
              <a:t> orientado a </a:t>
            </a:r>
            <a:r>
              <a:rPr lang="es-ES" sz="1600" dirty="0" smtClean="0">
                <a:solidFill>
                  <a:schemeClr val="tx1"/>
                </a:solidFill>
              </a:rPr>
              <a:t>IPTV]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Diseño de una </a:t>
            </a:r>
            <a:r>
              <a:rPr lang="es-ES" sz="1600" dirty="0" smtClean="0">
                <a:solidFill>
                  <a:schemeClr val="tx1"/>
                </a:solidFill>
              </a:rPr>
              <a:t>aplicación</a:t>
            </a:r>
            <a:r>
              <a:rPr lang="es-ES" sz="1600" b="0" dirty="0" smtClean="0">
                <a:solidFill>
                  <a:schemeClr val="tx1"/>
                </a:solidFill>
              </a:rPr>
              <a:t> que permita </a:t>
            </a:r>
            <a:r>
              <a:rPr lang="es-ES" sz="1600" dirty="0" smtClean="0">
                <a:solidFill>
                  <a:schemeClr val="tx1"/>
                </a:solidFill>
              </a:rPr>
              <a:t>bloquear</a:t>
            </a:r>
            <a:r>
              <a:rPr lang="es-ES" sz="1600" b="0" dirty="0" smtClean="0">
                <a:solidFill>
                  <a:schemeClr val="tx1"/>
                </a:solidFill>
              </a:rPr>
              <a:t> selectivamente el </a:t>
            </a:r>
            <a:r>
              <a:rPr lang="es-ES" sz="1600" dirty="0" smtClean="0">
                <a:solidFill>
                  <a:schemeClr val="tx1"/>
                </a:solidFill>
              </a:rPr>
              <a:t>acceso al </a:t>
            </a:r>
            <a:r>
              <a:rPr lang="es-ES" sz="1600" dirty="0" err="1" smtClean="0">
                <a:solidFill>
                  <a:schemeClr val="tx1"/>
                </a:solidFill>
              </a:rPr>
              <a:t>gateway</a:t>
            </a:r>
            <a:r>
              <a:rPr lang="es-ES" sz="1600" b="0" dirty="0" smtClean="0">
                <a:solidFill>
                  <a:schemeClr val="tx1"/>
                </a:solidFill>
              </a:rPr>
              <a:t> de una LAN a PC.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Implementar </a:t>
            </a:r>
            <a:r>
              <a:rPr lang="es-ES" sz="1600" b="0" dirty="0" smtClean="0">
                <a:solidFill>
                  <a:schemeClr val="tx1"/>
                </a:solidFill>
              </a:rPr>
              <a:t>en software de manera </a:t>
            </a:r>
            <a:r>
              <a:rPr lang="es-ES" sz="1600" dirty="0" smtClean="0">
                <a:solidFill>
                  <a:schemeClr val="tx1"/>
                </a:solidFill>
              </a:rPr>
              <a:t>modular la pila de protocolos</a:t>
            </a:r>
            <a:r>
              <a:rPr lang="es-ES" sz="1600" b="0" dirty="0" smtClean="0">
                <a:solidFill>
                  <a:schemeClr val="tx1"/>
                </a:solidFill>
              </a:rPr>
              <a:t> de TCP/IP en una </a:t>
            </a:r>
            <a:r>
              <a:rPr lang="es-ES" sz="1600" dirty="0" smtClean="0">
                <a:solidFill>
                  <a:schemeClr val="tx1"/>
                </a:solidFill>
              </a:rPr>
              <a:t>arquitectura abierta </a:t>
            </a:r>
            <a:r>
              <a:rPr lang="es-ES" sz="1600" b="0" dirty="0" smtClean="0">
                <a:solidFill>
                  <a:schemeClr val="tx1"/>
                </a:solidFill>
              </a:rPr>
              <a:t>que permita la integración de </a:t>
            </a:r>
            <a:r>
              <a:rPr lang="es-ES" sz="1600" dirty="0" smtClean="0">
                <a:solidFill>
                  <a:schemeClr val="tx1"/>
                </a:solidFill>
              </a:rPr>
              <a:t>nuevos protocolos </a:t>
            </a:r>
            <a:r>
              <a:rPr lang="es-ES" sz="1600" b="0" dirty="0" smtClean="0">
                <a:solidFill>
                  <a:schemeClr val="tx1"/>
                </a:solidFill>
              </a:rPr>
              <a:t>y la </a:t>
            </a:r>
            <a:r>
              <a:rPr lang="es-ES" sz="1600" dirty="0" smtClean="0">
                <a:solidFill>
                  <a:schemeClr val="tx1"/>
                </a:solidFill>
              </a:rPr>
              <a:t>modificación </a:t>
            </a:r>
            <a:r>
              <a:rPr lang="es-ES" sz="1600" b="0" dirty="0" smtClean="0">
                <a:solidFill>
                  <a:schemeClr val="tx1"/>
                </a:solidFill>
              </a:rPr>
              <a:t>de los protocolos </a:t>
            </a:r>
            <a:r>
              <a:rPr lang="es-ES" sz="1600" dirty="0" smtClean="0">
                <a:solidFill>
                  <a:schemeClr val="tx1"/>
                </a:solidFill>
              </a:rPr>
              <a:t>existentes.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Implementar </a:t>
            </a:r>
            <a:r>
              <a:rPr lang="es-ES" sz="1600" b="0" dirty="0" smtClean="0">
                <a:solidFill>
                  <a:schemeClr val="tx1"/>
                </a:solidFill>
              </a:rPr>
              <a:t>en hardware, en una FGPA, la pila de </a:t>
            </a:r>
            <a:r>
              <a:rPr lang="es-ES" sz="1600" dirty="0" smtClean="0">
                <a:solidFill>
                  <a:schemeClr val="tx1"/>
                </a:solidFill>
              </a:rPr>
              <a:t>protocolos de TCP/IP</a:t>
            </a:r>
            <a:r>
              <a:rPr lang="es-ES" sz="1600" b="0" dirty="0" smtClean="0">
                <a:solidFill>
                  <a:schemeClr val="tx1"/>
                </a:solidFill>
              </a:rPr>
              <a:t>, de manera modular, en una arquitectura abierta que permita la integración de </a:t>
            </a:r>
            <a:r>
              <a:rPr lang="es-ES" sz="1600" dirty="0" smtClean="0">
                <a:solidFill>
                  <a:schemeClr val="tx1"/>
                </a:solidFill>
              </a:rPr>
              <a:t>nuevos protocolos </a:t>
            </a:r>
            <a:r>
              <a:rPr lang="es-ES" sz="1600" b="0" dirty="0" smtClean="0">
                <a:solidFill>
                  <a:schemeClr val="tx1"/>
                </a:solidFill>
              </a:rPr>
              <a:t>y la </a:t>
            </a:r>
            <a:r>
              <a:rPr lang="es-ES" sz="1600" dirty="0" smtClean="0">
                <a:solidFill>
                  <a:schemeClr val="tx1"/>
                </a:solidFill>
              </a:rPr>
              <a:t>modificación</a:t>
            </a:r>
            <a:r>
              <a:rPr lang="es-ES" sz="1600" b="0" dirty="0" smtClean="0">
                <a:solidFill>
                  <a:schemeClr val="tx1"/>
                </a:solidFill>
              </a:rPr>
              <a:t> de los protocolos </a:t>
            </a:r>
            <a:r>
              <a:rPr lang="es-ES" sz="1600" dirty="0" smtClean="0">
                <a:solidFill>
                  <a:schemeClr val="tx1"/>
                </a:solidFill>
              </a:rPr>
              <a:t>existentes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Integrar </a:t>
            </a:r>
            <a:r>
              <a:rPr lang="es-ES" sz="1600" b="0" dirty="0" smtClean="0">
                <a:solidFill>
                  <a:schemeClr val="tx1"/>
                </a:solidFill>
              </a:rPr>
              <a:t>la implementación en </a:t>
            </a:r>
            <a:r>
              <a:rPr lang="es-ES" sz="1600" dirty="0" smtClean="0">
                <a:solidFill>
                  <a:schemeClr val="tx1"/>
                </a:solidFill>
              </a:rPr>
              <a:t>software y en hardware </a:t>
            </a:r>
            <a:r>
              <a:rPr lang="es-ES" sz="1600" b="0" dirty="0" smtClean="0">
                <a:solidFill>
                  <a:schemeClr val="tx1"/>
                </a:solidFill>
              </a:rPr>
              <a:t>de la pila de protocolos de TCP/IP para decidir la ruta de viaje de la información con base en requerimientos específicos de comunicación.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tx1"/>
                </a:solidFill>
              </a:rPr>
              <a:t>Comparativa </a:t>
            </a:r>
            <a:r>
              <a:rPr lang="es-ES" sz="1600" b="0" dirty="0" smtClean="0">
                <a:solidFill>
                  <a:schemeClr val="tx1"/>
                </a:solidFill>
              </a:rPr>
              <a:t>de las plataformas de </a:t>
            </a:r>
            <a:r>
              <a:rPr lang="es-ES" sz="1600" dirty="0" smtClean="0">
                <a:solidFill>
                  <a:schemeClr val="tx1"/>
                </a:solidFill>
              </a:rPr>
              <a:t>IPTV comerciales </a:t>
            </a:r>
            <a:r>
              <a:rPr lang="es-ES" sz="1600" b="0" dirty="0" smtClean="0">
                <a:solidFill>
                  <a:schemeClr val="tx1"/>
                </a:solidFill>
              </a:rPr>
              <a:t>respecto a las alternativas </a:t>
            </a:r>
            <a:r>
              <a:rPr lang="es-ES" sz="1600" dirty="0" smtClean="0">
                <a:solidFill>
                  <a:schemeClr val="tx1"/>
                </a:solidFill>
              </a:rPr>
              <a:t>libres </a:t>
            </a:r>
            <a:r>
              <a:rPr lang="es-ES" sz="1600" b="0" dirty="0" smtClean="0">
                <a:solidFill>
                  <a:schemeClr val="tx1"/>
                </a:solidFill>
              </a:rPr>
              <a:t>y desarrollo de una </a:t>
            </a:r>
            <a:r>
              <a:rPr lang="es-ES" sz="1600" dirty="0" smtClean="0">
                <a:solidFill>
                  <a:schemeClr val="tx1"/>
                </a:solidFill>
              </a:rPr>
              <a:t>aplicación prototipo </a:t>
            </a:r>
            <a:r>
              <a:rPr lang="es-ES" sz="1600" b="0" dirty="0" smtClean="0">
                <a:solidFill>
                  <a:schemeClr val="tx1"/>
                </a:solidFill>
              </a:rPr>
              <a:t>al interior de la UTP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Desarrollo de un </a:t>
            </a:r>
            <a:r>
              <a:rPr lang="es-ES" sz="1600" dirty="0" smtClean="0">
                <a:solidFill>
                  <a:schemeClr val="tx1"/>
                </a:solidFill>
              </a:rPr>
              <a:t>sistema de karma </a:t>
            </a:r>
            <a:r>
              <a:rPr lang="es-ES" sz="1600" b="0" dirty="0" smtClean="0">
                <a:solidFill>
                  <a:schemeClr val="tx1"/>
                </a:solidFill>
              </a:rPr>
              <a:t>para la suscripción de </a:t>
            </a:r>
            <a:r>
              <a:rPr lang="es-ES" sz="1600" dirty="0" smtClean="0">
                <a:solidFill>
                  <a:schemeClr val="tx1"/>
                </a:solidFill>
              </a:rPr>
              <a:t>material audiovisual </a:t>
            </a:r>
            <a:r>
              <a:rPr lang="es-ES" sz="1600" b="0" dirty="0" smtClean="0">
                <a:solidFill>
                  <a:schemeClr val="tx1"/>
                </a:solidFill>
              </a:rPr>
              <a:t>al interior del programa de Ing. de sistemas de la UTP</a:t>
            </a:r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87139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Propuestas de pregrado</a:t>
            </a:r>
            <a:r>
              <a:rPr lang="es-ES" sz="2400" baseline="30000" dirty="0" smtClean="0">
                <a:solidFill>
                  <a:srgbClr val="FF0000"/>
                </a:solidFill>
              </a:rPr>
              <a:t>1</a:t>
            </a:r>
            <a:endParaRPr lang="es-ES" sz="2400" baseline="30000" dirty="0" smtClean="0">
              <a:solidFill>
                <a:srgbClr val="FF0000"/>
              </a:solidFill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87624" y="966214"/>
            <a:ext cx="6984776" cy="527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Desarrollar material sobre herramientas u oportunidades de innovación/mejora en: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Políticas de seguridad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Organización de la seguridad de la información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Gestión de activos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Seguridad de los recursos humanos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Seguridad física y del entorno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Gestión de operaciones y comunicaciones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Control de acceso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Adquisición, desarrollo y mantenimiento de sistemas de información.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Gestión de incidentes de seguridad de la información.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Cadena de custodia –marco legal.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Gestión de la continuidad del negocio</a:t>
            </a:r>
          </a:p>
          <a:p>
            <a:pPr lvl="1"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Cumplimiento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Desarrollar el estado del arte en alguno de los temas anteriores.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Implementar procesos de comunicaciones en </a:t>
            </a:r>
            <a:r>
              <a:rPr lang="es-ES" sz="1600" b="0" dirty="0" err="1" smtClean="0">
                <a:solidFill>
                  <a:schemeClr val="tx1"/>
                </a:solidFill>
              </a:rPr>
              <a:t>FPGAs</a:t>
            </a:r>
            <a:endParaRPr lang="es-ES" sz="1600" b="0" dirty="0" smtClean="0">
              <a:solidFill>
                <a:schemeClr val="tx1"/>
              </a:solidFill>
            </a:endParaRPr>
          </a:p>
          <a:p>
            <a:pPr algn="l"/>
            <a:endParaRPr lang="es-ES" sz="1000" dirty="0" smtClean="0">
              <a:solidFill>
                <a:schemeClr val="tx1"/>
              </a:solidFill>
            </a:endParaRPr>
          </a:p>
          <a:p>
            <a:pPr algn="l"/>
            <a:endParaRPr lang="es-ES" sz="1000" dirty="0" smtClean="0">
              <a:solidFill>
                <a:schemeClr val="tx1"/>
              </a:solidFill>
            </a:endParaRPr>
          </a:p>
          <a:p>
            <a:pPr algn="l"/>
            <a:r>
              <a:rPr lang="es-ES" sz="1000" dirty="0" smtClean="0">
                <a:solidFill>
                  <a:srgbClr val="C00000"/>
                </a:solidFill>
              </a:rPr>
              <a:t>1. </a:t>
            </a:r>
            <a:r>
              <a:rPr lang="es-ES" sz="1000" dirty="0" smtClean="0">
                <a:solidFill>
                  <a:schemeClr val="tx1"/>
                </a:solidFill>
              </a:rPr>
              <a:t>Aportes que apoyan los proyectos en curso que sirven como pago en convenio de disminución de matrícula para especialización en redes de datos</a:t>
            </a:r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B04F2D-2363-4C65-9ECE-1C566A36A4A9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Propuestas de t. de grado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5616" y="1268760"/>
            <a:ext cx="7128792" cy="484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Especialización</a:t>
            </a:r>
          </a:p>
          <a:p>
            <a:endParaRPr lang="es-ES" dirty="0" smtClean="0"/>
          </a:p>
          <a:p>
            <a:endParaRPr lang="es-ES" dirty="0" smtClean="0"/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Construcción de una </a:t>
            </a:r>
            <a:r>
              <a:rPr lang="es-ES" sz="1600" dirty="0" smtClean="0">
                <a:solidFill>
                  <a:schemeClr val="tx1"/>
                </a:solidFill>
              </a:rPr>
              <a:t>guía para </a:t>
            </a:r>
            <a:r>
              <a:rPr lang="es-ES" sz="1600" dirty="0" err="1" smtClean="0">
                <a:solidFill>
                  <a:schemeClr val="tx1"/>
                </a:solidFill>
              </a:rPr>
              <a:t>modelamiento</a:t>
            </a:r>
            <a:r>
              <a:rPr lang="es-ES" sz="1600" dirty="0" smtClean="0">
                <a:solidFill>
                  <a:schemeClr val="tx1"/>
                </a:solidFill>
              </a:rPr>
              <a:t> de procesos de un SGSI </a:t>
            </a:r>
            <a:r>
              <a:rPr lang="es-ES" sz="1600" b="0" dirty="0" smtClean="0">
                <a:solidFill>
                  <a:schemeClr val="tx1"/>
                </a:solidFill>
              </a:rPr>
              <a:t>centrado en las variables específicas de una organización.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err="1" smtClean="0">
                <a:solidFill>
                  <a:schemeClr val="tx1"/>
                </a:solidFill>
              </a:rPr>
              <a:t>Modelamiento</a:t>
            </a:r>
            <a:r>
              <a:rPr lang="es-ES" sz="1600" b="0" dirty="0" smtClean="0">
                <a:solidFill>
                  <a:schemeClr val="tx1"/>
                </a:solidFill>
              </a:rPr>
              <a:t> de </a:t>
            </a:r>
            <a:r>
              <a:rPr lang="es-ES" sz="1600" dirty="0" smtClean="0">
                <a:solidFill>
                  <a:schemeClr val="tx1"/>
                </a:solidFill>
              </a:rPr>
              <a:t>proceso para definir las políticas de un SGSI </a:t>
            </a:r>
            <a:r>
              <a:rPr lang="es-ES" sz="1600" b="0" dirty="0" smtClean="0">
                <a:solidFill>
                  <a:schemeClr val="tx1"/>
                </a:solidFill>
              </a:rPr>
              <a:t>de una organización con base en su ubicación, activos y tecnología.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err="1" smtClean="0">
                <a:solidFill>
                  <a:schemeClr val="tx1"/>
                </a:solidFill>
              </a:rPr>
              <a:t>Modelamiento</a:t>
            </a:r>
            <a:r>
              <a:rPr lang="es-ES" sz="1600" b="0" dirty="0" smtClean="0">
                <a:solidFill>
                  <a:schemeClr val="tx1"/>
                </a:solidFill>
              </a:rPr>
              <a:t> del </a:t>
            </a:r>
            <a:r>
              <a:rPr lang="es-ES" sz="1600" dirty="0" smtClean="0">
                <a:solidFill>
                  <a:schemeClr val="tx1"/>
                </a:solidFill>
              </a:rPr>
              <a:t>proceso de mejora en falencias de una auditoría interna</a:t>
            </a:r>
            <a:r>
              <a:rPr lang="es-ES" sz="1600" b="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Creación de una </a:t>
            </a:r>
            <a:r>
              <a:rPr lang="es-ES" sz="1600" dirty="0" smtClean="0">
                <a:solidFill>
                  <a:schemeClr val="tx1"/>
                </a:solidFill>
              </a:rPr>
              <a:t>guía del enfoque organizacional para la valoración del riesgo </a:t>
            </a:r>
            <a:r>
              <a:rPr lang="es-ES" sz="1600" b="0" dirty="0" smtClean="0">
                <a:solidFill>
                  <a:schemeClr val="tx1"/>
                </a:solidFill>
              </a:rPr>
              <a:t>teniendo en cuenta diferentes metodologías.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Establecer modelo de </a:t>
            </a:r>
            <a:r>
              <a:rPr lang="es-ES" sz="1600" dirty="0" smtClean="0">
                <a:solidFill>
                  <a:schemeClr val="tx1"/>
                </a:solidFill>
              </a:rPr>
              <a:t>proceso de actualización para planes de seguridad con base en actividades de seguimiento y revisión </a:t>
            </a:r>
            <a:r>
              <a:rPr lang="es-ES" sz="1600" b="0" dirty="0" smtClean="0">
                <a:solidFill>
                  <a:schemeClr val="tx1"/>
                </a:solidFill>
              </a:rPr>
              <a:t>que cuantifique el impacto en el sistema (eficiencia o desempeño).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Definición de </a:t>
            </a:r>
            <a:r>
              <a:rPr lang="es-ES" sz="1600" dirty="0" smtClean="0">
                <a:solidFill>
                  <a:schemeClr val="tx1"/>
                </a:solidFill>
              </a:rPr>
              <a:t>procesos de auditoría interna </a:t>
            </a:r>
            <a:r>
              <a:rPr lang="es-ES" sz="1600" b="0" dirty="0" smtClean="0">
                <a:solidFill>
                  <a:schemeClr val="tx1"/>
                </a:solidFill>
              </a:rPr>
              <a:t>para organización de la seguridad de la información, seguridad de los RRHH, gestión de operaciones y comunicaciones, gestión de la continuidad del negocio.</a:t>
            </a:r>
          </a:p>
          <a:p>
            <a:pPr algn="l">
              <a:buFont typeface="Arial" pitchFamily="34" charset="0"/>
              <a:buChar char="•"/>
            </a:pPr>
            <a:r>
              <a:rPr lang="es-ES" sz="1600" b="0" dirty="0" smtClean="0">
                <a:solidFill>
                  <a:schemeClr val="tx1"/>
                </a:solidFill>
              </a:rPr>
              <a:t>Definición de </a:t>
            </a:r>
            <a:r>
              <a:rPr lang="es-ES" sz="1600" dirty="0" smtClean="0">
                <a:solidFill>
                  <a:schemeClr val="tx1"/>
                </a:solidFill>
              </a:rPr>
              <a:t>procesos de auditoría interna </a:t>
            </a:r>
            <a:r>
              <a:rPr lang="es-ES" sz="1600" b="0" dirty="0" smtClean="0">
                <a:solidFill>
                  <a:schemeClr val="tx1"/>
                </a:solidFill>
              </a:rPr>
              <a:t>para adquisición, desarrollo y mantenimiento de S.I., gestión de incidentes de seguridad, cumplimiento.</a:t>
            </a:r>
          </a:p>
        </p:txBody>
      </p:sp>
      <p:pic>
        <p:nvPicPr>
          <p:cNvPr id="10" name="9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512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73C5E-7F7B-45BD-838F-F97E1AC7ACA1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5123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Misión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1188541" y="2395538"/>
            <a:ext cx="71278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b="0" dirty="0">
                <a:solidFill>
                  <a:schemeClr val="tx1"/>
                </a:solidFill>
              </a:rPr>
              <a:t>Generar una </a:t>
            </a:r>
            <a:r>
              <a:rPr lang="es-CO" dirty="0">
                <a:solidFill>
                  <a:schemeClr val="tx1"/>
                </a:solidFill>
              </a:rPr>
              <a:t>base de conocimiento </a:t>
            </a:r>
            <a:r>
              <a:rPr lang="es-CO" b="0" dirty="0">
                <a:solidFill>
                  <a:schemeClr val="tx1"/>
                </a:solidFill>
              </a:rPr>
              <a:t>en el área de las telecomunicaciones, que permita la </a:t>
            </a:r>
            <a:r>
              <a:rPr lang="es-CO" dirty="0">
                <a:solidFill>
                  <a:schemeClr val="tx1"/>
                </a:solidFill>
              </a:rPr>
              <a:t>apropiación y desarrollo de tecnologías </a:t>
            </a:r>
            <a:r>
              <a:rPr lang="es-CO" b="0" dirty="0">
                <a:solidFill>
                  <a:schemeClr val="tx1"/>
                </a:solidFill>
              </a:rPr>
              <a:t>de punta y adecuación de éstas para </a:t>
            </a:r>
            <a:r>
              <a:rPr lang="es-CO" dirty="0">
                <a:solidFill>
                  <a:schemeClr val="tx1"/>
                </a:solidFill>
              </a:rPr>
              <a:t>dar solución a las necesidades de la sociedad </a:t>
            </a:r>
            <a:r>
              <a:rPr lang="es-CO" b="0" dirty="0">
                <a:solidFill>
                  <a:schemeClr val="tx1"/>
                </a:solidFill>
              </a:rPr>
              <a:t>en el ámbito empresarial, educativo y de estado. </a:t>
            </a: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8194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02C750-8D30-4C3D-A5FF-C1D69364DE65}" type="slidenum">
              <a:rPr lang="es-ES" smtClean="0"/>
              <a:pPr/>
              <a:t>20</a:t>
            </a:fld>
            <a:endParaRPr lang="es-ES" smtClean="0"/>
          </a:p>
        </p:txBody>
      </p:sp>
      <p:sp>
        <p:nvSpPr>
          <p:cNvPr id="8195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Líneas de </a:t>
            </a:r>
            <a:r>
              <a:rPr lang="es-CO" sz="2400" dirty="0" smtClean="0">
                <a:solidFill>
                  <a:srgbClr val="FF0000"/>
                </a:solidFill>
              </a:rPr>
              <a:t>investigación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042988" y="1341438"/>
            <a:ext cx="7416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s-CO" sz="2000" b="0">
              <a:solidFill>
                <a:schemeClr val="tx1"/>
              </a:solidFill>
            </a:endParaRPr>
          </a:p>
        </p:txBody>
      </p:sp>
      <p:graphicFrame>
        <p:nvGraphicFramePr>
          <p:cNvPr id="7232" name="Group 64"/>
          <p:cNvGraphicFramePr>
            <a:graphicFrameLocks noGrp="1"/>
          </p:cNvGraphicFramePr>
          <p:nvPr/>
        </p:nvGraphicFramePr>
        <p:xfrm>
          <a:off x="1187624" y="995242"/>
          <a:ext cx="7128791" cy="5464498"/>
        </p:xfrm>
        <a:graphic>
          <a:graphicData uri="http://schemas.openxmlformats.org/drawingml/2006/table">
            <a:tbl>
              <a:tblPr/>
              <a:tblGrid>
                <a:gridCol w="1617116"/>
                <a:gridCol w="5511675"/>
              </a:tblGrid>
              <a:tr h="4895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Accesibilidad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 metodologías técnicas que permitan a las personas con cualquier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discapacidad, acceder a las </a:t>
                      </a:r>
                      <a:r>
                        <a:rPr kumimoji="0" lang="es-ES" sz="13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TICs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todo su espectro.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Procesamiento digital de señales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tecnologías y mecanismos de procesamiento de señales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para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optimizarlos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usarlos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como parte de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aplicaciones novedosas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 se apoyen en redes de datos, telecomunicaciones y procesamiento de señales analógicas.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Redes de comunicación y seguridad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ambiente de constante evolución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seguridad en redes de comunicación, los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algoritmos de cifrado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 existen, proponer alternativas de optimización de los mismos e implementar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estrategias para mitigar el impacto y susceptibilidad de ataques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 errores por omisión.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TIC's</a:t>
                      </a: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 y E</a:t>
                      </a: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ducación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Analizar la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interacción entre la educación actual y las telecomunicaciones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el impacto que tiene el uso de la tecnología en los procesos de formación y la forma de mejorar tales impactos.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Tráfico en redes de comunicación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 métodos de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medición y optimización de tráfico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 redes de datos.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Protocolos de comunicación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Estudiar,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implementar y desarrollar protocolos de comunicación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 permitan optimizar recursos de red o ayuden a implementar servicios de propósito específico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Comunicaciones inalámbricas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Estudiar y </a:t>
                      </a:r>
                      <a:r>
                        <a:rPr kumimoji="0" lang="es-E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aprovechar las posibilidades de uso </a:t>
                      </a:r>
                      <a:r>
                        <a:rPr kumimoji="0" lang="es-ES" sz="13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medios de transporte de datos económicos y eficientes que no requieran una infraestructura rígida como son las comunicaciones sobre espectro electromagnético en diferentes longitudes de onda.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8 Imagen" descr="LogoNyquist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614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2086FC-A7E4-428B-B6B4-36B48D932B6E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614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2863"/>
            <a:ext cx="7807325" cy="865187"/>
          </a:xfrm>
        </p:spPr>
        <p:txBody>
          <a:bodyPr/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Visión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331862" y="2205038"/>
            <a:ext cx="6840538" cy="2289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b="0" dirty="0">
                <a:solidFill>
                  <a:schemeClr val="tx1"/>
                </a:solidFill>
              </a:rPr>
              <a:t>Implementar por lo menos </a:t>
            </a:r>
            <a:r>
              <a:rPr lang="es-CO" dirty="0">
                <a:solidFill>
                  <a:schemeClr val="tx1"/>
                </a:solidFill>
              </a:rPr>
              <a:t>un proyecto de telecomunicaciones al año </a:t>
            </a:r>
            <a:r>
              <a:rPr lang="es-CO" b="0" dirty="0">
                <a:solidFill>
                  <a:schemeClr val="tx1"/>
                </a:solidFill>
              </a:rPr>
              <a:t>y </a:t>
            </a:r>
            <a:r>
              <a:rPr lang="es-CO" dirty="0">
                <a:solidFill>
                  <a:schemeClr val="tx1"/>
                </a:solidFill>
              </a:rPr>
              <a:t>liderar procesos de investigación </a:t>
            </a:r>
            <a:r>
              <a:rPr lang="es-CO" b="0" dirty="0">
                <a:solidFill>
                  <a:schemeClr val="tx1"/>
                </a:solidFill>
              </a:rPr>
              <a:t>que involucren las últimas tecnologías en el sector, dando </a:t>
            </a:r>
            <a:r>
              <a:rPr lang="es-CO" dirty="0">
                <a:solidFill>
                  <a:schemeClr val="tx1"/>
                </a:solidFill>
              </a:rPr>
              <a:t>soporte a las diferentes empresas e instituciones </a:t>
            </a:r>
            <a:r>
              <a:rPr lang="es-CO" b="0" dirty="0">
                <a:solidFill>
                  <a:schemeClr val="tx1"/>
                </a:solidFill>
              </a:rPr>
              <a:t>de la región en procesos de </a:t>
            </a:r>
            <a:r>
              <a:rPr lang="es-CO" dirty="0">
                <a:solidFill>
                  <a:schemeClr val="tx1"/>
                </a:solidFill>
              </a:rPr>
              <a:t>adopción, desarrollo e implementación de nuevas tecnologías</a:t>
            </a:r>
            <a:r>
              <a:rPr lang="es-CO" b="0" dirty="0">
                <a:solidFill>
                  <a:schemeClr val="tx1"/>
                </a:solidFill>
              </a:rPr>
              <a:t> de telecomunicaciones, ofreciendo </a:t>
            </a:r>
            <a:r>
              <a:rPr lang="es-CO" dirty="0">
                <a:solidFill>
                  <a:schemeClr val="tx1"/>
                </a:solidFill>
              </a:rPr>
              <a:t>oportunidades de acceder, transportar y procesar </a:t>
            </a:r>
            <a:r>
              <a:rPr lang="es-CO" b="0" dirty="0">
                <a:solidFill>
                  <a:schemeClr val="tx1"/>
                </a:solidFill>
              </a:rPr>
              <a:t>novedosamente la información. </a:t>
            </a: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FD8459D-E1B2-4191-941F-8590886AA407}" type="slidenum">
              <a:rPr lang="es-ES" sz="2600">
                <a:solidFill>
                  <a:schemeClr val="bg1"/>
                </a:solidFill>
              </a:rPr>
              <a:pPr algn="l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s-ES" sz="2600">
              <a:solidFill>
                <a:schemeClr val="bg1"/>
              </a:solidFill>
            </a:endParaRPr>
          </a:p>
        </p:txBody>
      </p:sp>
      <p:sp>
        <p:nvSpPr>
          <p:cNvPr id="7171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CO" sz="2400" dirty="0" smtClean="0">
                <a:solidFill>
                  <a:srgbClr val="FF0000"/>
                </a:solidFill>
              </a:rPr>
              <a:t>Líneas de investigación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87450" y="2205038"/>
            <a:ext cx="6840538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l"/>
            </a:pPr>
            <a:r>
              <a:rPr lang="es-CO" sz="2400" dirty="0" smtClean="0">
                <a:solidFill>
                  <a:schemeClr val="tx1"/>
                </a:solidFill>
              </a:rPr>
              <a:t>Accesibilidad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 smtClean="0">
                <a:solidFill>
                  <a:schemeClr val="tx1"/>
                </a:solidFill>
              </a:rPr>
              <a:t>Procesamiento </a:t>
            </a:r>
            <a:r>
              <a:rPr lang="es-CO" sz="2400" dirty="0">
                <a:solidFill>
                  <a:schemeClr val="tx1"/>
                </a:solidFill>
              </a:rPr>
              <a:t>digital de señales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>
                <a:solidFill>
                  <a:schemeClr val="tx1"/>
                </a:solidFill>
              </a:rPr>
              <a:t>Redes de comunicación y seguridad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>
                <a:solidFill>
                  <a:schemeClr val="tx1"/>
                </a:solidFill>
              </a:rPr>
              <a:t>TICS y educación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>
                <a:solidFill>
                  <a:schemeClr val="tx1"/>
                </a:solidFill>
              </a:rPr>
              <a:t>Tráfico en redes de comunicaciones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>
                <a:solidFill>
                  <a:schemeClr val="tx1"/>
                </a:solidFill>
              </a:rPr>
              <a:t>Protocolos de comunicación</a:t>
            </a:r>
          </a:p>
          <a:p>
            <a:pPr algn="l">
              <a:buFont typeface="Wingdings" pitchFamily="2" charset="2"/>
              <a:buChar char="l"/>
            </a:pPr>
            <a:r>
              <a:rPr lang="es-CO" sz="2400" dirty="0">
                <a:solidFill>
                  <a:schemeClr val="tx1"/>
                </a:solidFill>
              </a:rPr>
              <a:t>Comunicaciones inalámbricas</a:t>
            </a:r>
            <a:endParaRPr lang="es-CO" sz="2400" b="0" dirty="0">
              <a:solidFill>
                <a:schemeClr val="tx1"/>
              </a:solidFill>
            </a:endParaRP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9218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6538B4-7BB6-496A-BAFE-11EEA38B4311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9219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Integrantes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1052513"/>
            <a:ext cx="7129463" cy="4770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s-CO" sz="1600" dirty="0">
                <a:solidFill>
                  <a:schemeClr val="tx1"/>
                </a:solidFill>
              </a:rPr>
              <a:t>Docentes</a:t>
            </a:r>
            <a:r>
              <a:rPr lang="es-CO" sz="1600" b="0" dirty="0">
                <a:solidFill>
                  <a:schemeClr val="tx1"/>
                </a:solidFill>
              </a:rPr>
              <a:t/>
            </a:r>
            <a:br>
              <a:rPr lang="es-CO" sz="1600" b="0" dirty="0">
                <a:solidFill>
                  <a:schemeClr val="tx1"/>
                </a:solidFill>
              </a:rPr>
            </a:br>
            <a:r>
              <a:rPr lang="es-CO" sz="1600" b="0" dirty="0">
                <a:solidFill>
                  <a:schemeClr val="tx1"/>
                </a:solidFill>
              </a:rPr>
              <a:t>ANA MARIA LOPEZ </a:t>
            </a:r>
            <a:r>
              <a:rPr lang="es-CO" sz="1600" b="0" dirty="0" smtClean="0">
                <a:solidFill>
                  <a:schemeClr val="tx1"/>
                </a:solidFill>
              </a:rPr>
              <a:t>ECHEVERRY (Directora)</a:t>
            </a:r>
            <a:endParaRPr lang="es-CO" sz="1600" b="0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SAULO </a:t>
            </a:r>
            <a:r>
              <a:rPr lang="es-CO" sz="1600" b="0" dirty="0">
                <a:solidFill>
                  <a:schemeClr val="tx1"/>
                </a:solidFill>
              </a:rPr>
              <a:t>DE JESUS TORRES RENGIFO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>
                <a:solidFill>
                  <a:schemeClr val="tx1"/>
                </a:solidFill>
              </a:rPr>
              <a:t>JUAN DE JESÚS VELOZA MORA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>
                <a:solidFill>
                  <a:schemeClr val="tx1"/>
                </a:solidFill>
              </a:rPr>
              <a:t>CESAR AUGUSTO CABRERA E</a:t>
            </a:r>
            <a:r>
              <a:rPr lang="es-CO" sz="1600" b="0" dirty="0" smtClean="0">
                <a:solidFill>
                  <a:schemeClr val="tx1"/>
                </a:solidFill>
              </a:rPr>
              <a:t>.</a:t>
            </a:r>
            <a:endParaRPr lang="es-CO" sz="1600" b="0" dirty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MILLER RAMIREZ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SEBASTIAN GOMEZ GONZALEZ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MARTHA ISABEL LADINO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endParaRPr lang="es-CO" sz="1600" b="0" dirty="0" smtClean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</a:pPr>
            <a:r>
              <a:rPr lang="es-CO" sz="1600" dirty="0" smtClean="0">
                <a:solidFill>
                  <a:schemeClr val="tx1"/>
                </a:solidFill>
              </a:rPr>
              <a:t>Estudiantes </a:t>
            </a:r>
            <a:r>
              <a:rPr lang="es-CO" sz="1600" b="0" dirty="0" smtClean="0">
                <a:solidFill>
                  <a:schemeClr val="tx1"/>
                </a:solidFill>
              </a:rPr>
              <a:t>(pregrado/especialización)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David Fernando Quintero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Oscar Andrés Sierra Jaramillo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Jaime Eduardo Medina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Paula </a:t>
            </a:r>
            <a:r>
              <a:rPr lang="es-CO" sz="1600" b="0" dirty="0" smtClean="0">
                <a:solidFill>
                  <a:schemeClr val="tx1"/>
                </a:solidFill>
              </a:rPr>
              <a:t>Villa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José Raúl Morales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Elkin Reina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err="1" smtClean="0">
                <a:solidFill>
                  <a:schemeClr val="tx1"/>
                </a:solidFill>
              </a:rPr>
              <a:t>Dorian</a:t>
            </a:r>
            <a:r>
              <a:rPr lang="es-CO" sz="1600" b="0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Miguel Sierra</a:t>
            </a:r>
            <a:endParaRPr lang="es-CO" sz="1600" b="0" dirty="0" smtClean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lang="es-CO" sz="1600" b="0" dirty="0" smtClean="0">
                <a:solidFill>
                  <a:schemeClr val="tx1"/>
                </a:solidFill>
              </a:rPr>
              <a:t>Otros.</a:t>
            </a:r>
            <a:endParaRPr lang="es-CO" sz="1600" b="0" dirty="0">
              <a:solidFill>
                <a:schemeClr val="tx1"/>
              </a:solidFill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635896" y="4394811"/>
            <a:ext cx="4971527" cy="212981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3200" dirty="0"/>
              <a:t>Semilleros</a:t>
            </a:r>
          </a:p>
          <a:p>
            <a:pPr>
              <a:spcBef>
                <a:spcPct val="50000"/>
              </a:spcBef>
            </a:pPr>
            <a:r>
              <a:rPr lang="es-ES" sz="2800" i="1" dirty="0" smtClean="0"/>
              <a:t>Semillero de accesibilidad</a:t>
            </a:r>
          </a:p>
          <a:p>
            <a:pPr>
              <a:spcBef>
                <a:spcPct val="50000"/>
              </a:spcBef>
            </a:pPr>
            <a:r>
              <a:rPr lang="es-ES" sz="2800" i="1" dirty="0" smtClean="0"/>
              <a:t>Semillero </a:t>
            </a:r>
            <a:r>
              <a:rPr lang="es-ES" sz="2800" i="1" dirty="0"/>
              <a:t>de redes y servidores </a:t>
            </a:r>
            <a:r>
              <a:rPr lang="es-ES" sz="2800" i="1" dirty="0" err="1"/>
              <a:t>Hipercubo</a:t>
            </a:r>
            <a:endParaRPr lang="es-ES" sz="2800" i="1" dirty="0"/>
          </a:p>
        </p:txBody>
      </p:sp>
      <p:pic>
        <p:nvPicPr>
          <p:cNvPr id="9" name="8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024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E9E50-2232-4D30-8362-7B6217DD74DF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10243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Gestión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87450" y="1330325"/>
            <a:ext cx="6985000" cy="5207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APOYO ACADEMICO INVESTIGATIVO EN POSGRADO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Especialización en redes de datos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Especialización en Electrónica Digital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Maestría en Ingeniería de Sistemas y Computación.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APOYO ACADEMICO INVESTIGATIVO EN PREGRADO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Ingeniería de Sistemas y Computación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es-CO" sz="1600" b="0" dirty="0" smtClean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s-CO" sz="2000" dirty="0" smtClean="0">
                <a:solidFill>
                  <a:schemeClr val="tx1"/>
                </a:solidFill>
              </a:rPr>
              <a:t>CONVENIO UTP – ICESI</a:t>
            </a:r>
          </a:p>
          <a:p>
            <a:pPr marL="0"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ES_tradnl" sz="1600" b="0" dirty="0" smtClean="0">
                <a:solidFill>
                  <a:schemeClr val="tx1"/>
                </a:solidFill>
              </a:rPr>
              <a:t>Acción Preparatoria (AP) encaminada a crear una Acción Integrada de Fortalecimiento Institucional, presentada en la convocatoria 7732 del Ministerio de Asuntos Exteriores y Cooperación. Con la Universidad de Vigo en la temática TDT.</a:t>
            </a:r>
          </a:p>
          <a:p>
            <a:pPr marL="0"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ES_tradnl" sz="1600" b="0" dirty="0" smtClean="0">
                <a:solidFill>
                  <a:schemeClr val="tx1"/>
                </a:solidFill>
              </a:rPr>
              <a:t>PROYECTOS DE NIVEL DE MAESTRIA CONJUNTOS.</a:t>
            </a:r>
            <a:endParaRPr lang="es-CO" sz="1600" b="0" dirty="0" smtClean="0">
              <a:solidFill>
                <a:schemeClr val="tx1"/>
              </a:solidFill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endParaRPr lang="es-CO" sz="1600" b="0" dirty="0">
              <a:solidFill>
                <a:schemeClr val="tx1"/>
              </a:solidFill>
            </a:endParaRP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87450" y="981075"/>
            <a:ext cx="7127875" cy="5472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  <a:p>
            <a:endParaRPr lang="es-CO" sz="2800" b="1" dirty="0"/>
          </a:p>
        </p:txBody>
      </p:sp>
      <p:sp>
        <p:nvSpPr>
          <p:cNvPr id="10242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E9E50-2232-4D30-8362-7B6217DD74DF}" type="slidenum">
              <a:rPr lang="es-ES" smtClean="0"/>
              <a:pPr/>
              <a:t>7</a:t>
            </a:fld>
            <a:endParaRPr lang="es-ES" smtClean="0"/>
          </a:p>
        </p:txBody>
      </p:sp>
      <p:sp>
        <p:nvSpPr>
          <p:cNvPr id="10243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336675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Gestión</a:t>
            </a:r>
            <a:endParaRPr lang="es-ES" sz="2400" dirty="0" smtClean="0">
              <a:solidFill>
                <a:srgbClr val="FF0000"/>
              </a:solidFill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 b="0">
              <a:solidFill>
                <a:schemeClr val="tx1"/>
              </a:solidFill>
            </a:endParaRPr>
          </a:p>
          <a:p>
            <a:pPr marL="381000" indent="-381000" algn="l" eaLnBrk="0" hangingPunct="0">
              <a:lnSpc>
                <a:spcPct val="80000"/>
              </a:lnSpc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87450" y="1330325"/>
            <a:ext cx="6985000" cy="22159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PRESENTACIÓN PROYECTOS PEREIRA DIGITAL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ES_tradnl" sz="1600" b="0" dirty="0" smtClean="0">
                <a:solidFill>
                  <a:schemeClr val="tx1"/>
                </a:solidFill>
              </a:rPr>
              <a:t>Sistema de Gestión de Seguridad Soportado en </a:t>
            </a:r>
            <a:r>
              <a:rPr lang="es-ES_tradnl" sz="1600" b="0" dirty="0" err="1" smtClean="0">
                <a:solidFill>
                  <a:schemeClr val="tx1"/>
                </a:solidFill>
              </a:rPr>
              <a:t>TIC’s</a:t>
            </a:r>
            <a:r>
              <a:rPr lang="es-ES_tradnl" sz="1600" b="0" dirty="0" smtClean="0">
                <a:solidFill>
                  <a:schemeClr val="tx1"/>
                </a:solidFill>
              </a:rPr>
              <a:t> para Realizar un Aporte a la Competitividad de las Empresas de la Región.</a:t>
            </a:r>
            <a:endParaRPr lang="es-CO" sz="1600" b="0" dirty="0" smtClean="0">
              <a:solidFill>
                <a:schemeClr val="tx1"/>
              </a:solidFill>
            </a:endParaRP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Educación Virtual en Tiempo Real.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CO" sz="2000" dirty="0" smtClean="0">
                <a:solidFill>
                  <a:schemeClr val="tx1"/>
                </a:solidFill>
              </a:rPr>
              <a:t>RECURSOS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/>
              <a:buChar char="à"/>
            </a:pPr>
            <a:r>
              <a:rPr lang="es-CO" sz="1600" b="0" dirty="0" smtClean="0">
                <a:solidFill>
                  <a:schemeClr val="tx1"/>
                </a:solidFill>
              </a:rPr>
              <a:t>Equipos de computo, espacio físico, equipos de telecomunicación.</a:t>
            </a:r>
          </a:p>
        </p:txBody>
      </p:sp>
      <p:pic>
        <p:nvPicPr>
          <p:cNvPr id="8" name="7 Imagen" descr="LogoNyqu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5938423"/>
            <a:ext cx="755576" cy="919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A1F09-C61F-4A36-987D-96B00726EE0F}" type="slidenum">
              <a:rPr lang="es-ES" smtClean="0"/>
              <a:pPr/>
              <a:t>8</a:t>
            </a:fld>
            <a:endParaRPr lang="es-ES" smtClean="0"/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3300"/>
                </a:solidFill>
              </a:rPr>
              <a:t>Proyectos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1563" y="1022350"/>
            <a:ext cx="6985000" cy="38687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O" sz="1600" dirty="0" smtClean="0">
                <a:solidFill>
                  <a:schemeClr val="tx1"/>
                </a:solidFill>
              </a:rPr>
              <a:t>Línea Redes de Comunicación y Seguridad:</a:t>
            </a:r>
          </a:p>
          <a:p>
            <a:pPr>
              <a:spcBef>
                <a:spcPct val="50000"/>
              </a:spcBef>
            </a:pPr>
            <a:endParaRPr lang="es-CO" sz="1600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s-CO" sz="1600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s-CO" sz="1400" i="1" dirty="0" smtClean="0"/>
              <a:t>Sistema de Gestión de Seguridad Soportado en </a:t>
            </a:r>
            <a:r>
              <a:rPr lang="es-CO" sz="1400" i="1" dirty="0" err="1" smtClean="0"/>
              <a:t>TIC’s</a:t>
            </a:r>
            <a:r>
              <a:rPr lang="es-CO" sz="1400" i="1" dirty="0" smtClean="0"/>
              <a:t> para Realizar un Aporte a la Competitividad de las Empresas de la Región</a:t>
            </a:r>
            <a:endParaRPr lang="es-ES_tradnl" sz="1400" b="0" dirty="0" smtClean="0"/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Estudio de los Procesos de Seguridad de la Información Digital en las Empresas del Departamento de Risaralda.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Definición de Procesos de Auditoría Interna del Sistema de Gestión de Seguridad de la Información Soportado en </a:t>
            </a:r>
            <a:r>
              <a:rPr lang="es-ES_tradnl" sz="1400" b="0" dirty="0" err="1" smtClean="0"/>
              <a:t>TIC´s</a:t>
            </a:r>
            <a:endParaRPr lang="es-ES_tradnl" sz="1400" b="0" dirty="0" smtClean="0"/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Definición del Proceso de Auditoría Interna del Aspecto Adquisición, Desarrollo y Mantenimiento del Sistema de Gestión de Seguridad de la Información Soportado en </a:t>
            </a:r>
            <a:r>
              <a:rPr lang="es-ES_tradnl" sz="1400" b="0" dirty="0" err="1" smtClean="0"/>
              <a:t>TIC´s</a:t>
            </a:r>
            <a:r>
              <a:rPr lang="es-ES_tradnl" sz="1400" b="0" dirty="0" smtClean="0"/>
              <a:t>.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Modelamiento de Procesos Basados en el Grupo de Normas Internacionales ISO/IEC 27000 para Gestionar el Riesgo y Seleccionar Controles en la Implementación del Sistema de Gestión de Seguridad de la Información.</a:t>
            </a: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976" y="500042"/>
            <a:ext cx="34290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480" y="5135834"/>
            <a:ext cx="2857520" cy="172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BA1F09-C61F-4A36-987D-96B00726EE0F}" type="slidenum">
              <a:rPr lang="es-ES" smtClean="0"/>
              <a:pPr/>
              <a:t>9</a:t>
            </a:fld>
            <a:endParaRPr lang="es-ES" smtClean="0"/>
          </a:p>
        </p:txBody>
      </p:sp>
      <p:sp>
        <p:nvSpPr>
          <p:cNvPr id="11267" name="AutoShap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4450"/>
            <a:ext cx="7807325" cy="865188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3300"/>
                </a:solidFill>
              </a:rPr>
              <a:t>Proyectos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684213" y="1196975"/>
            <a:ext cx="845978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 b="0">
              <a:solidFill>
                <a:schemeClr val="tx1"/>
              </a:solidFill>
            </a:endParaRPr>
          </a:p>
          <a:p>
            <a:pPr marL="381000" indent="-381000"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1258888" y="1484313"/>
            <a:ext cx="69850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O" b="0">
              <a:solidFill>
                <a:schemeClr val="tx1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1563" y="1022350"/>
            <a:ext cx="6985000" cy="190821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O" sz="1600" dirty="0" smtClean="0">
                <a:solidFill>
                  <a:schemeClr val="tx1"/>
                </a:solidFill>
              </a:rPr>
              <a:t>Línea Accesibilidad</a:t>
            </a:r>
          </a:p>
          <a:p>
            <a:pPr algn="just">
              <a:spcBef>
                <a:spcPct val="50000"/>
              </a:spcBef>
            </a:pPr>
            <a:r>
              <a:rPr lang="es-CO" sz="1400" i="1" dirty="0" smtClean="0"/>
              <a:t>Metodología de Evaluación de Accesibilidad Web Para Personas con Limitaciones Visuales en Colombia.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ANAWE, EN BUSCA DEL ESTADO DE LA ACCESIBILIDAD</a:t>
            </a:r>
          </a:p>
          <a:p>
            <a:pPr lvl="1" algn="just">
              <a:spcBef>
                <a:spcPct val="50000"/>
              </a:spcBef>
            </a:pPr>
            <a:r>
              <a:rPr lang="es-ES_tradnl" sz="1400" b="0" dirty="0" smtClean="0"/>
              <a:t>METODOLOGIA DE ACCESIBILIDAD WEB PARA PERSONAS CON DISCAPACIDAD</a:t>
            </a:r>
          </a:p>
          <a:p>
            <a:pPr lvl="1" algn="just">
              <a:spcBef>
                <a:spcPct val="50000"/>
              </a:spcBef>
            </a:pPr>
            <a:endParaRPr lang="es-CO" sz="1400" b="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2630" y="3286125"/>
            <a:ext cx="3197122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theme/theme1.xml><?xml version="1.0" encoding="utf-8"?>
<a:theme xmlns:a="http://schemas.openxmlformats.org/drawingml/2006/main" name="Cápsulas">
  <a:themeElements>
    <a:clrScheme name="Cápsula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ápsul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ápsula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ápsula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ápsula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4819</TotalTime>
  <Words>1846</Words>
  <Application>Microsoft Office PowerPoint</Application>
  <PresentationFormat>Presentación en pantalla (4:3)</PresentationFormat>
  <Paragraphs>340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Cápsulas</vt:lpstr>
      <vt:lpstr>GRUPO DE INVESTIGACIÓN NYQUIST http://blog.utp.edu.co/nyquist</vt:lpstr>
      <vt:lpstr>Misión</vt:lpstr>
      <vt:lpstr>Visión</vt:lpstr>
      <vt:lpstr>Líneas de investigación</vt:lpstr>
      <vt:lpstr>Integrantes</vt:lpstr>
      <vt:lpstr>Gestión</vt:lpstr>
      <vt:lpstr>Gestión</vt:lpstr>
      <vt:lpstr>Proyectos</vt:lpstr>
      <vt:lpstr>Proyectos</vt:lpstr>
      <vt:lpstr>Proyectos</vt:lpstr>
      <vt:lpstr>Productos</vt:lpstr>
      <vt:lpstr>Trabajos2</vt:lpstr>
      <vt:lpstr>Trabajos</vt:lpstr>
      <vt:lpstr>Contacto</vt:lpstr>
      <vt:lpstr>Productos</vt:lpstr>
      <vt:lpstr>Proyectos</vt:lpstr>
      <vt:lpstr>Propuestas: pregrado</vt:lpstr>
      <vt:lpstr>Propuestas de pregrado1</vt:lpstr>
      <vt:lpstr>Propuestas de t. de grado</vt:lpstr>
      <vt:lpstr>Líneas de investigación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TECNOLOGICA DE PEREIRA</dc:title>
  <dc:creator>USUARIO</dc:creator>
  <cp:lastModifiedBy>César C.</cp:lastModifiedBy>
  <cp:revision>208</cp:revision>
  <dcterms:created xsi:type="dcterms:W3CDTF">2008-05-01T10:52:25Z</dcterms:created>
  <dcterms:modified xsi:type="dcterms:W3CDTF">2012-06-29T17:46:50Z</dcterms:modified>
</cp:coreProperties>
</file>