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8"/>
  </p:handoutMasterIdLst>
  <p:sldIdLst>
    <p:sldId id="279" r:id="rId2"/>
    <p:sldId id="256" r:id="rId3"/>
    <p:sldId id="298" r:id="rId4"/>
    <p:sldId id="280" r:id="rId5"/>
    <p:sldId id="299" r:id="rId6"/>
    <p:sldId id="301" r:id="rId7"/>
    <p:sldId id="300" r:id="rId8"/>
    <p:sldId id="281" r:id="rId9"/>
    <p:sldId id="282" r:id="rId10"/>
    <p:sldId id="283" r:id="rId11"/>
    <p:sldId id="284" r:id="rId12"/>
    <p:sldId id="289" r:id="rId13"/>
    <p:sldId id="285" r:id="rId14"/>
    <p:sldId id="286" r:id="rId15"/>
    <p:sldId id="287" r:id="rId16"/>
    <p:sldId id="288" r:id="rId17"/>
    <p:sldId id="291" r:id="rId18"/>
    <p:sldId id="292" r:id="rId19"/>
    <p:sldId id="293" r:id="rId20"/>
    <p:sldId id="294" r:id="rId21"/>
    <p:sldId id="302" r:id="rId22"/>
    <p:sldId id="304" r:id="rId23"/>
    <p:sldId id="305" r:id="rId24"/>
    <p:sldId id="306" r:id="rId25"/>
    <p:sldId id="307" r:id="rId26"/>
    <p:sldId id="308" r:id="rId27"/>
    <p:sldId id="311" r:id="rId28"/>
    <p:sldId id="312" r:id="rId29"/>
    <p:sldId id="313" r:id="rId30"/>
    <p:sldId id="314" r:id="rId31"/>
    <p:sldId id="315" r:id="rId32"/>
    <p:sldId id="318" r:id="rId33"/>
    <p:sldId id="319" r:id="rId34"/>
    <p:sldId id="295" r:id="rId35"/>
    <p:sldId id="296" r:id="rId36"/>
    <p:sldId id="297" r:id="rId37"/>
  </p:sldIdLst>
  <p:sldSz cx="9144000" cy="6858000" type="screen4x3"/>
  <p:notesSz cx="6797675" cy="9926638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06400" indent="50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812800" indent="10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219200" indent="152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625600" indent="203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6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6"/>
    <p:restoredTop sz="92878"/>
  </p:normalViewPr>
  <p:slideViewPr>
    <p:cSldViewPr>
      <p:cViewPr varScale="1">
        <p:scale>
          <a:sx n="107" d="100"/>
          <a:sy n="107" d="100"/>
        </p:scale>
        <p:origin x="142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BBD78DC-5E82-40DE-873E-3454309DEB87}" type="datetimeFigureOut">
              <a:rPr lang="es-CO"/>
              <a:pPr>
                <a:defRPr/>
              </a:pPr>
              <a:t>26/02/2020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1DA6C0A-DE25-4DDD-BFD1-B71B8724F115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501913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22276" y="1845116"/>
            <a:ext cx="7052461" cy="127315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44552" y="3365755"/>
            <a:ext cx="5807909" cy="15178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9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6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2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9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5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2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AE52D05-7086-461A-BBC8-CAF3718AFA01}" type="datetimeFigureOut">
              <a:rPr lang="es-CO" altLang="es-CO"/>
              <a:pPr>
                <a:defRPr/>
              </a:pPr>
              <a:t>26/02/2020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FEF39C6-7F00-4C64-A65A-4B8FDDED4A1C}" type="slidenum">
              <a:rPr lang="es-CO" altLang="es-CO"/>
              <a:pPr/>
              <a:t>‹Nº›</a:t>
            </a:fld>
            <a:endParaRPr lang="es-CO" alt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DF5F679-37E5-473F-84C5-7AC0FFAF086E}" type="datetimeFigureOut">
              <a:rPr lang="es-CO" altLang="es-CO"/>
              <a:pPr>
                <a:defRPr/>
              </a:pPr>
              <a:t>26/02/2020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EF3E160-CA5F-40F1-A1A8-9C66A60D1E40}" type="slidenum">
              <a:rPr lang="es-CO" altLang="es-CO"/>
              <a:pPr/>
              <a:t>‹Nº›</a:t>
            </a:fld>
            <a:endParaRPr lang="es-CO" alt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015335" y="237858"/>
            <a:ext cx="1866828" cy="5067881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14851" y="237858"/>
            <a:ext cx="5462200" cy="506788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B17AE42-6536-4089-A7D8-36E5C74F585A}" type="datetimeFigureOut">
              <a:rPr lang="es-CO" altLang="es-CO"/>
              <a:pPr>
                <a:defRPr/>
              </a:pPr>
              <a:t>26/02/2020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BD752B8-65C8-4DB9-9420-0105A529BB38}" type="slidenum">
              <a:rPr lang="es-CO" altLang="es-CO"/>
              <a:pPr/>
              <a:t>‹Nº›</a:t>
            </a:fld>
            <a:endParaRPr lang="es-CO" altLang="es-C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ción del álbu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6839"/>
            <a:ext cx="7772400" cy="1362075"/>
          </a:xfrm>
          <a:prstGeom prst="rect">
            <a:avLst/>
          </a:prstGeom>
        </p:spPr>
        <p:txBody>
          <a:bodyPr anchor="t"/>
          <a:lstStyle>
            <a:lvl1pPr algn="l" eaLnBrk="1" latinLnBrk="0" hangingPunct="1">
              <a:defRPr kumimoji="0" lang="es-ES"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46652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 eaLnBrk="1" latinLnBrk="0" hangingPunct="1">
              <a:buNone/>
              <a:defRPr kumimoji="0" lang="es-ES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es-ES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es-ES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s-ES_tradnl"/>
              <a:t>Haga clic para modificar el estilo de texto del patrón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/>
          <a:lstStyle/>
          <a:p>
            <a:fld id="{EFEED2B4-868F-4681-9E70-FF7ECCDC67D4}" type="datetimeFigureOut">
              <a:t>26/02/2020</a:t>
            </a:fld>
            <a:endParaRPr kumimoji="0" lang="es-E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  <a:prstGeom prst="rect">
            <a:avLst/>
          </a:prstGeom>
        </p:spPr>
        <p:txBody>
          <a:bodyPr/>
          <a:lstStyle/>
          <a:p>
            <a:endParaRPr kumimoji="0" lang="es-E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  <a:prstGeom prst="rect">
            <a:avLst/>
          </a:prstGeom>
        </p:spPr>
        <p:txBody>
          <a:bodyPr/>
          <a:lstStyle/>
          <a:p>
            <a:fld id="{80F88FF4-1BD9-4AA8-B980-C7776087ABAF}" type="slidenum">
              <a:t>‹Nº›</a:t>
            </a:fld>
            <a:endParaRPr kumimoji="0" lang="es-ES"/>
          </a:p>
        </p:txBody>
      </p:sp>
    </p:spTree>
    <p:extLst>
      <p:ext uri="{BB962C8B-B14F-4D97-AF65-F5344CB8AC3E}">
        <p14:creationId xmlns:p14="http://schemas.microsoft.com/office/powerpoint/2010/main" val="211534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08345B2-469D-4563-AC56-4B5F016CABAE}" type="datetimeFigureOut">
              <a:rPr lang="es-CO" altLang="es-CO"/>
              <a:pPr>
                <a:defRPr/>
              </a:pPr>
              <a:t>26/02/2020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45B8D12-8387-4479-BB9D-FA08A5A3B2D1}" type="slidenum">
              <a:rPr lang="es-CO" altLang="es-CO"/>
              <a:pPr/>
              <a:t>‹Nº›</a:t>
            </a:fld>
            <a:endParaRPr lang="es-CO" alt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5407" y="3816722"/>
            <a:ext cx="7052461" cy="1179664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5407" y="2517442"/>
            <a:ext cx="7052461" cy="12992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65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30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196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61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327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92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457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523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BA92386-26B6-4653-8BFB-635733D45E7C}" type="datetimeFigureOut">
              <a:rPr lang="es-CO" altLang="es-CO"/>
              <a:pPr>
                <a:defRPr/>
              </a:pPr>
              <a:t>26/02/2020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E6E9005-8CE8-418F-B416-FFC7CBF100A9}" type="slidenum">
              <a:rPr lang="es-CO" altLang="es-CO"/>
              <a:pPr/>
              <a:t>‹Nº›</a:t>
            </a:fld>
            <a:endParaRPr lang="es-CO" alt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14851" y="1385899"/>
            <a:ext cx="3664514" cy="391984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17648" y="1385899"/>
            <a:ext cx="3664514" cy="391984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807CA55-D3C4-46D0-8C05-D1C4147B5C6F}" type="datetimeFigureOut">
              <a:rPr lang="es-CO" altLang="es-CO"/>
              <a:pPr>
                <a:defRPr/>
              </a:pPr>
              <a:t>26/02/2020</a:t>
            </a:fld>
            <a:endParaRPr lang="es-CO" alt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A7EE1516-F7BA-4BB8-AA23-860D858A44F2}" type="slidenum">
              <a:rPr lang="es-CO" altLang="es-CO"/>
              <a:pPr/>
              <a:t>‹Nº›</a:t>
            </a:fld>
            <a:endParaRPr lang="es-CO" alt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14851" y="1329529"/>
            <a:ext cx="3665955" cy="5540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/>
            </a:lvl1pPr>
            <a:lvl2pPr marL="406542" indent="0">
              <a:buNone/>
              <a:defRPr sz="1800" b="1"/>
            </a:lvl2pPr>
            <a:lvl3pPr marL="813084" indent="0">
              <a:buNone/>
              <a:defRPr sz="1600" b="1"/>
            </a:lvl3pPr>
            <a:lvl4pPr marL="1219627" indent="0">
              <a:buNone/>
              <a:defRPr sz="1400" b="1"/>
            </a:lvl4pPr>
            <a:lvl5pPr marL="1626169" indent="0">
              <a:buNone/>
              <a:defRPr sz="1400" b="1"/>
            </a:lvl5pPr>
            <a:lvl6pPr marL="2032711" indent="0">
              <a:buNone/>
              <a:defRPr sz="1400" b="1"/>
            </a:lvl6pPr>
            <a:lvl7pPr marL="2439253" indent="0">
              <a:buNone/>
              <a:defRPr sz="1400" b="1"/>
            </a:lvl7pPr>
            <a:lvl8pPr marL="2845796" indent="0">
              <a:buNone/>
              <a:defRPr sz="1400" b="1"/>
            </a:lvl8pPr>
            <a:lvl9pPr marL="3252338" indent="0">
              <a:buNone/>
              <a:defRPr sz="14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4851" y="1883613"/>
            <a:ext cx="3665955" cy="3422126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214768" y="1329529"/>
            <a:ext cx="3667395" cy="5540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/>
            </a:lvl1pPr>
            <a:lvl2pPr marL="406542" indent="0">
              <a:buNone/>
              <a:defRPr sz="1800" b="1"/>
            </a:lvl2pPr>
            <a:lvl3pPr marL="813084" indent="0">
              <a:buNone/>
              <a:defRPr sz="1600" b="1"/>
            </a:lvl3pPr>
            <a:lvl4pPr marL="1219627" indent="0">
              <a:buNone/>
              <a:defRPr sz="1400" b="1"/>
            </a:lvl4pPr>
            <a:lvl5pPr marL="1626169" indent="0">
              <a:buNone/>
              <a:defRPr sz="1400" b="1"/>
            </a:lvl5pPr>
            <a:lvl6pPr marL="2032711" indent="0">
              <a:buNone/>
              <a:defRPr sz="1400" b="1"/>
            </a:lvl6pPr>
            <a:lvl7pPr marL="2439253" indent="0">
              <a:buNone/>
              <a:defRPr sz="1400" b="1"/>
            </a:lvl7pPr>
            <a:lvl8pPr marL="2845796" indent="0">
              <a:buNone/>
              <a:defRPr sz="1400" b="1"/>
            </a:lvl8pPr>
            <a:lvl9pPr marL="3252338" indent="0">
              <a:buNone/>
              <a:defRPr sz="14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214768" y="1883613"/>
            <a:ext cx="3667395" cy="3422126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AA9777D-5F08-4169-9962-A98A3920D4AC}" type="datetimeFigureOut">
              <a:rPr lang="es-CO" altLang="es-CO"/>
              <a:pPr>
                <a:defRPr/>
              </a:pPr>
              <a:t>26/02/2020</a:t>
            </a:fld>
            <a:endParaRPr lang="es-CO" altLang="es-CO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66456F5-809D-487E-9857-8903E606F794}" type="slidenum">
              <a:rPr lang="es-CO" altLang="es-CO"/>
              <a:pPr/>
              <a:t>‹Nº›</a:t>
            </a:fld>
            <a:endParaRPr lang="es-CO" alt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A77C21C-5290-476D-9B6F-5F2FB08A3783}" type="datetimeFigureOut">
              <a:rPr lang="es-CO" altLang="es-CO"/>
              <a:pPr>
                <a:defRPr/>
              </a:pPr>
              <a:t>26/02/2020</a:t>
            </a:fld>
            <a:endParaRPr lang="es-CO" alt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023BFFE-2546-4945-9988-3639062D248B}" type="slidenum">
              <a:rPr lang="es-CO" altLang="es-CO"/>
              <a:pPr/>
              <a:t>‹Nº›</a:t>
            </a:fld>
            <a:endParaRPr lang="es-CO" alt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45F6645-43DA-49F4-A7DD-C6F459631D71}" type="datetimeFigureOut">
              <a:rPr lang="es-CO" altLang="es-CO"/>
              <a:pPr>
                <a:defRPr/>
              </a:pPr>
              <a:t>26/02/2020</a:t>
            </a:fld>
            <a:endParaRPr lang="es-CO" altLang="es-CO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A20578A5-8CAF-47CF-BC87-2EFFE8BA33B4}" type="slidenum">
              <a:rPr lang="es-CO" altLang="es-CO"/>
              <a:pPr/>
              <a:t>‹Nº›</a:t>
            </a:fld>
            <a:endParaRPr lang="es-CO" alt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851" y="236483"/>
            <a:ext cx="2729660" cy="1006427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43902" y="236483"/>
            <a:ext cx="4638261" cy="50692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14851" y="1242910"/>
            <a:ext cx="2729660" cy="40628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06542" indent="0">
              <a:buNone/>
              <a:defRPr sz="1100"/>
            </a:lvl2pPr>
            <a:lvl3pPr marL="813084" indent="0">
              <a:buNone/>
              <a:defRPr sz="900"/>
            </a:lvl3pPr>
            <a:lvl4pPr marL="1219627" indent="0">
              <a:buNone/>
              <a:defRPr sz="800"/>
            </a:lvl4pPr>
            <a:lvl5pPr marL="1626169" indent="0">
              <a:buNone/>
              <a:defRPr sz="800"/>
            </a:lvl5pPr>
            <a:lvl6pPr marL="2032711" indent="0">
              <a:buNone/>
              <a:defRPr sz="800"/>
            </a:lvl6pPr>
            <a:lvl7pPr marL="2439253" indent="0">
              <a:buNone/>
              <a:defRPr sz="800"/>
            </a:lvl7pPr>
            <a:lvl8pPr marL="2845796" indent="0">
              <a:buNone/>
              <a:defRPr sz="800"/>
            </a:lvl8pPr>
            <a:lvl9pPr marL="3252338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50B84F3-9A13-4824-8E42-358C473F51F6}" type="datetimeFigureOut">
              <a:rPr lang="es-CO" altLang="es-CO"/>
              <a:pPr>
                <a:defRPr/>
              </a:pPr>
              <a:t>26/02/2020</a:t>
            </a:fld>
            <a:endParaRPr lang="es-CO" alt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C2510D2-29FB-4649-8021-1A654764864D}" type="slidenum">
              <a:rPr lang="es-CO" altLang="es-CO"/>
              <a:pPr/>
              <a:t>‹Nº›</a:t>
            </a:fld>
            <a:endParaRPr lang="es-CO" alt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6273" y="4157697"/>
            <a:ext cx="4978208" cy="490840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626273" y="530711"/>
            <a:ext cx="4978208" cy="3563740"/>
          </a:xfrm>
          <a:prstGeom prst="rect">
            <a:avLst/>
          </a:prstGeom>
        </p:spPr>
        <p:txBody>
          <a:bodyPr lIns="81308" tIns="40654" rIns="81308" bIns="40654" rtlCol="0">
            <a:normAutofit/>
          </a:bodyPr>
          <a:lstStyle>
            <a:lvl1pPr marL="0" indent="0">
              <a:buNone/>
              <a:defRPr sz="2800"/>
            </a:lvl1pPr>
            <a:lvl2pPr marL="406542" indent="0">
              <a:buNone/>
              <a:defRPr sz="2500"/>
            </a:lvl2pPr>
            <a:lvl3pPr marL="813084" indent="0">
              <a:buNone/>
              <a:defRPr sz="2100"/>
            </a:lvl3pPr>
            <a:lvl4pPr marL="1219627" indent="0">
              <a:buNone/>
              <a:defRPr sz="1800"/>
            </a:lvl4pPr>
            <a:lvl5pPr marL="1626169" indent="0">
              <a:buNone/>
              <a:defRPr sz="1800"/>
            </a:lvl5pPr>
            <a:lvl6pPr marL="2032711" indent="0">
              <a:buNone/>
              <a:defRPr sz="1800"/>
            </a:lvl6pPr>
            <a:lvl7pPr marL="2439253" indent="0">
              <a:buNone/>
              <a:defRPr sz="1800"/>
            </a:lvl7pPr>
            <a:lvl8pPr marL="2845796" indent="0">
              <a:buNone/>
              <a:defRPr sz="1800"/>
            </a:lvl8pPr>
            <a:lvl9pPr marL="3252338" indent="0">
              <a:buNone/>
              <a:defRPr sz="18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26273" y="4648536"/>
            <a:ext cx="4978208" cy="697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06542" indent="0">
              <a:buNone/>
              <a:defRPr sz="1100"/>
            </a:lvl2pPr>
            <a:lvl3pPr marL="813084" indent="0">
              <a:buNone/>
              <a:defRPr sz="900"/>
            </a:lvl3pPr>
            <a:lvl4pPr marL="1219627" indent="0">
              <a:buNone/>
              <a:defRPr sz="800"/>
            </a:lvl4pPr>
            <a:lvl5pPr marL="1626169" indent="0">
              <a:buNone/>
              <a:defRPr sz="800"/>
            </a:lvl5pPr>
            <a:lvl6pPr marL="2032711" indent="0">
              <a:buNone/>
              <a:defRPr sz="800"/>
            </a:lvl6pPr>
            <a:lvl7pPr marL="2439253" indent="0">
              <a:buNone/>
              <a:defRPr sz="800"/>
            </a:lvl7pPr>
            <a:lvl8pPr marL="2845796" indent="0">
              <a:buNone/>
              <a:defRPr sz="800"/>
            </a:lvl8pPr>
            <a:lvl9pPr marL="3252338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2D48C96-B8CE-4DE6-B0C2-CB622BDCB6B1}" type="datetimeFigureOut">
              <a:rPr lang="es-CO" altLang="es-CO"/>
              <a:pPr>
                <a:defRPr/>
              </a:pPr>
              <a:t>26/02/2020</a:t>
            </a:fld>
            <a:endParaRPr lang="es-CO" alt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F8F9DF1-1D3E-4E58-83A1-196BFE3B814A}" type="slidenum">
              <a:rPr lang="es-CO" altLang="es-CO"/>
              <a:pPr/>
              <a:t>‹Nº›</a:t>
            </a:fld>
            <a:endParaRPr lang="es-CO" alt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  <p:sldLayoutId id="214748434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06542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3084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19627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26169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235982" indent="-203271" algn="l" defTabSz="81308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2525" indent="-203271" algn="l" defTabSz="81308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9067" indent="-203271" algn="l" defTabSz="81308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5609" indent="-203271" algn="l" defTabSz="81308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542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3084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627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6169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711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9253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5796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2338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utp.edu.co/maternoinfantil" TargetMode="Externa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utp.edu.co/maternoinfantil" TargetMode="Externa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maternoinfantil@utp.edu.co" TargetMode="External"/><Relationship Id="rId2" Type="http://schemas.openxmlformats.org/officeDocument/2006/relationships/hyperlink" Target="mailto:l.rubiano@utp.edu.c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692696"/>
            <a:ext cx="8229600" cy="1143000"/>
          </a:xfrm>
        </p:spPr>
        <p:txBody>
          <a:bodyPr/>
          <a:lstStyle/>
          <a:p>
            <a:r>
              <a:rPr lang="es-CO" sz="2100" b="1" dirty="0">
                <a:solidFill>
                  <a:srgbClr val="002060"/>
                </a:solidFill>
              </a:rPr>
              <a:t>Salas de </a:t>
            </a:r>
            <a:r>
              <a:rPr lang="es-CO" sz="2100" b="1" dirty="0" err="1">
                <a:solidFill>
                  <a:srgbClr val="002060"/>
                </a:solidFill>
              </a:rPr>
              <a:t>Gineco</a:t>
            </a:r>
            <a:r>
              <a:rPr lang="es-CO" sz="2100" b="1" dirty="0">
                <a:solidFill>
                  <a:srgbClr val="002060"/>
                </a:solidFill>
              </a:rPr>
              <a:t>-obstetricia.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077472" cy="452596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_tradnl" sz="2000" dirty="0">
                <a:solidFill>
                  <a:srgbClr val="002060"/>
                </a:solidFill>
              </a:rPr>
              <a:t>Historias Clínicas completas: Bajo ninguna circunstancia se deben imprimir las historias clínicas ni fragmentos de ellas – está totalmente prohibido.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CO" sz="2000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_tradnl" sz="2000" dirty="0">
                <a:solidFill>
                  <a:srgbClr val="002060"/>
                </a:solidFill>
              </a:rPr>
              <a:t>Elaboración de las Interconsultas – Epicrisis – Reporte e informe de paraclínicos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CO" sz="2000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_tradnl" sz="2000" dirty="0">
                <a:solidFill>
                  <a:srgbClr val="002060"/>
                </a:solidFill>
              </a:rPr>
              <a:t>Evolución de los pacientes.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ES_tradnl" sz="2000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_tradnl" sz="2000" b="1" dirty="0">
                <a:solidFill>
                  <a:srgbClr val="FF0000"/>
                </a:solidFill>
              </a:rPr>
              <a:t>TODO SIEMPRE BAJO LA SUPERVISIÓN DEL DOCENTE-ASISTENCIAL DEL SERVICIO.  NO SE AUTORIZA GRABAR NADA EN LA HISTORIA CLINICA SI LOS DATOS CONSIGNADOS NO HAN SIDO AVALADOS POR EL DOCENTE ASISTENCIAL.</a:t>
            </a:r>
            <a:endParaRPr lang="es-CO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764704"/>
            <a:ext cx="8229600" cy="1143000"/>
          </a:xfrm>
        </p:spPr>
        <p:txBody>
          <a:bodyPr/>
          <a:lstStyle/>
          <a:p>
            <a:r>
              <a:rPr lang="es-CO" sz="2100" b="1" dirty="0">
                <a:solidFill>
                  <a:srgbClr val="002060"/>
                </a:solidFill>
              </a:rPr>
              <a:t>RESPONSABILIDADES GInecoobstetricia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704846"/>
            <a:ext cx="7293496" cy="452596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_tradnl" sz="2000" dirty="0">
                <a:solidFill>
                  <a:srgbClr val="002060"/>
                </a:solidFill>
              </a:rPr>
              <a:t>Ampliación de la información obtenida en Historia Clínica realizada por otros compañeros ó Médicos de Planta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CO" sz="2000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_tradnl" sz="2000" dirty="0">
                <a:solidFill>
                  <a:srgbClr val="002060"/>
                </a:solidFill>
              </a:rPr>
              <a:t>Asistir a la cirugía programada. (Revisar programación 1 </a:t>
            </a:r>
            <a:r>
              <a:rPr lang="es-ES_tradnl" sz="2000" dirty="0" err="1">
                <a:solidFill>
                  <a:srgbClr val="002060"/>
                </a:solidFill>
              </a:rPr>
              <a:t>dia</a:t>
            </a:r>
            <a:r>
              <a:rPr lang="es-ES_tradnl" sz="2000" dirty="0">
                <a:solidFill>
                  <a:srgbClr val="002060"/>
                </a:solidFill>
              </a:rPr>
              <a:t> antes)</a:t>
            </a:r>
          </a:p>
          <a:p>
            <a:pPr marL="0" indent="0" algn="just">
              <a:buNone/>
            </a:pPr>
            <a:endParaRPr lang="es-CO" sz="2000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_tradnl" sz="2000" dirty="0">
                <a:solidFill>
                  <a:srgbClr val="002060"/>
                </a:solidFill>
              </a:rPr>
              <a:t>Antes de las Cirugías deben conocer la Historia Clínica del paciente y saber acerca de la patología del paciente, leer la anatomía y si es posible  leer sobre la Técnica Quirúrgica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ES_tradnl" sz="2000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_tradnl" sz="2000" dirty="0">
                <a:solidFill>
                  <a:srgbClr val="002060"/>
                </a:solidFill>
              </a:rPr>
              <a:t>Las actividades que le encargue el medico asistencial.</a:t>
            </a:r>
            <a:endParaRPr lang="es-CO" sz="2000" dirty="0">
              <a:solidFill>
                <a:srgbClr val="002060"/>
              </a:solidFill>
            </a:endParaRPr>
          </a:p>
          <a:p>
            <a:endParaRPr lang="es-CO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23728" y="764704"/>
            <a:ext cx="8229600" cy="1143000"/>
          </a:xfrm>
        </p:spPr>
        <p:txBody>
          <a:bodyPr/>
          <a:lstStyle/>
          <a:p>
            <a:r>
              <a:rPr lang="es-CO" sz="2100" b="1" dirty="0">
                <a:solidFill>
                  <a:srgbClr val="002060"/>
                </a:solidFill>
              </a:rPr>
              <a:t>Admisiones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21488" cy="452596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rgbClr val="002060"/>
                </a:solidFill>
              </a:rPr>
              <a:t>Hacer las historias clínicas completas de las pacientes remitidas, solicitar los exámenes pertinentes y realizar un plan de manejo de acuerdo a la presunción diagnóstica, siempre bajo la supervisión del medico asistencial.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CO" sz="2000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rgbClr val="002060"/>
                </a:solidFill>
              </a:rPr>
              <a:t>Examen físico de la gestante y de la paciente ginecológica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CO" sz="2000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rgbClr val="002060"/>
                </a:solidFill>
              </a:rPr>
              <a:t>No rechazar, ni aceptar pacientes comentadas en el servicio.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CO" sz="2000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_tradnl" sz="2000" dirty="0">
                <a:solidFill>
                  <a:srgbClr val="002060"/>
                </a:solidFill>
              </a:rPr>
              <a:t>Las actividades que le encargue el medico asistencial.</a:t>
            </a:r>
            <a:endParaRPr lang="es-CO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052736"/>
            <a:ext cx="6480720" cy="4525963"/>
          </a:xfrm>
        </p:spPr>
        <p:txBody>
          <a:bodyPr/>
          <a:lstStyle/>
          <a:p>
            <a:endParaRPr lang="es-ES_tradnl" b="1" dirty="0"/>
          </a:p>
          <a:p>
            <a:endParaRPr lang="es-ES_tradnl" b="1" dirty="0"/>
          </a:p>
          <a:p>
            <a:pPr marL="0" indent="0" algn="ctr">
              <a:buNone/>
            </a:pPr>
            <a:r>
              <a:rPr lang="es-ES_tradnl" sz="2000" dirty="0">
                <a:solidFill>
                  <a:srgbClr val="002060"/>
                </a:solidFill>
              </a:rPr>
              <a:t>BAJO NINGUNA CIRCUNSTANCIA DEBEN HACER LOS PROCEDIMIENTOS SOLOS, SIEMPRE DEBEN ESTAR ACOMPAÑADOS POR LOS MÉDICOS DE PLANTA Y/O LOS ESPECIALISTAS</a:t>
            </a:r>
            <a:r>
              <a:rPr lang="es-ES_tradnl" sz="2000" b="1" dirty="0">
                <a:solidFill>
                  <a:srgbClr val="002060"/>
                </a:solidFill>
              </a:rPr>
              <a:t>.</a:t>
            </a:r>
          </a:p>
          <a:p>
            <a:pPr marL="0" indent="0" algn="ctr">
              <a:buNone/>
            </a:pPr>
            <a:endParaRPr lang="es-ES_tradnl" sz="2000" b="1" dirty="0">
              <a:solidFill>
                <a:srgbClr val="002060"/>
              </a:solidFill>
            </a:endParaRPr>
          </a:p>
          <a:p>
            <a:r>
              <a:rPr lang="es-ES_tradnl" sz="2000" dirty="0"/>
              <a:t>OBLIGATORIO USO DEL UNIFORME DE LA UTP Y SIEMPRE PORTAR LA BATA.</a:t>
            </a:r>
          </a:p>
          <a:p>
            <a:r>
              <a:rPr lang="es-ES_tradnl" sz="2000" dirty="0"/>
              <a:t>POR NORMAS INSTITUCIONALES: CABELLO RECOGIDO SIEMPRE, UÑAS CORTAS SIN MAQUILLAJE. NO PIERCING.</a:t>
            </a:r>
          </a:p>
          <a:p>
            <a:pPr marL="0" indent="0" algn="ctr">
              <a:buNone/>
            </a:pPr>
            <a:endParaRPr lang="es-CO" sz="2000" dirty="0">
              <a:solidFill>
                <a:srgbClr val="002060"/>
              </a:solidFill>
            </a:endParaRPr>
          </a:p>
          <a:p>
            <a:endParaRPr lang="es-CO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4352" y="692696"/>
            <a:ext cx="8229600" cy="1143000"/>
          </a:xfrm>
        </p:spPr>
        <p:txBody>
          <a:bodyPr/>
          <a:lstStyle/>
          <a:p>
            <a:r>
              <a:rPr lang="es-CO" sz="2100" b="1" dirty="0">
                <a:solidFill>
                  <a:srgbClr val="002060"/>
                </a:solidFill>
              </a:rPr>
              <a:t>Actividad académica</a:t>
            </a:r>
            <a:endParaRPr lang="es-CO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484784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rgbClr val="002060"/>
                </a:solidFill>
              </a:rPr>
              <a:t>Obligatoria.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rgbClr val="002060"/>
                </a:solidFill>
              </a:rPr>
              <a:t>Docentes. (HORARIOS)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rgbClr val="002060"/>
                </a:solidFill>
              </a:rPr>
              <a:t>Alexander Moya****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rgbClr val="002060"/>
                </a:solidFill>
              </a:rPr>
              <a:t>José William León***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rgbClr val="002060"/>
                </a:solidFill>
              </a:rPr>
              <a:t>Sandra Ximena Olaya***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rgbClr val="002060"/>
                </a:solidFill>
              </a:rPr>
              <a:t>Casos clínicos. </a:t>
            </a:r>
            <a:r>
              <a:rPr lang="es-CO" sz="1800" dirty="0">
                <a:solidFill>
                  <a:srgbClr val="002060"/>
                </a:solidFill>
              </a:rPr>
              <a:t>(ver programación y metodología en el blog del área).</a:t>
            </a:r>
          </a:p>
          <a:p>
            <a:pPr marL="0" indent="0">
              <a:buNone/>
            </a:pPr>
            <a:r>
              <a:rPr lang="es-CO" sz="2400" dirty="0">
                <a:solidFill>
                  <a:srgbClr val="002060"/>
                </a:solidFill>
              </a:rPr>
              <a:t>En el caso que los internos hagan cambio de rotación y no alcancen la presentación, </a:t>
            </a:r>
            <a:r>
              <a:rPr lang="es-CO" sz="2400" b="1" dirty="0">
                <a:solidFill>
                  <a:srgbClr val="002060"/>
                </a:solidFill>
              </a:rPr>
              <a:t>es obligatorio </a:t>
            </a:r>
            <a:r>
              <a:rPr lang="es-CO" sz="2400" dirty="0">
                <a:solidFill>
                  <a:srgbClr val="002060"/>
                </a:solidFill>
              </a:rPr>
              <a:t>la entrega de los avances al nuevo grupo de internos que rotan por el área)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rgbClr val="002060"/>
                </a:solidFill>
              </a:rPr>
              <a:t>Actividad académica de los lunes de 2 a 6 PM OBLIGATORIA.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CO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625252"/>
            <a:ext cx="8229600" cy="1143000"/>
          </a:xfrm>
        </p:spPr>
        <p:txBody>
          <a:bodyPr/>
          <a:lstStyle/>
          <a:p>
            <a:r>
              <a:rPr lang="es-CO" sz="2100" b="1" dirty="0">
                <a:solidFill>
                  <a:srgbClr val="002060"/>
                </a:solidFill>
              </a:rPr>
              <a:t>Formato de Evaluación</a:t>
            </a:r>
            <a:endParaRPr lang="es-CO" b="1" dirty="0">
              <a:solidFill>
                <a:srgbClr val="002060"/>
              </a:solidFill>
            </a:endParaRPr>
          </a:p>
        </p:txBody>
      </p:sp>
      <p:pic>
        <p:nvPicPr>
          <p:cNvPr id="972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830" t="34043" r="24830" b="18227"/>
          <a:stretch>
            <a:fillRect/>
          </a:stretch>
        </p:blipFill>
        <p:spPr bwMode="auto">
          <a:xfrm>
            <a:off x="35496" y="1196752"/>
            <a:ext cx="9108504" cy="506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Elipse"/>
          <p:cNvSpPr/>
          <p:nvPr/>
        </p:nvSpPr>
        <p:spPr>
          <a:xfrm>
            <a:off x="251520" y="3356992"/>
            <a:ext cx="5040560" cy="43204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67744" y="762954"/>
            <a:ext cx="8229600" cy="1143000"/>
          </a:xfrm>
        </p:spPr>
        <p:txBody>
          <a:bodyPr/>
          <a:lstStyle/>
          <a:p>
            <a:r>
              <a:rPr lang="es-CO" sz="2100" b="1" dirty="0">
                <a:solidFill>
                  <a:srgbClr val="002060"/>
                </a:solidFill>
              </a:rPr>
              <a:t>Competencias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916832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rgbClr val="002060"/>
                </a:solidFill>
              </a:rPr>
              <a:t>Realizar valoración ginecológica: trastornos menstruales, hemorragia uterina anormal, alteraciones mamarias y riesgo de osteoporosis.</a:t>
            </a:r>
          </a:p>
          <a:p>
            <a:pPr>
              <a:buFont typeface="Wingdings" panose="05000000000000000000" pitchFamily="2" charset="2"/>
              <a:buChar char="ü"/>
            </a:pPr>
            <a:endParaRPr lang="es-CO" sz="20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rgbClr val="002060"/>
                </a:solidFill>
              </a:rPr>
              <a:t>Realizar tamización especifica: Toma de citología vaginal, pruebas en ITS.</a:t>
            </a:r>
          </a:p>
          <a:p>
            <a:pPr>
              <a:buFont typeface="Wingdings" panose="05000000000000000000" pitchFamily="2" charset="2"/>
              <a:buChar char="ü"/>
            </a:pPr>
            <a:endParaRPr lang="es-CO" sz="20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rgbClr val="002060"/>
                </a:solidFill>
              </a:rPr>
              <a:t>Realizar asesoría y  atención especifica frente a anticoncepción. </a:t>
            </a:r>
          </a:p>
          <a:p>
            <a:pPr>
              <a:buFont typeface="Wingdings" panose="05000000000000000000" pitchFamily="2" charset="2"/>
              <a:buChar char="ü"/>
            </a:pPr>
            <a:endParaRPr lang="es-CO" sz="20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rgbClr val="002060"/>
                </a:solidFill>
              </a:rPr>
              <a:t>Identificar y atender la victima de violencia de genero. (sexual y de cualquier tipo)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836712"/>
            <a:ext cx="8229600" cy="1143000"/>
          </a:xfrm>
        </p:spPr>
        <p:txBody>
          <a:bodyPr/>
          <a:lstStyle/>
          <a:p>
            <a:r>
              <a:rPr lang="es-CO" sz="2000" b="1" dirty="0">
                <a:solidFill>
                  <a:srgbClr val="002060"/>
                </a:solidFill>
              </a:rPr>
              <a:t>Competencias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628800"/>
            <a:ext cx="689796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rgbClr val="002060"/>
                </a:solidFill>
              </a:rPr>
              <a:t>Realizar valoración y asesoría </a:t>
            </a:r>
            <a:r>
              <a:rPr lang="es-CO" sz="2000" dirty="0" err="1">
                <a:solidFill>
                  <a:srgbClr val="002060"/>
                </a:solidFill>
              </a:rPr>
              <a:t>preconcepcional</a:t>
            </a:r>
            <a:endParaRPr lang="es-CO" sz="20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CO" sz="20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rgbClr val="002060"/>
                </a:solidFill>
              </a:rPr>
              <a:t>Realizar control prenatal e interpretar las pruebas diagnosticas comunes según la norma.</a:t>
            </a:r>
          </a:p>
          <a:p>
            <a:pPr>
              <a:buFont typeface="Wingdings" panose="05000000000000000000" pitchFamily="2" charset="2"/>
              <a:buChar char="ü"/>
            </a:pPr>
            <a:endParaRPr lang="es-CO" sz="20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rgbClr val="002060"/>
                </a:solidFill>
              </a:rPr>
              <a:t>Identificar la presencia de complicaciones durante el embarazo.</a:t>
            </a:r>
          </a:p>
          <a:p>
            <a:pPr>
              <a:buFont typeface="Wingdings" panose="05000000000000000000" pitchFamily="2" charset="2"/>
              <a:buChar char="ü"/>
            </a:pPr>
            <a:endParaRPr lang="es-CO" sz="20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rgbClr val="002060"/>
                </a:solidFill>
              </a:rPr>
              <a:t>Elaborar una historia clínica describiendo las características y evolución de las contracciones uterinas y ruptura de membranas.</a:t>
            </a:r>
          </a:p>
          <a:p>
            <a:pPr>
              <a:buFont typeface="Wingdings" panose="05000000000000000000" pitchFamily="2" charset="2"/>
              <a:buChar char="ü"/>
            </a:pPr>
            <a:endParaRPr lang="es-CO" sz="20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rgbClr val="002060"/>
                </a:solidFill>
              </a:rPr>
              <a:t>Valorar el progreso del trabajo de parto.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620688"/>
            <a:ext cx="8229600" cy="1143000"/>
          </a:xfrm>
        </p:spPr>
        <p:txBody>
          <a:bodyPr/>
          <a:lstStyle/>
          <a:p>
            <a:r>
              <a:rPr lang="es-CO" sz="2100" b="1" dirty="0">
                <a:solidFill>
                  <a:srgbClr val="002060"/>
                </a:solidFill>
              </a:rPr>
              <a:t>Competencias</a:t>
            </a:r>
            <a:endParaRPr lang="es-CO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02575" y="1556792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rgbClr val="002060"/>
                </a:solidFill>
              </a:rPr>
              <a:t>Inducir el trabajo de parto con prostaglandinas o con oxitocina.</a:t>
            </a:r>
          </a:p>
          <a:p>
            <a:pPr>
              <a:buFont typeface="Wingdings" panose="05000000000000000000" pitchFamily="2" charset="2"/>
              <a:buChar char="ü"/>
            </a:pPr>
            <a:endParaRPr lang="es-CO" sz="20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rgbClr val="002060"/>
                </a:solidFill>
              </a:rPr>
              <a:t>Realizar valoración del bienestar fetal.</a:t>
            </a:r>
          </a:p>
          <a:p>
            <a:pPr>
              <a:buFont typeface="Wingdings" panose="05000000000000000000" pitchFamily="2" charset="2"/>
              <a:buChar char="ü"/>
            </a:pPr>
            <a:endParaRPr lang="es-CO" sz="20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rgbClr val="002060"/>
                </a:solidFill>
              </a:rPr>
              <a:t>Atender el parto espontáneo.</a:t>
            </a:r>
          </a:p>
          <a:p>
            <a:pPr>
              <a:buFont typeface="Wingdings" panose="05000000000000000000" pitchFamily="2" charset="2"/>
              <a:buChar char="ü"/>
            </a:pPr>
            <a:endParaRPr lang="es-CO" sz="20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rgbClr val="002060"/>
                </a:solidFill>
              </a:rPr>
              <a:t>Realizar examen físico de la puérpera e identificar y tratar las complicaciones maternas mas comunes durante el puerperio.</a:t>
            </a:r>
          </a:p>
          <a:p>
            <a:pPr>
              <a:buFont typeface="Wingdings" panose="05000000000000000000" pitchFamily="2" charset="2"/>
              <a:buChar char="ü"/>
            </a:pPr>
            <a:endParaRPr lang="es-CO" sz="20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rgbClr val="002060"/>
                </a:solidFill>
              </a:rPr>
              <a:t>Realizar revisión uterina y extracción manual de la placenta.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11760" y="692696"/>
            <a:ext cx="8229600" cy="1143000"/>
          </a:xfrm>
        </p:spPr>
        <p:txBody>
          <a:bodyPr/>
          <a:lstStyle/>
          <a:p>
            <a:r>
              <a:rPr lang="es-CO" sz="2100" b="1" dirty="0">
                <a:solidFill>
                  <a:srgbClr val="002060"/>
                </a:solidFill>
              </a:rPr>
              <a:t>Competencias</a:t>
            </a:r>
            <a:endParaRPr lang="es-CO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835696"/>
            <a:ext cx="684076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rgbClr val="002060"/>
                </a:solidFill>
              </a:rPr>
              <a:t>Realizar episiotomia y episiorrafia cuando estén indicadas.</a:t>
            </a:r>
          </a:p>
          <a:p>
            <a:pPr>
              <a:buFont typeface="Wingdings" panose="05000000000000000000" pitchFamily="2" charset="2"/>
              <a:buChar char="ü"/>
            </a:pPr>
            <a:endParaRPr lang="es-CO" sz="20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rgbClr val="002060"/>
                </a:solidFill>
              </a:rPr>
              <a:t>Reparar laceraciones del tracto genital. </a:t>
            </a:r>
          </a:p>
          <a:p>
            <a:pPr>
              <a:buFont typeface="Wingdings" panose="05000000000000000000" pitchFamily="2" charset="2"/>
              <a:buChar char="ü"/>
            </a:pPr>
            <a:endParaRPr lang="es-CO" sz="20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rgbClr val="002060"/>
                </a:solidFill>
              </a:rPr>
              <a:t>Interpretar los resultados de algunas pruebas diagnosticas especificas para determinar la causa de la hemorragia uterina anormal.</a:t>
            </a:r>
          </a:p>
          <a:p>
            <a:pPr>
              <a:buFont typeface="Wingdings" panose="05000000000000000000" pitchFamily="2" charset="2"/>
              <a:buChar char="ü"/>
            </a:pPr>
            <a:endParaRPr lang="es-CO" sz="20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rgbClr val="002060"/>
                </a:solidFill>
              </a:rPr>
              <a:t>Tratar la EPI,  con las opciones médicas y quirúrgicas apropiadas.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ctrTitle"/>
          </p:nvPr>
        </p:nvSpPr>
        <p:spPr bwMode="auto">
          <a:xfrm>
            <a:off x="1476375" y="2133600"/>
            <a:ext cx="5862638" cy="11303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s-ES_tradnl" altLang="es-CO" sz="2100" b="1" dirty="0">
                <a:solidFill>
                  <a:srgbClr val="002060"/>
                </a:solidFill>
                <a:ea typeface="ＭＳ Ｐゴシック" pitchFamily="34" charset="-128"/>
              </a:rPr>
              <a:t>Facultad Ciencias de la Salud</a:t>
            </a:r>
            <a:br>
              <a:rPr lang="es-ES_tradnl" altLang="es-CO" sz="2100" b="1" dirty="0">
                <a:solidFill>
                  <a:srgbClr val="002060"/>
                </a:solidFill>
                <a:ea typeface="ＭＳ Ｐゴシック" pitchFamily="34" charset="-128"/>
              </a:rPr>
            </a:br>
            <a:r>
              <a:rPr lang="es-ES_tradnl" altLang="es-CO" sz="2100" dirty="0">
                <a:solidFill>
                  <a:srgbClr val="002060"/>
                </a:solidFill>
                <a:ea typeface="ＭＳ Ｐゴシック" pitchFamily="34" charset="-128"/>
              </a:rPr>
              <a:t>Programa de Medicina</a:t>
            </a:r>
            <a:endParaRPr lang="es-ES_tradnl" altLang="es-CO" sz="40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13315" name="2 Subtítulo"/>
          <p:cNvSpPr>
            <a:spLocks noGrp="1"/>
          </p:cNvSpPr>
          <p:nvPr>
            <p:ph type="subTitle" idx="1"/>
          </p:nvPr>
        </p:nvSpPr>
        <p:spPr bwMode="auto">
          <a:xfrm>
            <a:off x="2578100" y="3500438"/>
            <a:ext cx="4760913" cy="10810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s-ES_tradnl" altLang="es-CO" sz="2000" b="1" dirty="0">
                <a:solidFill>
                  <a:srgbClr val="002060"/>
                </a:solidFill>
                <a:ea typeface="ＭＳ Ｐゴシック" pitchFamily="34" charset="-128"/>
              </a:rPr>
              <a:t>Internado </a:t>
            </a:r>
          </a:p>
          <a:p>
            <a:pPr algn="r" eaLnBrk="1" hangingPunct="1"/>
            <a:r>
              <a:rPr lang="es-ES_tradnl" altLang="es-CO" sz="2000" dirty="0">
                <a:solidFill>
                  <a:srgbClr val="002060"/>
                </a:solidFill>
                <a:ea typeface="ＭＳ Ｐゴシック" pitchFamily="34" charset="-128"/>
              </a:rPr>
              <a:t>Área Materno Infantil </a:t>
            </a:r>
          </a:p>
        </p:txBody>
      </p:sp>
      <p:sp>
        <p:nvSpPr>
          <p:cNvPr id="13316" name="2 Subtítulo"/>
          <p:cNvSpPr>
            <a:spLocks/>
          </p:cNvSpPr>
          <p:nvPr/>
        </p:nvSpPr>
        <p:spPr bwMode="auto">
          <a:xfrm>
            <a:off x="2498725" y="5445125"/>
            <a:ext cx="4840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rIns="91439"/>
          <a:lstStyle/>
          <a:p>
            <a:pPr algn="r" eaLnBrk="1" hangingPunct="1">
              <a:spcBef>
                <a:spcPct val="20000"/>
              </a:spcBef>
            </a:pPr>
            <a:r>
              <a:rPr lang="es-ES_tradnl" altLang="es-CO" sz="1400" dirty="0">
                <a:solidFill>
                  <a:srgbClr val="002060"/>
                </a:solidFill>
                <a:latin typeface="Calibri" pitchFamily="34" charset="0"/>
              </a:rPr>
              <a:t>Pereira, Febrero 25 de 2020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773832"/>
            <a:ext cx="8229600" cy="1143000"/>
          </a:xfrm>
        </p:spPr>
        <p:txBody>
          <a:bodyPr/>
          <a:lstStyle/>
          <a:p>
            <a:r>
              <a:rPr lang="es-CO" sz="2100" b="1" dirty="0">
                <a:solidFill>
                  <a:srgbClr val="002060"/>
                </a:solidFill>
                <a:latin typeface="+mn-lt"/>
              </a:rPr>
              <a:t>Competencias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6984776" cy="452596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rgbClr val="002060"/>
                </a:solidFill>
              </a:rPr>
              <a:t>Interpretar pruebas tales como la ecografía transvaginal  o abdominal para confirmar el diagnostico de masa pélvica.</a:t>
            </a:r>
          </a:p>
          <a:p>
            <a:pPr>
              <a:buFont typeface="Wingdings" panose="05000000000000000000" pitchFamily="2" charset="2"/>
              <a:buChar char="ü"/>
            </a:pPr>
            <a:endParaRPr lang="es-CO" sz="2000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rgbClr val="002060"/>
                </a:solidFill>
              </a:rPr>
              <a:t>Diagnosticar y tratar las complicaciones que pudieran resultar del tratamiento de un aborto espontaneo.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CO" sz="2000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rgbClr val="002060"/>
                </a:solidFill>
              </a:rPr>
              <a:t>Valorar el riesgo de la osteoporosis con base en la historia clínica, la exploración y las pruebas especificas.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CO" sz="2000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rgbClr val="002060"/>
                </a:solidFill>
              </a:rPr>
              <a:t>Manejar condiciones </a:t>
            </a:r>
            <a:r>
              <a:rPr lang="es-CO" sz="2000" dirty="0" err="1">
                <a:solidFill>
                  <a:srgbClr val="002060"/>
                </a:solidFill>
              </a:rPr>
              <a:t>perimenopáusicas</a:t>
            </a:r>
            <a:r>
              <a:rPr lang="es-CO" sz="2000" dirty="0">
                <a:solidFill>
                  <a:srgbClr val="002060"/>
                </a:solidFill>
              </a:rPr>
              <a:t> y menopáusicas.</a:t>
            </a:r>
          </a:p>
          <a:p>
            <a:endParaRPr lang="es-CO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" name="Imagen 8" descr="Captura de pantalla 2015-01-29 a la(s) 21.18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578"/>
            <a:ext cx="9144000" cy="310294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494146" y="3122225"/>
            <a:ext cx="1270085" cy="639599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 descr="Captura de pantalla 2015-01-29 a la(s) 21.27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794"/>
            <a:ext cx="9144000" cy="4262484"/>
          </a:xfrm>
          <a:prstGeom prst="rect">
            <a:avLst/>
          </a:prstGeom>
        </p:spPr>
      </p:pic>
      <p:pic>
        <p:nvPicPr>
          <p:cNvPr id="8" name="Imagen 7" descr="Captura de pantalla 2015-01-29 a la(s) 21.18.5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696" y="3827024"/>
            <a:ext cx="1181100" cy="381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8670" y="6009147"/>
            <a:ext cx="1275330" cy="84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6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PEDIATRÍA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8081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s-ES_tradnl" sz="5000" dirty="0">
                <a:solidFill>
                  <a:schemeClr val="tx1"/>
                </a:solidFill>
              </a:rPr>
              <a:t>Actuar dentro del marco general de los derechos del </a:t>
            </a:r>
            <a:r>
              <a:rPr lang="es-ES_tradnl" sz="5000" dirty="0" err="1">
                <a:solidFill>
                  <a:schemeClr val="tx1"/>
                </a:solidFill>
              </a:rPr>
              <a:t>niño</a:t>
            </a:r>
            <a:r>
              <a:rPr lang="es-ES_tradnl" sz="5000" dirty="0">
                <a:solidFill>
                  <a:schemeClr val="tx1"/>
                </a:solidFill>
              </a:rPr>
              <a:t>, en reconocimiento de su esfera </a:t>
            </a:r>
            <a:r>
              <a:rPr lang="es-ES_tradnl" sz="5000" dirty="0" err="1">
                <a:solidFill>
                  <a:schemeClr val="tx1"/>
                </a:solidFill>
              </a:rPr>
              <a:t>bio</a:t>
            </a:r>
            <a:r>
              <a:rPr lang="es-ES_tradnl" sz="5000" dirty="0">
                <a:solidFill>
                  <a:schemeClr val="tx1"/>
                </a:solidFill>
              </a:rPr>
              <a:t>-psicosocial y con actitud de compromiso para la </a:t>
            </a:r>
            <a:r>
              <a:rPr lang="es-ES_tradnl" sz="5000" dirty="0" err="1">
                <a:solidFill>
                  <a:schemeClr val="tx1"/>
                </a:solidFill>
              </a:rPr>
              <a:t>intervención</a:t>
            </a:r>
            <a:r>
              <a:rPr lang="es-ES_tradnl" sz="5000" dirty="0">
                <a:solidFill>
                  <a:schemeClr val="tx1"/>
                </a:solidFill>
              </a:rPr>
              <a:t> oportuna de los problemas graves del </a:t>
            </a:r>
            <a:r>
              <a:rPr lang="es-ES_tradnl" sz="5000" dirty="0" err="1">
                <a:solidFill>
                  <a:schemeClr val="tx1"/>
                </a:solidFill>
              </a:rPr>
              <a:t>niño</a:t>
            </a:r>
            <a:r>
              <a:rPr lang="es-ES_tradnl" sz="5000" dirty="0">
                <a:solidFill>
                  <a:schemeClr val="tx1"/>
                </a:solidFill>
              </a:rPr>
              <a:t>. </a:t>
            </a:r>
          </a:p>
          <a:p>
            <a:pPr algn="just"/>
            <a:endParaRPr lang="es-ES_tradnl" sz="5000" dirty="0">
              <a:solidFill>
                <a:schemeClr val="tx1"/>
              </a:solidFill>
            </a:endParaRPr>
          </a:p>
          <a:p>
            <a:pPr algn="just"/>
            <a:r>
              <a:rPr lang="es-ES_tradnl" sz="5000" dirty="0">
                <a:solidFill>
                  <a:schemeClr val="tx1"/>
                </a:solidFill>
              </a:rPr>
              <a:t>Brindar apoyo integral al </a:t>
            </a:r>
            <a:r>
              <a:rPr lang="es-ES_tradnl" sz="5000" dirty="0" err="1">
                <a:solidFill>
                  <a:schemeClr val="tx1"/>
                </a:solidFill>
              </a:rPr>
              <a:t>niño</a:t>
            </a:r>
            <a:r>
              <a:rPr lang="es-ES_tradnl" sz="5000" dirty="0">
                <a:solidFill>
                  <a:schemeClr val="tx1"/>
                </a:solidFill>
              </a:rPr>
              <a:t> y su familia para el manejo de las alteraciones graves de la salud, la </a:t>
            </a:r>
            <a:r>
              <a:rPr lang="es-ES_tradnl" sz="5000" dirty="0" err="1">
                <a:solidFill>
                  <a:schemeClr val="tx1"/>
                </a:solidFill>
              </a:rPr>
              <a:t>comprensión</a:t>
            </a:r>
            <a:r>
              <a:rPr lang="es-ES_tradnl" sz="5000" dirty="0">
                <a:solidFill>
                  <a:schemeClr val="tx1"/>
                </a:solidFill>
              </a:rPr>
              <a:t> de la muerte y el manejo del duelo. </a:t>
            </a:r>
          </a:p>
          <a:p>
            <a:pPr algn="just"/>
            <a:endParaRPr lang="es-ES_tradnl" sz="5000" dirty="0">
              <a:solidFill>
                <a:schemeClr val="tx1"/>
              </a:solidFill>
            </a:endParaRPr>
          </a:p>
          <a:p>
            <a:pPr algn="just"/>
            <a:r>
              <a:rPr lang="es-ES_tradnl" sz="5000" dirty="0">
                <a:solidFill>
                  <a:schemeClr val="tx1"/>
                </a:solidFill>
              </a:rPr>
              <a:t>Educar a pacientes, padres, maestros y cuidadores, para el fomento de la salud </a:t>
            </a:r>
            <a:r>
              <a:rPr lang="es-ES_tradnl" sz="5000" dirty="0" err="1">
                <a:solidFill>
                  <a:schemeClr val="tx1"/>
                </a:solidFill>
              </a:rPr>
              <a:t>física</a:t>
            </a:r>
            <a:r>
              <a:rPr lang="es-ES_tradnl" sz="5000" dirty="0">
                <a:solidFill>
                  <a:schemeClr val="tx1"/>
                </a:solidFill>
              </a:rPr>
              <a:t> y mental del lactante, el preescolar, el escolar y el adolescente, mediante una </a:t>
            </a:r>
            <a:r>
              <a:rPr lang="es-ES_tradnl" sz="5000" dirty="0" err="1">
                <a:solidFill>
                  <a:schemeClr val="tx1"/>
                </a:solidFill>
              </a:rPr>
              <a:t>comunicación</a:t>
            </a:r>
            <a:r>
              <a:rPr lang="es-ES_tradnl" sz="5000" dirty="0">
                <a:solidFill>
                  <a:schemeClr val="tx1"/>
                </a:solidFill>
              </a:rPr>
              <a:t> efectiva y </a:t>
            </a:r>
            <a:r>
              <a:rPr lang="es-ES_tradnl" sz="5000" dirty="0" err="1">
                <a:solidFill>
                  <a:schemeClr val="tx1"/>
                </a:solidFill>
              </a:rPr>
              <a:t>ética</a:t>
            </a:r>
            <a:r>
              <a:rPr lang="es-ES_tradnl" sz="5000" dirty="0">
                <a:solidFill>
                  <a:schemeClr val="tx1"/>
                </a:solidFill>
              </a:rPr>
              <a:t>, respetando la </a:t>
            </a:r>
            <a:r>
              <a:rPr lang="es-ES_tradnl" sz="5000" dirty="0" err="1">
                <a:solidFill>
                  <a:schemeClr val="tx1"/>
                </a:solidFill>
              </a:rPr>
              <a:t>autonomía</a:t>
            </a:r>
            <a:r>
              <a:rPr lang="es-ES_tradnl" sz="5000" dirty="0">
                <a:solidFill>
                  <a:schemeClr val="tx1"/>
                </a:solidFill>
              </a:rPr>
              <a:t> del paciente y su familia. </a:t>
            </a:r>
          </a:p>
          <a:p>
            <a:pPr algn="just"/>
            <a:endParaRPr lang="es-ES_tradnl" sz="5000" dirty="0">
              <a:solidFill>
                <a:schemeClr val="tx1"/>
              </a:solidFill>
            </a:endParaRPr>
          </a:p>
          <a:p>
            <a:pPr algn="just"/>
            <a:endParaRPr lang="es-ES_tradnl" dirty="0">
              <a:solidFill>
                <a:schemeClr val="tx1"/>
              </a:solidFill>
            </a:endParaRPr>
          </a:p>
          <a:p>
            <a:pPr algn="just"/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945" y="-1"/>
            <a:ext cx="1292055" cy="123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6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s-ES_tradnl" dirty="0">
                <a:solidFill>
                  <a:schemeClr val="tx1"/>
                </a:solidFill>
              </a:rPr>
              <a:t>Utilizar </a:t>
            </a:r>
            <a:r>
              <a:rPr lang="es-ES_tradnl" dirty="0" err="1">
                <a:solidFill>
                  <a:schemeClr val="tx1"/>
                </a:solidFill>
              </a:rPr>
              <a:t>técnicas</a:t>
            </a:r>
            <a:r>
              <a:rPr lang="es-ES_tradnl" dirty="0">
                <a:solidFill>
                  <a:schemeClr val="tx1"/>
                </a:solidFill>
              </a:rPr>
              <a:t> de </a:t>
            </a:r>
            <a:r>
              <a:rPr lang="es-ES_tradnl" dirty="0" err="1">
                <a:solidFill>
                  <a:schemeClr val="tx1"/>
                </a:solidFill>
              </a:rPr>
              <a:t>educación</a:t>
            </a:r>
            <a:r>
              <a:rPr lang="es-ES_tradnl" dirty="0">
                <a:solidFill>
                  <a:schemeClr val="tx1"/>
                </a:solidFill>
              </a:rPr>
              <a:t> para mejorar las capacidades de la comunidad relacionadas con el cuidado de su salud, y fortalecer las competencias del equipo de salud. </a:t>
            </a:r>
          </a:p>
          <a:p>
            <a:pPr algn="just"/>
            <a:endParaRPr lang="es-ES_tradnl" dirty="0">
              <a:solidFill>
                <a:schemeClr val="tx1"/>
              </a:solidFill>
            </a:endParaRPr>
          </a:p>
          <a:p>
            <a:pPr algn="just"/>
            <a:r>
              <a:rPr lang="es-ES_tradnl" dirty="0">
                <a:solidFill>
                  <a:schemeClr val="tx1"/>
                </a:solidFill>
              </a:rPr>
              <a:t>Promover en padres y cuidadores la </a:t>
            </a:r>
            <a:r>
              <a:rPr lang="es-ES_tradnl" dirty="0" err="1">
                <a:solidFill>
                  <a:schemeClr val="tx1"/>
                </a:solidFill>
              </a:rPr>
              <a:t>identificación</a:t>
            </a:r>
            <a:r>
              <a:rPr lang="es-ES_tradnl" dirty="0">
                <a:solidFill>
                  <a:schemeClr val="tx1"/>
                </a:solidFill>
              </a:rPr>
              <a:t> y control de los factores de riesgo de la salud mental del </a:t>
            </a:r>
            <a:r>
              <a:rPr lang="es-ES_tradnl" dirty="0" err="1">
                <a:solidFill>
                  <a:schemeClr val="tx1"/>
                </a:solidFill>
              </a:rPr>
              <a:t>niño</a:t>
            </a:r>
            <a:r>
              <a:rPr lang="es-ES_tradnl" dirty="0">
                <a:solidFill>
                  <a:schemeClr val="tx1"/>
                </a:solidFill>
              </a:rPr>
              <a:t>, como el fortalecimiento de los factores protectores de la salud mental del </a:t>
            </a:r>
            <a:r>
              <a:rPr lang="es-ES_tradnl" dirty="0" err="1">
                <a:solidFill>
                  <a:schemeClr val="tx1"/>
                </a:solidFill>
              </a:rPr>
              <a:t>niño</a:t>
            </a:r>
            <a:r>
              <a:rPr lang="es-ES_tradnl" dirty="0">
                <a:solidFill>
                  <a:schemeClr val="tx1"/>
                </a:solidFill>
              </a:rPr>
              <a:t> y su entorno familiar y social. </a:t>
            </a:r>
          </a:p>
          <a:p>
            <a:pPr algn="just"/>
            <a:endParaRPr lang="es-ES_tradnl" dirty="0">
              <a:solidFill>
                <a:schemeClr val="tx1"/>
              </a:solidFill>
            </a:endParaRPr>
          </a:p>
          <a:p>
            <a:pPr algn="just"/>
            <a:r>
              <a:rPr lang="es-ES_tradnl" dirty="0">
                <a:solidFill>
                  <a:schemeClr val="tx1"/>
                </a:solidFill>
              </a:rPr>
              <a:t>Identificar signos y </a:t>
            </a:r>
            <a:r>
              <a:rPr lang="es-ES_tradnl" dirty="0" err="1">
                <a:solidFill>
                  <a:schemeClr val="tx1"/>
                </a:solidFill>
              </a:rPr>
              <a:t>síntomas</a:t>
            </a:r>
            <a:r>
              <a:rPr lang="es-ES_tradnl" dirty="0">
                <a:solidFill>
                  <a:schemeClr val="tx1"/>
                </a:solidFill>
              </a:rPr>
              <a:t> de problemas y trastornos mentales en el </a:t>
            </a:r>
            <a:r>
              <a:rPr lang="es-ES_tradnl" dirty="0" err="1">
                <a:solidFill>
                  <a:schemeClr val="tx1"/>
                </a:solidFill>
              </a:rPr>
              <a:t>niño</a:t>
            </a:r>
            <a:r>
              <a:rPr lang="es-ES_tradnl" dirty="0">
                <a:solidFill>
                  <a:schemeClr val="tx1"/>
                </a:solidFill>
              </a:rPr>
              <a:t> y orientar su manejo oportuno. </a:t>
            </a:r>
          </a:p>
          <a:p>
            <a:endParaRPr lang="es-E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es-ES_tradnl" dirty="0"/>
              <a:t>PEDIATRÍA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945" y="-1"/>
            <a:ext cx="1292055" cy="123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3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s-ES_tradnl" dirty="0">
                <a:solidFill>
                  <a:schemeClr val="tx1"/>
                </a:solidFill>
              </a:rPr>
              <a:t>Desarrollar acciones </a:t>
            </a:r>
            <a:r>
              <a:rPr lang="es-ES_tradnl" dirty="0" err="1">
                <a:solidFill>
                  <a:schemeClr val="tx1"/>
                </a:solidFill>
              </a:rPr>
              <a:t>técnicas</a:t>
            </a:r>
            <a:r>
              <a:rPr lang="es-ES_tradnl" dirty="0">
                <a:solidFill>
                  <a:schemeClr val="tx1"/>
                </a:solidFill>
              </a:rPr>
              <a:t> y educativas para la </a:t>
            </a:r>
            <a:r>
              <a:rPr lang="es-ES_tradnl" dirty="0" err="1">
                <a:solidFill>
                  <a:schemeClr val="tx1"/>
                </a:solidFill>
              </a:rPr>
              <a:t>prevención</a:t>
            </a:r>
            <a:r>
              <a:rPr lang="es-ES_tradnl" dirty="0">
                <a:solidFill>
                  <a:schemeClr val="tx1"/>
                </a:solidFill>
              </a:rPr>
              <a:t> de los accidentes y las enfermedades </a:t>
            </a:r>
            <a:r>
              <a:rPr lang="es-ES_tradnl" dirty="0" err="1">
                <a:solidFill>
                  <a:schemeClr val="tx1"/>
                </a:solidFill>
              </a:rPr>
              <a:t>más</a:t>
            </a:r>
            <a:r>
              <a:rPr lang="es-ES_tradnl" dirty="0">
                <a:solidFill>
                  <a:schemeClr val="tx1"/>
                </a:solidFill>
              </a:rPr>
              <a:t> comunes de la infancia. </a:t>
            </a:r>
          </a:p>
          <a:p>
            <a:pPr algn="just"/>
            <a:endParaRPr lang="es-ES_tradnl" dirty="0">
              <a:solidFill>
                <a:schemeClr val="tx1"/>
              </a:solidFill>
            </a:endParaRPr>
          </a:p>
          <a:p>
            <a:pPr algn="just"/>
            <a:r>
              <a:rPr lang="es-ES_tradnl" dirty="0">
                <a:solidFill>
                  <a:schemeClr val="tx1"/>
                </a:solidFill>
              </a:rPr>
              <a:t>Desarrollar programas </a:t>
            </a:r>
            <a:r>
              <a:rPr lang="es-ES_tradnl" dirty="0" err="1">
                <a:solidFill>
                  <a:schemeClr val="tx1"/>
                </a:solidFill>
              </a:rPr>
              <a:t>básicos</a:t>
            </a:r>
            <a:r>
              <a:rPr lang="es-ES_tradnl" dirty="0">
                <a:solidFill>
                  <a:schemeClr val="tx1"/>
                </a:solidFill>
              </a:rPr>
              <a:t> de </a:t>
            </a:r>
            <a:r>
              <a:rPr lang="es-ES_tradnl" dirty="0" err="1">
                <a:solidFill>
                  <a:schemeClr val="tx1"/>
                </a:solidFill>
              </a:rPr>
              <a:t>atención</a:t>
            </a:r>
            <a:r>
              <a:rPr lang="es-ES_tradnl" dirty="0">
                <a:solidFill>
                  <a:schemeClr val="tx1"/>
                </a:solidFill>
              </a:rPr>
              <a:t> primaria en el </a:t>
            </a:r>
            <a:r>
              <a:rPr lang="es-ES_tradnl" dirty="0" err="1">
                <a:solidFill>
                  <a:schemeClr val="tx1"/>
                </a:solidFill>
              </a:rPr>
              <a:t>niño</a:t>
            </a:r>
            <a:r>
              <a:rPr lang="es-ES_tradnl" dirty="0">
                <a:solidFill>
                  <a:schemeClr val="tx1"/>
                </a:solidFill>
              </a:rPr>
              <a:t>, tales como crecimiento y desarrollo, IRA, EDA, AIEPI. </a:t>
            </a:r>
          </a:p>
          <a:p>
            <a:pPr algn="just"/>
            <a:endParaRPr lang="es-ES_tradnl" dirty="0">
              <a:solidFill>
                <a:schemeClr val="tx1"/>
              </a:solidFill>
            </a:endParaRPr>
          </a:p>
          <a:p>
            <a:pPr algn="just"/>
            <a:r>
              <a:rPr lang="es-ES_tradnl" dirty="0">
                <a:solidFill>
                  <a:schemeClr val="tx1"/>
                </a:solidFill>
              </a:rPr>
              <a:t>Diagnosticar la </a:t>
            </a:r>
            <a:r>
              <a:rPr lang="es-ES_tradnl" dirty="0" err="1">
                <a:solidFill>
                  <a:schemeClr val="tx1"/>
                </a:solidFill>
              </a:rPr>
              <a:t>situación</a:t>
            </a:r>
            <a:r>
              <a:rPr lang="es-ES_tradnl" dirty="0">
                <a:solidFill>
                  <a:schemeClr val="tx1"/>
                </a:solidFill>
              </a:rPr>
              <a:t> de salud de la </a:t>
            </a:r>
            <a:r>
              <a:rPr lang="es-ES_tradnl" dirty="0" err="1">
                <a:solidFill>
                  <a:schemeClr val="tx1"/>
                </a:solidFill>
              </a:rPr>
              <a:t>población</a:t>
            </a:r>
            <a:r>
              <a:rPr lang="es-ES_tradnl" dirty="0">
                <a:solidFill>
                  <a:schemeClr val="tx1"/>
                </a:solidFill>
              </a:rPr>
              <a:t> infantil. </a:t>
            </a:r>
          </a:p>
          <a:p>
            <a:pPr algn="just"/>
            <a:endParaRPr lang="es-ES_tradnl" dirty="0">
              <a:solidFill>
                <a:schemeClr val="tx1"/>
              </a:solidFill>
            </a:endParaRPr>
          </a:p>
          <a:p>
            <a:pPr algn="just"/>
            <a:r>
              <a:rPr lang="es-ES_tradnl" dirty="0">
                <a:solidFill>
                  <a:schemeClr val="tx1"/>
                </a:solidFill>
              </a:rPr>
              <a:t>Diagnosticar la </a:t>
            </a:r>
            <a:r>
              <a:rPr lang="es-ES_tradnl" dirty="0" err="1">
                <a:solidFill>
                  <a:schemeClr val="tx1"/>
                </a:solidFill>
              </a:rPr>
              <a:t>patología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más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común</a:t>
            </a:r>
            <a:r>
              <a:rPr lang="es-ES_tradnl" dirty="0">
                <a:solidFill>
                  <a:schemeClr val="tx1"/>
                </a:solidFill>
              </a:rPr>
              <a:t> en </a:t>
            </a:r>
            <a:r>
              <a:rPr lang="es-ES_tradnl" dirty="0" err="1">
                <a:solidFill>
                  <a:schemeClr val="tx1"/>
                </a:solidFill>
              </a:rPr>
              <a:t>pediatría</a:t>
            </a:r>
            <a:r>
              <a:rPr lang="es-ES_tradnl" dirty="0">
                <a:solidFill>
                  <a:schemeClr val="tx1"/>
                </a:solidFill>
              </a:rPr>
              <a:t>, tomando como base una historia </a:t>
            </a:r>
            <a:r>
              <a:rPr lang="es-ES_tradnl" dirty="0" err="1">
                <a:solidFill>
                  <a:schemeClr val="tx1"/>
                </a:solidFill>
              </a:rPr>
              <a:t>clínica</a:t>
            </a:r>
            <a:r>
              <a:rPr lang="es-ES_tradnl" dirty="0">
                <a:solidFill>
                  <a:schemeClr val="tx1"/>
                </a:solidFill>
              </a:rPr>
              <a:t> y un examen </a:t>
            </a:r>
            <a:r>
              <a:rPr lang="es-ES_tradnl" dirty="0" err="1">
                <a:solidFill>
                  <a:schemeClr val="tx1"/>
                </a:solidFill>
              </a:rPr>
              <a:t>físico</a:t>
            </a:r>
            <a:r>
              <a:rPr lang="es-ES_tradnl" dirty="0">
                <a:solidFill>
                  <a:schemeClr val="tx1"/>
                </a:solidFill>
              </a:rPr>
              <a:t> y mental completo y apropiado al </a:t>
            </a:r>
            <a:r>
              <a:rPr lang="es-ES_tradnl" dirty="0" err="1">
                <a:solidFill>
                  <a:schemeClr val="tx1"/>
                </a:solidFill>
              </a:rPr>
              <a:t>niño</a:t>
            </a:r>
            <a:r>
              <a:rPr lang="es-ES_tradnl" dirty="0">
                <a:solidFill>
                  <a:schemeClr val="tx1"/>
                </a:solidFill>
              </a:rPr>
              <a:t> y a su edad. </a:t>
            </a:r>
          </a:p>
          <a:p>
            <a:pPr algn="just"/>
            <a:endParaRPr lang="es-ES_tradnl" dirty="0">
              <a:solidFill>
                <a:schemeClr val="tx1"/>
              </a:solidFill>
            </a:endParaRPr>
          </a:p>
          <a:p>
            <a:pPr algn="just"/>
            <a:r>
              <a:rPr lang="es-ES_tradnl" dirty="0">
                <a:solidFill>
                  <a:schemeClr val="tx1"/>
                </a:solidFill>
              </a:rPr>
              <a:t>Detectar la </a:t>
            </a:r>
            <a:r>
              <a:rPr lang="es-ES_tradnl" dirty="0" err="1">
                <a:solidFill>
                  <a:schemeClr val="tx1"/>
                </a:solidFill>
              </a:rPr>
              <a:t>patología</a:t>
            </a:r>
            <a:r>
              <a:rPr lang="es-ES_tradnl" dirty="0">
                <a:solidFill>
                  <a:schemeClr val="tx1"/>
                </a:solidFill>
              </a:rPr>
              <a:t> </a:t>
            </a:r>
            <a:r>
              <a:rPr lang="es-ES_tradnl" dirty="0" err="1">
                <a:solidFill>
                  <a:schemeClr val="tx1"/>
                </a:solidFill>
              </a:rPr>
              <a:t>congénita</a:t>
            </a:r>
            <a:r>
              <a:rPr lang="es-ES_tradnl" dirty="0">
                <a:solidFill>
                  <a:schemeClr val="tx1"/>
                </a:solidFill>
              </a:rPr>
              <a:t> o adquirida relacionada especialmente con el desarrollo </a:t>
            </a:r>
            <a:r>
              <a:rPr lang="es-ES_tradnl" dirty="0" err="1">
                <a:solidFill>
                  <a:schemeClr val="tx1"/>
                </a:solidFill>
              </a:rPr>
              <a:t>neurosensorial</a:t>
            </a:r>
            <a:r>
              <a:rPr lang="es-ES_tradnl" dirty="0">
                <a:solidFill>
                  <a:schemeClr val="tx1"/>
                </a:solidFill>
              </a:rPr>
              <a:t>, motor, </a:t>
            </a:r>
            <a:r>
              <a:rPr lang="es-ES_tradnl" dirty="0" err="1">
                <a:solidFill>
                  <a:schemeClr val="tx1"/>
                </a:solidFill>
              </a:rPr>
              <a:t>visión</a:t>
            </a:r>
            <a:r>
              <a:rPr lang="es-ES_tradnl" dirty="0">
                <a:solidFill>
                  <a:schemeClr val="tx1"/>
                </a:solidFill>
              </a:rPr>
              <a:t> y </a:t>
            </a:r>
            <a:r>
              <a:rPr lang="es-ES_tradnl" dirty="0" err="1">
                <a:solidFill>
                  <a:schemeClr val="tx1"/>
                </a:solidFill>
              </a:rPr>
              <a:t>audición</a:t>
            </a:r>
            <a:r>
              <a:rPr lang="es-ES_tradnl" dirty="0">
                <a:solidFill>
                  <a:schemeClr val="tx1"/>
                </a:solidFill>
              </a:rPr>
              <a:t>. </a:t>
            </a:r>
          </a:p>
          <a:p>
            <a:pPr algn="just"/>
            <a:endParaRPr lang="es-E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es-ES_tradnl" dirty="0"/>
              <a:t>PEDIATRÍA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945" y="-1"/>
            <a:ext cx="1292055" cy="123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81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2642"/>
          </a:xfrm>
        </p:spPr>
        <p:txBody>
          <a:bodyPr>
            <a:normAutofit fontScale="77500" lnSpcReduction="20000"/>
          </a:bodyPr>
          <a:lstStyle/>
          <a:p>
            <a:r>
              <a:rPr lang="es-ES_tradnl" sz="2900" dirty="0">
                <a:solidFill>
                  <a:srgbClr val="000000"/>
                </a:solidFill>
              </a:rPr>
              <a:t>Utilizar racionalmente </a:t>
            </a:r>
            <a:r>
              <a:rPr lang="es-ES_tradnl" sz="2900" dirty="0" err="1">
                <a:solidFill>
                  <a:srgbClr val="000000"/>
                </a:solidFill>
              </a:rPr>
              <a:t>técnicas</a:t>
            </a:r>
            <a:r>
              <a:rPr lang="es-ES_tradnl" sz="2900" dirty="0">
                <a:solidFill>
                  <a:srgbClr val="000000"/>
                </a:solidFill>
              </a:rPr>
              <a:t> y procedimientos </a:t>
            </a:r>
            <a:r>
              <a:rPr lang="es-ES_tradnl" sz="2900" dirty="0" err="1">
                <a:solidFill>
                  <a:srgbClr val="000000"/>
                </a:solidFill>
              </a:rPr>
              <a:t>diagnósticos</a:t>
            </a:r>
            <a:r>
              <a:rPr lang="es-ES_tradnl" sz="2900" dirty="0">
                <a:solidFill>
                  <a:srgbClr val="000000"/>
                </a:solidFill>
              </a:rPr>
              <a:t>. </a:t>
            </a:r>
          </a:p>
          <a:p>
            <a:endParaRPr lang="es-ES_tradnl" sz="2900" dirty="0">
              <a:solidFill>
                <a:srgbClr val="000000"/>
              </a:solidFill>
            </a:endParaRPr>
          </a:p>
          <a:p>
            <a:r>
              <a:rPr lang="es-ES_tradnl" sz="2900" dirty="0">
                <a:solidFill>
                  <a:srgbClr val="000000"/>
                </a:solidFill>
              </a:rPr>
              <a:t>Realizar </a:t>
            </a:r>
            <a:r>
              <a:rPr lang="es-ES_tradnl" sz="2900" dirty="0" err="1">
                <a:solidFill>
                  <a:srgbClr val="000000"/>
                </a:solidFill>
              </a:rPr>
              <a:t>atención</a:t>
            </a:r>
            <a:r>
              <a:rPr lang="es-ES_tradnl" sz="2900" dirty="0">
                <a:solidFill>
                  <a:srgbClr val="000000"/>
                </a:solidFill>
              </a:rPr>
              <a:t> </a:t>
            </a:r>
            <a:r>
              <a:rPr lang="es-ES_tradnl" sz="2900" dirty="0" err="1">
                <a:solidFill>
                  <a:srgbClr val="000000"/>
                </a:solidFill>
              </a:rPr>
              <a:t>médica</a:t>
            </a:r>
            <a:r>
              <a:rPr lang="es-ES_tradnl" sz="2900" dirty="0">
                <a:solidFill>
                  <a:srgbClr val="000000"/>
                </a:solidFill>
              </a:rPr>
              <a:t> individual en forma ambulatoria y mediante </a:t>
            </a:r>
            <a:r>
              <a:rPr lang="es-ES_tradnl" sz="2900" dirty="0" err="1">
                <a:solidFill>
                  <a:srgbClr val="000000"/>
                </a:solidFill>
              </a:rPr>
              <a:t>hospitalización</a:t>
            </a:r>
            <a:r>
              <a:rPr lang="es-ES_tradnl" sz="2900" dirty="0">
                <a:solidFill>
                  <a:srgbClr val="000000"/>
                </a:solidFill>
              </a:rPr>
              <a:t>, interpretando los </a:t>
            </a:r>
            <a:r>
              <a:rPr lang="es-ES_tradnl" sz="2900" dirty="0" err="1">
                <a:solidFill>
                  <a:srgbClr val="000000"/>
                </a:solidFill>
              </a:rPr>
              <a:t>fenómenos</a:t>
            </a:r>
            <a:r>
              <a:rPr lang="es-ES_tradnl" sz="2900" dirty="0">
                <a:solidFill>
                  <a:srgbClr val="000000"/>
                </a:solidFill>
              </a:rPr>
              <a:t> </a:t>
            </a:r>
            <a:r>
              <a:rPr lang="es-ES_tradnl" sz="2900" dirty="0" err="1">
                <a:solidFill>
                  <a:srgbClr val="000000"/>
                </a:solidFill>
              </a:rPr>
              <a:t>biológicos</a:t>
            </a:r>
            <a:r>
              <a:rPr lang="es-ES_tradnl" sz="2900" dirty="0">
                <a:solidFill>
                  <a:srgbClr val="000000"/>
                </a:solidFill>
              </a:rPr>
              <a:t>, </a:t>
            </a:r>
            <a:r>
              <a:rPr lang="es-ES_tradnl" sz="2900" dirty="0" err="1">
                <a:solidFill>
                  <a:srgbClr val="000000"/>
                </a:solidFill>
              </a:rPr>
              <a:t>psicológicos</a:t>
            </a:r>
            <a:r>
              <a:rPr lang="es-ES_tradnl" sz="2900" dirty="0">
                <a:solidFill>
                  <a:srgbClr val="000000"/>
                </a:solidFill>
              </a:rPr>
              <a:t> y sociales que </a:t>
            </a:r>
            <a:r>
              <a:rPr lang="es-ES_tradnl" sz="2900" dirty="0" err="1">
                <a:solidFill>
                  <a:srgbClr val="000000"/>
                </a:solidFill>
              </a:rPr>
              <a:t>están</a:t>
            </a:r>
            <a:r>
              <a:rPr lang="es-ES_tradnl" sz="2900" dirty="0">
                <a:solidFill>
                  <a:srgbClr val="000000"/>
                </a:solidFill>
              </a:rPr>
              <a:t> influyendo en un proceso </a:t>
            </a:r>
            <a:r>
              <a:rPr lang="es-ES_tradnl" sz="2900" dirty="0" err="1">
                <a:solidFill>
                  <a:srgbClr val="000000"/>
                </a:solidFill>
              </a:rPr>
              <a:t>patológico</a:t>
            </a:r>
            <a:r>
              <a:rPr lang="es-ES_tradnl" sz="2900" dirty="0">
                <a:solidFill>
                  <a:srgbClr val="000000"/>
                </a:solidFill>
              </a:rPr>
              <a:t>, de acuerdo con los conceptos universales de la medicina y los </a:t>
            </a:r>
            <a:r>
              <a:rPr lang="es-ES_tradnl" sz="2900" dirty="0" err="1">
                <a:solidFill>
                  <a:srgbClr val="000000"/>
                </a:solidFill>
              </a:rPr>
              <a:t>fenómenos</a:t>
            </a:r>
            <a:r>
              <a:rPr lang="es-ES_tradnl" sz="2900" dirty="0">
                <a:solidFill>
                  <a:srgbClr val="000000"/>
                </a:solidFill>
              </a:rPr>
              <a:t> regionales que </a:t>
            </a:r>
            <a:r>
              <a:rPr lang="es-ES_tradnl" sz="2900" dirty="0" err="1">
                <a:solidFill>
                  <a:srgbClr val="000000"/>
                </a:solidFill>
              </a:rPr>
              <a:t>estén</a:t>
            </a:r>
            <a:r>
              <a:rPr lang="es-ES_tradnl" sz="2900" dirty="0">
                <a:solidFill>
                  <a:srgbClr val="000000"/>
                </a:solidFill>
              </a:rPr>
              <a:t> influyendo en cada caso. </a:t>
            </a:r>
          </a:p>
          <a:p>
            <a:endParaRPr lang="es-ES_tradnl" sz="2900" dirty="0">
              <a:solidFill>
                <a:srgbClr val="000000"/>
              </a:solidFill>
            </a:endParaRPr>
          </a:p>
          <a:p>
            <a:r>
              <a:rPr lang="es-ES_tradnl" sz="2900" dirty="0">
                <a:solidFill>
                  <a:srgbClr val="000000"/>
                </a:solidFill>
              </a:rPr>
              <a:t>Prestar una </a:t>
            </a:r>
            <a:r>
              <a:rPr lang="es-ES_tradnl" sz="2900" dirty="0" err="1">
                <a:solidFill>
                  <a:srgbClr val="000000"/>
                </a:solidFill>
              </a:rPr>
              <a:t>atención</a:t>
            </a:r>
            <a:r>
              <a:rPr lang="es-ES_tradnl" sz="2900" dirty="0">
                <a:solidFill>
                  <a:srgbClr val="000000"/>
                </a:solidFill>
              </a:rPr>
              <a:t> integral al </a:t>
            </a:r>
            <a:r>
              <a:rPr lang="es-ES_tradnl" sz="2900" dirty="0" err="1">
                <a:solidFill>
                  <a:srgbClr val="000000"/>
                </a:solidFill>
              </a:rPr>
              <a:t>niño</a:t>
            </a:r>
            <a:r>
              <a:rPr lang="es-ES_tradnl" sz="2900" dirty="0">
                <a:solidFill>
                  <a:srgbClr val="000000"/>
                </a:solidFill>
              </a:rPr>
              <a:t> y participar en programas de </a:t>
            </a:r>
            <a:r>
              <a:rPr lang="es-ES_tradnl" sz="2900" dirty="0" err="1">
                <a:solidFill>
                  <a:srgbClr val="000000"/>
                </a:solidFill>
              </a:rPr>
              <a:t>prevención</a:t>
            </a:r>
            <a:r>
              <a:rPr lang="es-ES_tradnl" sz="2900" dirty="0">
                <a:solidFill>
                  <a:srgbClr val="000000"/>
                </a:solidFill>
              </a:rPr>
              <a:t>, </a:t>
            </a:r>
            <a:r>
              <a:rPr lang="es-ES_tradnl" sz="2900" dirty="0" err="1">
                <a:solidFill>
                  <a:srgbClr val="000000"/>
                </a:solidFill>
              </a:rPr>
              <a:t>promoción</a:t>
            </a:r>
            <a:r>
              <a:rPr lang="es-ES_tradnl" sz="2900" dirty="0">
                <a:solidFill>
                  <a:srgbClr val="000000"/>
                </a:solidFill>
              </a:rPr>
              <a:t>, </a:t>
            </a:r>
            <a:r>
              <a:rPr lang="es-ES_tradnl" sz="2900" dirty="0" err="1">
                <a:solidFill>
                  <a:srgbClr val="000000"/>
                </a:solidFill>
              </a:rPr>
              <a:t>atención</a:t>
            </a:r>
            <a:r>
              <a:rPr lang="es-ES_tradnl" sz="2900" dirty="0">
                <a:solidFill>
                  <a:srgbClr val="000000"/>
                </a:solidFill>
              </a:rPr>
              <a:t> y </a:t>
            </a:r>
            <a:r>
              <a:rPr lang="es-ES_tradnl" sz="2900" dirty="0" err="1">
                <a:solidFill>
                  <a:srgbClr val="000000"/>
                </a:solidFill>
              </a:rPr>
              <a:t>rehabilitación</a:t>
            </a:r>
            <a:r>
              <a:rPr lang="es-ES_tradnl" sz="2900" dirty="0">
                <a:solidFill>
                  <a:srgbClr val="000000"/>
                </a:solidFill>
              </a:rPr>
              <a:t> infantil. </a:t>
            </a:r>
          </a:p>
          <a:p>
            <a:endParaRPr lang="es-ES_tradnl" sz="2900" dirty="0">
              <a:solidFill>
                <a:srgbClr val="000000"/>
              </a:solidFill>
            </a:endParaRPr>
          </a:p>
          <a:p>
            <a:r>
              <a:rPr lang="es-ES_tradnl" sz="2900" dirty="0">
                <a:solidFill>
                  <a:srgbClr val="000000"/>
                </a:solidFill>
              </a:rPr>
              <a:t>Proponer un plan de manejo integral para el tratamiento y </a:t>
            </a:r>
            <a:r>
              <a:rPr lang="es-ES_tradnl" sz="2900" dirty="0" err="1">
                <a:solidFill>
                  <a:srgbClr val="000000"/>
                </a:solidFill>
              </a:rPr>
              <a:t>rehabilitación</a:t>
            </a:r>
            <a:r>
              <a:rPr lang="es-ES_tradnl" sz="2900" dirty="0">
                <a:solidFill>
                  <a:srgbClr val="000000"/>
                </a:solidFill>
              </a:rPr>
              <a:t> de las alteraciones relacionadas con la infancia. </a:t>
            </a:r>
          </a:p>
          <a:p>
            <a:endParaRPr lang="es-ES_tradnl" sz="2900" dirty="0">
              <a:solidFill>
                <a:srgbClr val="000000"/>
              </a:solidFill>
            </a:endParaRPr>
          </a:p>
          <a:p>
            <a:endParaRPr lang="es-E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es-ES_tradnl" dirty="0"/>
              <a:t>PEDIATRÍA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945" y="-1"/>
            <a:ext cx="1292055" cy="123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30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_tradnl" dirty="0">
                <a:solidFill>
                  <a:srgbClr val="000000"/>
                </a:solidFill>
              </a:rPr>
              <a:t>Planificar, orientar, ejecutar y evaluar programas de salud con base en el conocimiento de la comunidad. </a:t>
            </a:r>
          </a:p>
          <a:p>
            <a:endParaRPr lang="es-ES_tradnl" dirty="0">
              <a:solidFill>
                <a:srgbClr val="000000"/>
              </a:solidFill>
            </a:endParaRPr>
          </a:p>
          <a:p>
            <a:r>
              <a:rPr lang="es-ES_tradnl" dirty="0">
                <a:solidFill>
                  <a:srgbClr val="000000"/>
                </a:solidFill>
              </a:rPr>
              <a:t>Gestionar con las instituciones de salud e institutos afines los recursos necesarios para la </a:t>
            </a:r>
            <a:r>
              <a:rPr lang="es-ES_tradnl" dirty="0" err="1">
                <a:solidFill>
                  <a:srgbClr val="000000"/>
                </a:solidFill>
              </a:rPr>
              <a:t>ejecución</a:t>
            </a:r>
            <a:r>
              <a:rPr lang="es-ES_tradnl" dirty="0">
                <a:solidFill>
                  <a:srgbClr val="000000"/>
                </a:solidFill>
              </a:rPr>
              <a:t> de los programas. </a:t>
            </a:r>
          </a:p>
          <a:p>
            <a:endParaRPr lang="es-ES_tradnl" dirty="0">
              <a:solidFill>
                <a:srgbClr val="000000"/>
              </a:solidFill>
            </a:endParaRPr>
          </a:p>
          <a:p>
            <a:r>
              <a:rPr lang="es-ES_tradnl" dirty="0">
                <a:solidFill>
                  <a:srgbClr val="000000"/>
                </a:solidFill>
              </a:rPr>
              <a:t>Promover y participar activamente en los programas tendientes al desarrollo del individuo, la familia y la comunidad. </a:t>
            </a:r>
          </a:p>
          <a:p>
            <a:endParaRPr lang="es-ES_tradnl" dirty="0">
              <a:solidFill>
                <a:srgbClr val="000000"/>
              </a:solidFill>
            </a:endParaRPr>
          </a:p>
          <a:p>
            <a:r>
              <a:rPr lang="es-ES_tradnl" dirty="0">
                <a:solidFill>
                  <a:srgbClr val="000000"/>
                </a:solidFill>
              </a:rPr>
              <a:t>Orientar la </a:t>
            </a:r>
            <a:r>
              <a:rPr lang="es-ES_tradnl" dirty="0" err="1">
                <a:solidFill>
                  <a:srgbClr val="000000"/>
                </a:solidFill>
              </a:rPr>
              <a:t>solución</a:t>
            </a:r>
            <a:r>
              <a:rPr lang="es-ES_tradnl" dirty="0">
                <a:solidFill>
                  <a:srgbClr val="000000"/>
                </a:solidFill>
              </a:rPr>
              <a:t> de problemas que no esté en condiciones de resolver adecuadamente. </a:t>
            </a:r>
          </a:p>
          <a:p>
            <a:endParaRPr lang="es-ES" dirty="0"/>
          </a:p>
        </p:txBody>
      </p:sp>
      <p:sp>
        <p:nvSpPr>
          <p:cNvPr id="4" name="Título 3"/>
          <p:cNvSpPr txBox="1">
            <a:spLocks/>
          </p:cNvSpPr>
          <p:nvPr/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_tradnl"/>
              <a:t>PEDIATRÍA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945" y="-1"/>
            <a:ext cx="1292055" cy="123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41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61768" y="351521"/>
            <a:ext cx="7938030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="1" dirty="0"/>
              <a:t>Realizarán en sus turnos:</a:t>
            </a:r>
            <a:endParaRPr lang="es-ES_tradnl" sz="2800" dirty="0"/>
          </a:p>
          <a:p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algn="just"/>
            <a:r>
              <a:rPr lang="es-ES_tradnl" dirty="0"/>
              <a:t>Historias Clínicas completas: </a:t>
            </a:r>
            <a:r>
              <a:rPr lang="es-ES_tradnl" b="1" dirty="0"/>
              <a:t>Bajo ninguna circunstancia se deben imprimir las historias clínicas ni fragmentos de ellas – está totalmente prohibido</a:t>
            </a:r>
            <a:r>
              <a:rPr lang="es-ES_tradnl" dirty="0"/>
              <a:t>. </a:t>
            </a:r>
          </a:p>
          <a:p>
            <a:pPr algn="just"/>
            <a:endParaRPr lang="es-ES_tradnl" dirty="0"/>
          </a:p>
          <a:p>
            <a:pPr algn="just"/>
            <a:r>
              <a:rPr lang="es-ES_tradnl" dirty="0"/>
              <a:t>Elaboración de las Interconsultas – las </a:t>
            </a:r>
            <a:r>
              <a:rPr lang="es-ES_tradnl" dirty="0" err="1"/>
              <a:t>Epicrisis</a:t>
            </a:r>
            <a:r>
              <a:rPr lang="es-ES_tradnl" dirty="0"/>
              <a:t> – Estar pendiente del informe de los paraclínicos.</a:t>
            </a:r>
          </a:p>
          <a:p>
            <a:pPr algn="just"/>
            <a:endParaRPr lang="es-ES_tradnl" dirty="0"/>
          </a:p>
          <a:p>
            <a:pPr algn="just"/>
            <a:r>
              <a:rPr lang="es-ES_tradnl" dirty="0"/>
              <a:t>Evolución de los pacientes.</a:t>
            </a:r>
          </a:p>
          <a:p>
            <a:pPr algn="just"/>
            <a:endParaRPr lang="es-ES_tradnl" dirty="0"/>
          </a:p>
          <a:p>
            <a:pPr algn="just"/>
            <a:r>
              <a:rPr lang="es-ES_tradnl" dirty="0"/>
              <a:t>Ampliación de la información obtenida en Historia Clínica realizada por otros compañeros ó Médicos de Planta.</a:t>
            </a:r>
          </a:p>
          <a:p>
            <a:pPr algn="just"/>
            <a:endParaRPr lang="es-ES_tradnl" dirty="0"/>
          </a:p>
          <a:p>
            <a:pPr algn="just"/>
            <a:r>
              <a:rPr lang="es-ES_tradnl" dirty="0"/>
              <a:t>Asistir acompañados de los Médicos especialistas a las Cirugías Programadas y a las no programadas.</a:t>
            </a:r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670" y="6009147"/>
            <a:ext cx="1275330" cy="84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1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61768" y="351521"/>
            <a:ext cx="793803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="1" dirty="0"/>
              <a:t>Realizarán en sus turnos:</a:t>
            </a:r>
            <a:endParaRPr lang="es-ES_tradnl" sz="2800" dirty="0"/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/>
              <a:t>Antes de las Cirugías deben conocer la Historia Clínica y la patología del paciente y deben leer sobre la Técnica Quirúrgica.</a:t>
            </a:r>
          </a:p>
          <a:p>
            <a:endParaRPr lang="es-ES_tradnl" dirty="0"/>
          </a:p>
          <a:p>
            <a:r>
              <a:rPr lang="es-ES_tradnl" dirty="0"/>
              <a:t>Procedimientos que los médicos de Planta y/o Ginecólogos le permitan realizar, </a:t>
            </a:r>
            <a:r>
              <a:rPr lang="es-ES_tradnl" b="1" dirty="0"/>
              <a:t>no deben hacer los procedimientos solos, siempre deben estar acompañados por los Médicos de Planta y/o los Especialistas.</a:t>
            </a:r>
            <a:endParaRPr lang="es-ES_tradnl" dirty="0"/>
          </a:p>
          <a:p>
            <a:r>
              <a:rPr lang="es-ES_tradnl" dirty="0"/>
              <a:t> </a:t>
            </a:r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/>
              <a:t>OBLIGATORIO USO DEL UNIFORME DE LA UTP Y SIEMPRE PORTAR LA BATA.</a:t>
            </a:r>
          </a:p>
          <a:p>
            <a:r>
              <a:rPr lang="es-ES_tradnl" dirty="0"/>
              <a:t>POR NORMAS INSTITUCIONALES: CABELLO RECOGIDO SIEMPRE, UÑAS CORTAS SIN MAQUILLAJE. NO PIERCING.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670" y="6009147"/>
            <a:ext cx="1275330" cy="84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61768" y="351521"/>
            <a:ext cx="7938030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="1" dirty="0"/>
              <a:t>Revisiones de Tema - Actividad Obligatoria.</a:t>
            </a:r>
            <a:endParaRPr lang="es-ES_tradnl" sz="2800" dirty="0"/>
          </a:p>
          <a:p>
            <a:r>
              <a:rPr lang="es-ES_tradnl" sz="2800" dirty="0"/>
              <a:t> </a:t>
            </a:r>
          </a:p>
          <a:p>
            <a:pPr marL="457200" indent="-457200" algn="just">
              <a:buFont typeface="+mj-lt"/>
              <a:buAutoNum type="arabicPeriod"/>
            </a:pPr>
            <a:endParaRPr lang="pt-BR" sz="2000" dirty="0"/>
          </a:p>
          <a:p>
            <a:pPr marL="457200" indent="-457200" algn="just">
              <a:buFont typeface="+mj-lt"/>
              <a:buAutoNum type="arabicPeriod"/>
            </a:pPr>
            <a:r>
              <a:rPr lang="pt-BR" sz="2000" dirty="0" err="1"/>
              <a:t>Las</a:t>
            </a:r>
            <a:r>
              <a:rPr lang="pt-BR" sz="2000" dirty="0"/>
              <a:t> </a:t>
            </a:r>
            <a:r>
              <a:rPr lang="pt-BR" sz="2000" dirty="0" err="1"/>
              <a:t>revisiones</a:t>
            </a:r>
            <a:r>
              <a:rPr lang="pt-BR" sz="2000" dirty="0"/>
              <a:t> de tema </a:t>
            </a:r>
            <a:r>
              <a:rPr lang="pt-BR" sz="2000" dirty="0" err="1"/>
              <a:t>son</a:t>
            </a:r>
            <a:r>
              <a:rPr lang="pt-BR" sz="2000" dirty="0"/>
              <a:t> </a:t>
            </a:r>
            <a:r>
              <a:rPr lang="pt-BR" sz="2000" b="1" dirty="0" err="1"/>
              <a:t>obligatorias</a:t>
            </a:r>
            <a:r>
              <a:rPr lang="pt-BR" sz="2000" dirty="0"/>
              <a:t> para todos </a:t>
            </a:r>
            <a:r>
              <a:rPr lang="pt-BR" sz="2000" dirty="0" err="1"/>
              <a:t>los</a:t>
            </a:r>
            <a:r>
              <a:rPr lang="pt-BR" sz="2000" dirty="0"/>
              <a:t> internos que </a:t>
            </a:r>
            <a:r>
              <a:rPr lang="pt-BR" sz="2000" dirty="0" err="1"/>
              <a:t>rotan</a:t>
            </a:r>
            <a:r>
              <a:rPr lang="pt-BR" sz="2000" dirty="0"/>
              <a:t> por </a:t>
            </a:r>
            <a:r>
              <a:rPr lang="pt-BR" sz="2000" dirty="0" err="1"/>
              <a:t>el</a:t>
            </a:r>
            <a:r>
              <a:rPr lang="pt-BR" sz="2000" dirty="0"/>
              <a:t> </a:t>
            </a:r>
            <a:r>
              <a:rPr lang="pt-BR" sz="2000" dirty="0" err="1"/>
              <a:t>servicio</a:t>
            </a:r>
            <a:r>
              <a:rPr lang="pt-BR" sz="2000" dirty="0"/>
              <a:t> de </a:t>
            </a:r>
            <a:r>
              <a:rPr lang="pt-BR" sz="2000" dirty="0" err="1"/>
              <a:t>Pediatría</a:t>
            </a:r>
            <a:r>
              <a:rPr lang="pt-BR" sz="2000" dirty="0"/>
              <a:t> </a:t>
            </a:r>
            <a:r>
              <a:rPr lang="pt-BR" sz="2000" dirty="0" err="1"/>
              <a:t>en</a:t>
            </a:r>
            <a:r>
              <a:rPr lang="pt-BR" sz="2000" dirty="0"/>
              <a:t> </a:t>
            </a:r>
            <a:r>
              <a:rPr lang="pt-BR" sz="2000" dirty="0" err="1"/>
              <a:t>cualquiera</a:t>
            </a:r>
            <a:r>
              <a:rPr lang="pt-BR" sz="2000" dirty="0"/>
              <a:t> de sus modalidades, </a:t>
            </a:r>
            <a:r>
              <a:rPr lang="pt-BR" sz="2000" dirty="0" err="1"/>
              <a:t>deben</a:t>
            </a:r>
            <a:r>
              <a:rPr lang="pt-BR" sz="2000" dirty="0"/>
              <a:t> </a:t>
            </a:r>
            <a:r>
              <a:rPr lang="pt-BR" sz="2000" dirty="0" err="1"/>
              <a:t>asistir</a:t>
            </a:r>
            <a:r>
              <a:rPr lang="pt-BR" sz="2000" dirty="0"/>
              <a:t> </a:t>
            </a:r>
            <a:r>
              <a:rPr lang="pt-BR" sz="2000" b="1" dirty="0"/>
              <a:t>todos</a:t>
            </a:r>
            <a:r>
              <a:rPr lang="pt-BR" sz="2000" dirty="0"/>
              <a:t> </a:t>
            </a:r>
            <a:r>
              <a:rPr lang="pt-BR" sz="2000" dirty="0" err="1"/>
              <a:t>sin</a:t>
            </a:r>
            <a:r>
              <a:rPr lang="pt-BR" sz="2000" dirty="0"/>
              <a:t> importar por </a:t>
            </a:r>
            <a:r>
              <a:rPr lang="pt-BR" sz="2000" dirty="0" err="1"/>
              <a:t>el</a:t>
            </a:r>
            <a:r>
              <a:rPr lang="pt-BR" sz="2000" dirty="0"/>
              <a:t> </a:t>
            </a:r>
            <a:r>
              <a:rPr lang="pt-BR" sz="2000" dirty="0" err="1"/>
              <a:t>servicio</a:t>
            </a:r>
            <a:r>
              <a:rPr lang="pt-BR" sz="2000" dirty="0"/>
              <a:t> que se </a:t>
            </a:r>
            <a:r>
              <a:rPr lang="pt-BR" sz="2000" dirty="0" err="1"/>
              <a:t>encuentren</a:t>
            </a:r>
            <a:r>
              <a:rPr lang="pt-BR" sz="2000" dirty="0"/>
              <a:t> rotando, </a:t>
            </a:r>
            <a:r>
              <a:rPr lang="pt-BR" sz="2000" dirty="0" err="1"/>
              <a:t>éstas</a:t>
            </a:r>
            <a:r>
              <a:rPr lang="pt-BR" sz="2000" dirty="0"/>
              <a:t> se </a:t>
            </a:r>
            <a:r>
              <a:rPr lang="pt-BR" sz="2000" dirty="0" err="1"/>
              <a:t>harán</a:t>
            </a:r>
            <a:r>
              <a:rPr lang="pt-BR" sz="2000" dirty="0"/>
              <a:t> </a:t>
            </a:r>
            <a:r>
              <a:rPr lang="pt-BR" sz="2000" dirty="0" err="1"/>
              <a:t>en</a:t>
            </a:r>
            <a:r>
              <a:rPr lang="pt-BR" sz="2000" dirty="0"/>
              <a:t> </a:t>
            </a:r>
            <a:r>
              <a:rPr lang="pt-BR" sz="2000" dirty="0" err="1"/>
              <a:t>el</a:t>
            </a:r>
            <a:r>
              <a:rPr lang="pt-BR" sz="2000" dirty="0"/>
              <a:t> </a:t>
            </a:r>
            <a:r>
              <a:rPr lang="pt-BR" sz="2000" dirty="0" err="1"/>
              <a:t>horario</a:t>
            </a:r>
            <a:r>
              <a:rPr lang="pt-BR" sz="2000" dirty="0"/>
              <a:t> </a:t>
            </a:r>
            <a:r>
              <a:rPr lang="pt-BR" sz="2000" dirty="0" err="1"/>
              <a:t>asignado</a:t>
            </a:r>
            <a:r>
              <a:rPr lang="pt-BR" sz="2000" dirty="0"/>
              <a:t> por </a:t>
            </a:r>
            <a:r>
              <a:rPr lang="pt-BR" sz="2000" dirty="0" err="1"/>
              <a:t>los</a:t>
            </a:r>
            <a:r>
              <a:rPr lang="pt-BR" sz="2000" dirty="0"/>
              <a:t> docentes.</a:t>
            </a:r>
            <a:endParaRPr lang="es-ES_tradnl" sz="2000" dirty="0"/>
          </a:p>
          <a:p>
            <a:pPr marL="457200" indent="-457200" algn="just">
              <a:buFont typeface="+mj-lt"/>
              <a:buAutoNum type="arabicPeriod"/>
            </a:pPr>
            <a:endParaRPr lang="es-ES_tradnl" sz="2000" dirty="0"/>
          </a:p>
          <a:p>
            <a:pPr marL="457200" indent="-457200" algn="just">
              <a:buFont typeface="+mj-lt"/>
              <a:buAutoNum type="arabicPeriod"/>
            </a:pPr>
            <a:endParaRPr lang="es-ES_tradnl" sz="2000" dirty="0"/>
          </a:p>
          <a:p>
            <a:pPr marL="457200" indent="-457200" algn="just">
              <a:buFont typeface="+mj-lt"/>
              <a:buAutoNum type="arabicPeriod"/>
            </a:pPr>
            <a:r>
              <a:rPr lang="es-ES_tradnl" sz="2000" dirty="0"/>
              <a:t>Los lunes de 2:00 a 6:00 p.m. se harán las clases magistrales programadas por la Dirección de internado. </a:t>
            </a:r>
          </a:p>
          <a:p>
            <a:pPr marL="457200" indent="-457200" algn="just">
              <a:buFont typeface="+mj-lt"/>
              <a:buAutoNum type="arabicPeriod"/>
            </a:pPr>
            <a:endParaRPr lang="es-ES_tradnl" sz="2000" dirty="0"/>
          </a:p>
          <a:p>
            <a:pPr marL="457200" indent="-457200" algn="just">
              <a:buFont typeface="+mj-lt"/>
              <a:buAutoNum type="arabicPeriod"/>
            </a:pPr>
            <a:r>
              <a:rPr lang="es-ES_tradnl" sz="2000" dirty="0"/>
              <a:t>Después de finalizar las clases, DEBEN regresar al servicio a finalizar el turno.  Presentarse con el médico asistencial o especialista. </a:t>
            </a:r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670" y="6009147"/>
            <a:ext cx="1275330" cy="84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8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B1EAC-3717-E24E-BEDC-922F06D0E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Área MaternoInfantil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633343-21E5-C342-AEE8-267875255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Ginecología y Obstetricia</a:t>
            </a:r>
          </a:p>
          <a:p>
            <a:r>
              <a:rPr lang="es-CO" dirty="0"/>
              <a:t>Pediatría</a:t>
            </a:r>
          </a:p>
          <a:p>
            <a:endParaRPr lang="es-CO" dirty="0"/>
          </a:p>
          <a:p>
            <a:r>
              <a:rPr lang="es-CO" dirty="0"/>
              <a:t>12 semanas</a:t>
            </a:r>
          </a:p>
          <a:p>
            <a:pPr lvl="1"/>
            <a:r>
              <a:rPr lang="es-CO" dirty="0"/>
              <a:t>6 semanas para Pediatría</a:t>
            </a:r>
          </a:p>
          <a:p>
            <a:pPr lvl="1"/>
            <a:r>
              <a:rPr lang="es-CO" dirty="0"/>
              <a:t>6 semanas para Ginecología y Obstetricia.</a:t>
            </a:r>
          </a:p>
        </p:txBody>
      </p:sp>
    </p:spTree>
    <p:extLst>
      <p:ext uri="{BB962C8B-B14F-4D97-AF65-F5344CB8AC3E}">
        <p14:creationId xmlns:p14="http://schemas.microsoft.com/office/powerpoint/2010/main" val="344866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61768" y="351521"/>
            <a:ext cx="7938030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="1" dirty="0"/>
              <a:t>2. Revisiones de Tema - Actividad Obligatoria.</a:t>
            </a:r>
            <a:endParaRPr lang="es-ES_tradnl" sz="2800" dirty="0"/>
          </a:p>
          <a:p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sz="2000" dirty="0"/>
          </a:p>
          <a:p>
            <a:r>
              <a:rPr lang="es-ES_tradnl" sz="2000" b="1" dirty="0"/>
              <a:t>Docentes responsables</a:t>
            </a:r>
            <a:r>
              <a:rPr lang="es-ES_tradnl" sz="2000" dirty="0"/>
              <a:t> </a:t>
            </a:r>
            <a:r>
              <a:rPr lang="es-ES_tradnl" sz="2000" b="1" dirty="0"/>
              <a:t>de las revisiones de tema</a:t>
            </a:r>
            <a:r>
              <a:rPr lang="es-ES_tradnl" sz="2000" dirty="0"/>
              <a:t> </a:t>
            </a:r>
          </a:p>
          <a:p>
            <a:r>
              <a:rPr lang="es-ES_tradnl" sz="2000" dirty="0"/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2000" dirty="0"/>
              <a:t>Dr. Julián Grajales.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2000" dirty="0"/>
              <a:t>Dr. Juan José </a:t>
            </a:r>
            <a:r>
              <a:rPr lang="es-ES_tradnl" sz="2000" dirty="0" err="1"/>
              <a:t>Ramirez</a:t>
            </a:r>
            <a:r>
              <a:rPr lang="es-ES_tradnl" sz="2000" dirty="0"/>
              <a:t>.</a:t>
            </a:r>
          </a:p>
          <a:p>
            <a:r>
              <a:rPr lang="es-ES_tradnl" sz="2000" b="1" dirty="0"/>
              <a:t> </a:t>
            </a:r>
            <a:endParaRPr lang="es-ES_tradnl" sz="2000" dirty="0"/>
          </a:p>
          <a:p>
            <a:r>
              <a:rPr lang="es-ES_tradnl" sz="2000" b="1" dirty="0"/>
              <a:t>Lugar</a:t>
            </a:r>
            <a:r>
              <a:rPr lang="es-ES_tradnl" sz="2000" dirty="0"/>
              <a:t>: 	Hospital Universitario San Jorge. Sede de Ciencias Clínicas</a:t>
            </a:r>
          </a:p>
          <a:p>
            <a:r>
              <a:rPr lang="es-ES_tradnl" sz="2000" dirty="0"/>
              <a:t>	Laboratorio de Simulación U.T.P.</a:t>
            </a:r>
          </a:p>
          <a:p>
            <a:r>
              <a:rPr lang="es-ES_tradnl" sz="2000" dirty="0"/>
              <a:t>	Virtualidad ( Aula Extendida).</a:t>
            </a:r>
          </a:p>
          <a:p>
            <a:endParaRPr lang="es-ES_tradnl" sz="2000" dirty="0"/>
          </a:p>
          <a:p>
            <a:r>
              <a:rPr lang="es-ES_tradnl" sz="2000" dirty="0"/>
              <a:t>Horarios:  Pendientes por confirmar.</a:t>
            </a:r>
          </a:p>
          <a:p>
            <a:r>
              <a:rPr lang="es-ES_tradnl" sz="2000" dirty="0"/>
              <a:t> </a:t>
            </a:r>
          </a:p>
          <a:p>
            <a:pPr algn="just"/>
            <a:r>
              <a:rPr lang="es-ES_tradnl" sz="2000" dirty="0"/>
              <a:t> </a:t>
            </a:r>
            <a:endParaRPr lang="es-ES_tradnl" sz="2800" b="1" i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670" y="6009147"/>
            <a:ext cx="1275330" cy="84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5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61768" y="351521"/>
            <a:ext cx="793803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="1" dirty="0"/>
              <a:t>Casos Clínicos – Actividad Obligatoria </a:t>
            </a:r>
            <a:endParaRPr lang="es-ES_tradnl" sz="2800" dirty="0"/>
          </a:p>
          <a:p>
            <a:r>
              <a:rPr lang="es-ES_tradnl" sz="2800" dirty="0"/>
              <a:t> </a:t>
            </a:r>
          </a:p>
          <a:p>
            <a:r>
              <a:rPr lang="es-ES_tradnl" dirty="0"/>
              <a:t>En el Blog del Área </a:t>
            </a:r>
            <a:r>
              <a:rPr lang="es-ES_tradnl" u="sng" dirty="0">
                <a:hlinkClick r:id="rId2"/>
              </a:rPr>
              <a:t>http://blog.utp.edu.co/maternoinfantil</a:t>
            </a:r>
            <a:r>
              <a:rPr lang="es-ES_tradnl" dirty="0"/>
              <a:t> encontrarán las historias clínicas, el lugar y el docente responsable de cada Caso Clínico – éstos se realizan los viernes de 7:00 a 9:00 a.m. cada 15 días.  Deben revisar metodología en el blog.</a:t>
            </a:r>
          </a:p>
          <a:p>
            <a:r>
              <a:rPr lang="es-ES_tradnl" sz="2800" dirty="0"/>
              <a:t>  </a:t>
            </a:r>
          </a:p>
          <a:p>
            <a:r>
              <a:rPr lang="es-ES_tradnl" sz="2800" b="1" dirty="0"/>
              <a:t>Bitácora de Turno</a:t>
            </a:r>
            <a:endParaRPr lang="es-ES_tradnl" sz="2800" dirty="0"/>
          </a:p>
          <a:p>
            <a:r>
              <a:rPr lang="es-ES_tradnl" sz="2800" b="1" dirty="0"/>
              <a:t> </a:t>
            </a:r>
            <a:endParaRPr lang="es-ES_tradnl" sz="2800" dirty="0"/>
          </a:p>
          <a:p>
            <a:pPr algn="just"/>
            <a:r>
              <a:rPr lang="es-ES_tradnl" dirty="0"/>
              <a:t>Formatos en el blog, éstos deben ser entregados a la Secretaria del área debidamente diligenciados al siguiente día de </a:t>
            </a:r>
            <a:r>
              <a:rPr lang="es-ES_tradnl" b="1" dirty="0"/>
              <a:t>haber terminado toda la rotación</a:t>
            </a:r>
            <a:r>
              <a:rPr lang="es-ES_tradnl" dirty="0"/>
              <a:t> </a:t>
            </a:r>
            <a:r>
              <a:rPr lang="es-ES_tradnl" b="1" dirty="0"/>
              <a:t>de Pediatría</a:t>
            </a:r>
            <a:r>
              <a:rPr lang="es-ES_tradnl" dirty="0"/>
              <a:t> (6 semanas), deben ser entregados en sobre de manila cerrado.</a:t>
            </a:r>
          </a:p>
          <a:p>
            <a:pPr algn="just"/>
            <a:r>
              <a:rPr lang="es-ES_tradnl" dirty="0"/>
              <a:t>Contiene Fecha, Docente y firma de asistencia al servicio en los días programados. </a:t>
            </a:r>
          </a:p>
          <a:p>
            <a:r>
              <a:rPr lang="es-ES_tradnl" sz="2800" b="1" dirty="0"/>
              <a:t> </a:t>
            </a:r>
            <a:endParaRPr lang="es-ES_tradnl" sz="2800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4330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286000" y="661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  <p:pic>
        <p:nvPicPr>
          <p:cNvPr id="8" name="Imagen 7" descr="Captura de pantalla 2015-01-30 a la(s) 10.00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5" y="712523"/>
            <a:ext cx="9086085" cy="52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891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61768" y="351521"/>
            <a:ext cx="793803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="1" dirty="0"/>
              <a:t>GINECOOBSTETRICIA Y PEDIATRÍA</a:t>
            </a:r>
          </a:p>
          <a:p>
            <a:pPr algn="ctr"/>
            <a:r>
              <a:rPr lang="es-ES_tradnl" sz="2800" b="1" dirty="0"/>
              <a:t>EVALUACIÓN</a:t>
            </a:r>
          </a:p>
          <a:p>
            <a:endParaRPr lang="es-ES_tradnl" sz="2800" b="1" dirty="0"/>
          </a:p>
          <a:p>
            <a:r>
              <a:rPr lang="es-ES_tradnl" sz="2400" b="1" dirty="0"/>
              <a:t>ORAL</a:t>
            </a:r>
          </a:p>
          <a:p>
            <a:r>
              <a:rPr lang="es-ES_tradnl" sz="2400" b="1" dirty="0"/>
              <a:t>ESCRITA</a:t>
            </a:r>
          </a:p>
          <a:p>
            <a:r>
              <a:rPr lang="es-ES_tradnl" sz="2400" b="1" dirty="0"/>
              <a:t>VIRTUAL.</a:t>
            </a:r>
            <a:endParaRPr lang="es-ES_tradnl" sz="2800" dirty="0"/>
          </a:p>
          <a:p>
            <a:pPr algn="just"/>
            <a:r>
              <a:rPr lang="es-ES_tradnl" sz="1400" dirty="0"/>
              <a:t>Será realizado </a:t>
            </a:r>
            <a:r>
              <a:rPr lang="es-ES_tradnl" sz="1400" b="1" dirty="0"/>
              <a:t>cualquier día de la última semana de la rotación</a:t>
            </a:r>
            <a:r>
              <a:rPr lang="es-ES_tradnl" sz="1400" dirty="0"/>
              <a:t>.</a:t>
            </a:r>
          </a:p>
          <a:p>
            <a:pPr algn="just"/>
            <a:r>
              <a:rPr lang="es-ES_tradnl" sz="1400" dirty="0"/>
              <a:t> </a:t>
            </a:r>
          </a:p>
          <a:p>
            <a:pPr algn="just"/>
            <a:r>
              <a:rPr lang="es-ES_tradnl" sz="1400" b="1" dirty="0"/>
              <a:t>La evaluación se hará de los temas generales del programa de Noveno y Décimo, además de las preguntas de las revisiones de tema realizados durante la rotación y de los casos clínicos realizados todos los viernes Los temas del programa los pueden encontrar en el blog del área. </a:t>
            </a:r>
            <a:r>
              <a:rPr lang="es-ES_tradnl" sz="1400" u="sng" dirty="0">
                <a:hlinkClick r:id="rId2"/>
              </a:rPr>
              <a:t>http://blog.utp.edu.co/maternoinfantil</a:t>
            </a:r>
            <a:r>
              <a:rPr lang="es-ES_tradnl" sz="1400" dirty="0"/>
              <a:t> </a:t>
            </a:r>
          </a:p>
          <a:p>
            <a:r>
              <a:rPr lang="es-ES_tradnl" sz="1400" b="1" dirty="0"/>
              <a:t> </a:t>
            </a:r>
            <a:endParaRPr lang="es-ES_tradnl" sz="1400" dirty="0"/>
          </a:p>
          <a:p>
            <a:pPr algn="just"/>
            <a:r>
              <a:rPr lang="es-ES_tradnl" sz="1400" dirty="0"/>
              <a:t>Se les recomienda la lectura minuciosa del REGLAMENTO ESTUDIANTIL, CÓDIGO DE ÉTICA MÉDICA Y MANUAL DE PRÁCTICAS DEL HOSPITAL UNIVERSITARIO SAN JORGE, ESE SALUD PEREIRA.</a:t>
            </a:r>
          </a:p>
          <a:p>
            <a:pPr algn="just"/>
            <a:r>
              <a:rPr lang="es-ES_tradnl" sz="1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1353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2 Subtítulo"/>
          <p:cNvSpPr>
            <a:spLocks/>
          </p:cNvSpPr>
          <p:nvPr/>
        </p:nvSpPr>
        <p:spPr bwMode="auto">
          <a:xfrm>
            <a:off x="827088" y="2133600"/>
            <a:ext cx="7561262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rIns="91439"/>
          <a:lstStyle/>
          <a:p>
            <a:pPr eaLnBrk="1" hangingPunct="1">
              <a:spcBef>
                <a:spcPct val="20000"/>
              </a:spcBef>
            </a:pPr>
            <a:endParaRPr lang="es-ES_tradnl" altLang="es-CO" sz="18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80899" name="1 Título"/>
          <p:cNvSpPr txBox="1">
            <a:spLocks/>
          </p:cNvSpPr>
          <p:nvPr/>
        </p:nvSpPr>
        <p:spPr bwMode="auto">
          <a:xfrm>
            <a:off x="684213" y="1222375"/>
            <a:ext cx="68453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s-ES_tradnl" altLang="es-CO">
                <a:solidFill>
                  <a:srgbClr val="003E69"/>
                </a:solidFill>
                <a:latin typeface="Calibri" pitchFamily="34" charset="0"/>
              </a:rPr>
              <a:t/>
            </a:r>
            <a:br>
              <a:rPr lang="es-ES_tradnl" altLang="es-CO">
                <a:solidFill>
                  <a:srgbClr val="003E69"/>
                </a:solidFill>
                <a:latin typeface="Calibri" pitchFamily="34" charset="0"/>
              </a:rPr>
            </a:br>
            <a:r>
              <a:rPr lang="es-ES_tradnl" altLang="es-CO">
                <a:solidFill>
                  <a:srgbClr val="003E69"/>
                </a:solidFill>
              </a:rPr>
              <a:t>http://blog.utp.edu.co/maternoinfantil</a:t>
            </a:r>
            <a:endParaRPr lang="es-ES_tradnl" altLang="es-CO" sz="4400">
              <a:solidFill>
                <a:srgbClr val="003E69"/>
              </a:solidFill>
              <a:latin typeface="Calibri" pitchFamily="34" charset="0"/>
            </a:endParaRPr>
          </a:p>
        </p:txBody>
      </p:sp>
      <p:sp>
        <p:nvSpPr>
          <p:cNvPr id="10" name="3 Rectángulo"/>
          <p:cNvSpPr>
            <a:spLocks noChangeArrowheads="1"/>
          </p:cNvSpPr>
          <p:nvPr/>
        </p:nvSpPr>
        <p:spPr bwMode="auto">
          <a:xfrm>
            <a:off x="1187450" y="550863"/>
            <a:ext cx="60975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_tradnl" altLang="es-CO" sz="1800" dirty="0">
                <a:solidFill>
                  <a:srgbClr val="003E69"/>
                </a:solidFill>
                <a:latin typeface="+mn-lt"/>
              </a:rPr>
              <a:t>Esta y toda la información que necesiten en el día a día del semestre estará publicada en el blog del área</a:t>
            </a:r>
            <a:endParaRPr lang="es-ES" altLang="es-CO" sz="1800" dirty="0">
              <a:solidFill>
                <a:srgbClr val="003E69"/>
              </a:solidFill>
              <a:latin typeface="+mn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123" y="2060848"/>
            <a:ext cx="4168241" cy="461483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2 Subtítulo"/>
          <p:cNvSpPr>
            <a:spLocks/>
          </p:cNvSpPr>
          <p:nvPr/>
        </p:nvSpPr>
        <p:spPr bwMode="auto">
          <a:xfrm>
            <a:off x="827088" y="2133600"/>
            <a:ext cx="7561262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rIns="91439"/>
          <a:lstStyle/>
          <a:p>
            <a:pPr eaLnBrk="1" hangingPunct="1">
              <a:spcBef>
                <a:spcPct val="20000"/>
              </a:spcBef>
            </a:pPr>
            <a:endParaRPr lang="es-ES_tradnl" altLang="es-CO" sz="18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81923" name="1 Título"/>
          <p:cNvSpPr txBox="1">
            <a:spLocks/>
          </p:cNvSpPr>
          <p:nvPr/>
        </p:nvSpPr>
        <p:spPr bwMode="auto">
          <a:xfrm>
            <a:off x="1033463" y="3429000"/>
            <a:ext cx="68453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s-ES_tradnl" altLang="es-CO">
                <a:solidFill>
                  <a:srgbClr val="003E69"/>
                </a:solidFill>
                <a:latin typeface="Calibri" pitchFamily="34" charset="0"/>
              </a:rPr>
              <a:t/>
            </a:r>
            <a:br>
              <a:rPr lang="es-ES_tradnl" altLang="es-CO">
                <a:solidFill>
                  <a:srgbClr val="003E69"/>
                </a:solidFill>
                <a:latin typeface="Calibri" pitchFamily="34" charset="0"/>
              </a:rPr>
            </a:br>
            <a:endParaRPr lang="es-ES_tradnl" altLang="es-CO" sz="4400">
              <a:solidFill>
                <a:srgbClr val="003E69"/>
              </a:solidFill>
              <a:latin typeface="Calibri" pitchFamily="34" charset="0"/>
            </a:endParaRPr>
          </a:p>
        </p:txBody>
      </p:sp>
      <p:sp>
        <p:nvSpPr>
          <p:cNvPr id="10" name="3 Rectángulo"/>
          <p:cNvSpPr>
            <a:spLocks noChangeArrowheads="1"/>
          </p:cNvSpPr>
          <p:nvPr/>
        </p:nvSpPr>
        <p:spPr bwMode="auto">
          <a:xfrm>
            <a:off x="1558925" y="3141663"/>
            <a:ext cx="6097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_tradnl" altLang="es-CO" sz="2000" dirty="0">
                <a:solidFill>
                  <a:srgbClr val="002060"/>
                </a:solidFill>
                <a:latin typeface="+mn-lt"/>
              </a:rPr>
              <a:t>Cualquier duda o dificultad que tengan, la Coordinación y todos los Docentes del Área estaremos atentos para escucharlos y facilitar el proceso académico, no duden en informar sus necesidades e inquietudes.</a:t>
            </a:r>
            <a:endParaRPr lang="es-ES" altLang="es-CO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3 Rectángulo"/>
          <p:cNvSpPr>
            <a:spLocks noChangeArrowheads="1"/>
          </p:cNvSpPr>
          <p:nvPr/>
        </p:nvSpPr>
        <p:spPr bwMode="auto">
          <a:xfrm>
            <a:off x="854075" y="1719263"/>
            <a:ext cx="57991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_tradnl" altLang="es-CO" sz="2100" b="1" dirty="0">
                <a:solidFill>
                  <a:srgbClr val="003E69"/>
                </a:solidFill>
                <a:latin typeface="+mn-lt"/>
              </a:rPr>
              <a:t>BIENVENIDOS</a:t>
            </a:r>
            <a:r>
              <a:rPr lang="es-ES_tradnl" altLang="es-CO" sz="1800" dirty="0">
                <a:solidFill>
                  <a:srgbClr val="003E69"/>
                </a:solidFill>
              </a:rPr>
              <a:t>.</a:t>
            </a:r>
            <a:endParaRPr lang="es-ES" altLang="es-CO" sz="1800" dirty="0">
              <a:solidFill>
                <a:srgbClr val="003E69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Título"/>
          <p:cNvSpPr>
            <a:spLocks noGrp="1"/>
          </p:cNvSpPr>
          <p:nvPr>
            <p:ph type="title"/>
          </p:nvPr>
        </p:nvSpPr>
        <p:spPr bwMode="auto">
          <a:xfrm>
            <a:off x="683568" y="548680"/>
            <a:ext cx="6845300" cy="5905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s-ES_tradnl" altLang="es-CO" sz="2100" b="1" dirty="0">
                <a:solidFill>
                  <a:srgbClr val="002060"/>
                </a:solidFill>
                <a:ea typeface="ＭＳ Ｐゴシック" pitchFamily="34" charset="-128"/>
              </a:rPr>
              <a:t>Contactos</a:t>
            </a:r>
            <a:endParaRPr lang="es-ES_tradnl" altLang="es-CO" b="1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17411" name="2 Subtítulo"/>
          <p:cNvSpPr>
            <a:spLocks/>
          </p:cNvSpPr>
          <p:nvPr/>
        </p:nvSpPr>
        <p:spPr bwMode="auto">
          <a:xfrm>
            <a:off x="1906029" y="2492896"/>
            <a:ext cx="5653558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rIns="91439"/>
          <a:lstStyle>
            <a:lvl1pPr marL="285750" indent="-285750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_tradnl" altLang="es-CO" sz="2000" dirty="0">
                <a:solidFill>
                  <a:srgbClr val="002060"/>
                </a:solidFill>
                <a:latin typeface="Calibri" pitchFamily="34" charset="0"/>
              </a:rPr>
              <a:t>Dra. Lilian Patricia Rubiano </a:t>
            </a:r>
            <a:r>
              <a:rPr lang="es-ES_tradnl" altLang="es-CO" sz="2000" dirty="0" err="1">
                <a:solidFill>
                  <a:srgbClr val="002060"/>
                </a:solidFill>
                <a:latin typeface="Calibri" pitchFamily="34" charset="0"/>
              </a:rPr>
              <a:t>Pavia</a:t>
            </a:r>
            <a:endParaRPr lang="es-ES_tradnl" altLang="es-CO" sz="2000" dirty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_tradnl" altLang="es-CO" sz="2000" dirty="0">
                <a:solidFill>
                  <a:srgbClr val="002060"/>
                </a:solidFill>
                <a:latin typeface="Calibri" pitchFamily="34" charset="0"/>
              </a:rPr>
              <a:t>310 4920093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_tradnl" altLang="es-CO" sz="2000" dirty="0">
                <a:solidFill>
                  <a:srgbClr val="002060"/>
                </a:solidFill>
                <a:latin typeface="Calibri" pitchFamily="34" charset="0"/>
                <a:hlinkClick r:id="rId2"/>
              </a:rPr>
              <a:t>l.rubiano@utp.edu.co</a:t>
            </a:r>
            <a:endParaRPr lang="es-ES_tradnl" altLang="es-CO" sz="2000" dirty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ES_tradnl" altLang="es-CO" sz="2000" dirty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_tradnl" altLang="es-CO" sz="2000" smtClean="0">
                <a:solidFill>
                  <a:srgbClr val="002060"/>
                </a:solidFill>
                <a:latin typeface="Calibri" pitchFamily="34" charset="0"/>
              </a:rPr>
              <a:t>María </a:t>
            </a:r>
            <a:r>
              <a:rPr lang="es-ES_tradnl" altLang="es-CO" sz="2000" dirty="0" smtClean="0">
                <a:solidFill>
                  <a:srgbClr val="002060"/>
                </a:solidFill>
                <a:latin typeface="Calibri" pitchFamily="34" charset="0"/>
              </a:rPr>
              <a:t>Isabel Ruiz Grisales– </a:t>
            </a:r>
            <a:r>
              <a:rPr lang="es-ES_tradnl" altLang="es-CO" sz="2000" dirty="0">
                <a:solidFill>
                  <a:srgbClr val="002060"/>
                </a:solidFill>
                <a:latin typeface="Calibri" pitchFamily="34" charset="0"/>
              </a:rPr>
              <a:t>Auxiliar Administrativa 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_tradnl" altLang="es-CO" sz="2000" dirty="0">
                <a:solidFill>
                  <a:srgbClr val="002060"/>
                </a:solidFill>
                <a:latin typeface="Calibri" pitchFamily="34" charset="0"/>
              </a:rPr>
              <a:t>3137578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_tradnl" altLang="es-CO" sz="2000" dirty="0">
                <a:solidFill>
                  <a:srgbClr val="002060"/>
                </a:solidFill>
                <a:latin typeface="Calibri" pitchFamily="34" charset="0"/>
                <a:hlinkClick r:id="rId3"/>
              </a:rPr>
              <a:t>maternoinfantil@utp.edu.co</a:t>
            </a:r>
            <a:endParaRPr lang="es-ES_tradnl" altLang="es-CO" sz="2000" dirty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ES_tradnl" altLang="es-CO" sz="2000" dirty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ES_tradnl" altLang="es-CO" sz="20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764704"/>
            <a:ext cx="8229600" cy="1143000"/>
          </a:xfrm>
        </p:spPr>
        <p:txBody>
          <a:bodyPr/>
          <a:lstStyle/>
          <a:p>
            <a:r>
              <a:rPr lang="es-CO" sz="2100" b="1" dirty="0">
                <a:solidFill>
                  <a:srgbClr val="002060"/>
                </a:solidFill>
              </a:rPr>
              <a:t>Escenario de práctica.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51620" y="2780928"/>
            <a:ext cx="6840760" cy="187220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rgbClr val="002060"/>
                </a:solidFill>
              </a:rPr>
              <a:t>Hospital Universitario San Jorge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rgbClr val="002060"/>
                </a:solidFill>
              </a:rPr>
              <a:t>Hospital Centro – ESE Salud Pereira.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rgbClr val="002060"/>
                </a:solidFill>
              </a:rPr>
              <a:t>Puesto de Salud El Remanso (PEDIATRÍA)*********</a:t>
            </a:r>
          </a:p>
          <a:p>
            <a:pPr marL="0" indent="0">
              <a:buNone/>
            </a:pPr>
            <a:endParaRPr lang="es-CO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764704"/>
            <a:ext cx="8229600" cy="1143000"/>
          </a:xfrm>
        </p:spPr>
        <p:txBody>
          <a:bodyPr/>
          <a:lstStyle/>
          <a:p>
            <a:r>
              <a:rPr lang="es-CO" sz="2100" b="1" dirty="0">
                <a:solidFill>
                  <a:srgbClr val="002060"/>
                </a:solidFill>
              </a:rPr>
              <a:t>Actividades en los Escenario de práctica.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556792"/>
            <a:ext cx="6840760" cy="4536504"/>
          </a:xfrm>
        </p:spPr>
        <p:txBody>
          <a:bodyPr/>
          <a:lstStyle/>
          <a:p>
            <a:pPr marL="0" indent="0">
              <a:buNone/>
            </a:pPr>
            <a:endParaRPr lang="es-CO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s-CO" sz="2000" dirty="0">
                <a:solidFill>
                  <a:srgbClr val="002060"/>
                </a:solidFill>
              </a:rPr>
              <a:t>TURNOS:  NO HAY SECUENCIA, SE ADAPTAN A LAS NECESIDADES DEL SERVICIO </a:t>
            </a:r>
          </a:p>
          <a:p>
            <a:pPr>
              <a:buFont typeface="Wingdings" panose="05000000000000000000" pitchFamily="2" charset="2"/>
              <a:buChar char="ü"/>
            </a:pPr>
            <a:endParaRPr lang="es-CO" sz="20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s-CO" sz="2000" dirty="0">
                <a:solidFill>
                  <a:srgbClr val="FF0000"/>
                </a:solidFill>
              </a:rPr>
              <a:t>La programación de los turnos se realiza por servicio, para efectos de organización, y de acuerdo al número de estudiantes disponibles.</a:t>
            </a:r>
          </a:p>
          <a:p>
            <a:pPr marL="0" indent="0" algn="just">
              <a:buNone/>
            </a:pPr>
            <a:r>
              <a:rPr lang="es-CO" sz="2000" dirty="0">
                <a:solidFill>
                  <a:srgbClr val="FF0000"/>
                </a:solidFill>
              </a:rPr>
              <a:t>Todos deben conocer los pacientes, independiente del servicio donde se encuentren (salas – admisiones o partos)</a:t>
            </a:r>
          </a:p>
          <a:p>
            <a:pPr marL="0" indent="0">
              <a:buNone/>
            </a:pPr>
            <a:endParaRPr lang="es-CO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566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764704"/>
            <a:ext cx="8229600" cy="1143000"/>
          </a:xfrm>
        </p:spPr>
        <p:txBody>
          <a:bodyPr/>
          <a:lstStyle/>
          <a:p>
            <a:r>
              <a:rPr lang="es-CO" sz="2100" b="1" dirty="0">
                <a:solidFill>
                  <a:srgbClr val="002060"/>
                </a:solidFill>
              </a:rPr>
              <a:t>Actividades en los Escenario de práctica.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196752"/>
            <a:ext cx="6840760" cy="5184576"/>
          </a:xfrm>
        </p:spPr>
        <p:txBody>
          <a:bodyPr/>
          <a:lstStyle/>
          <a:p>
            <a:pPr marL="0" indent="0">
              <a:buNone/>
            </a:pPr>
            <a:endParaRPr lang="es-CO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s-CO" sz="2000" dirty="0">
                <a:solidFill>
                  <a:srgbClr val="002060"/>
                </a:solidFill>
              </a:rPr>
              <a:t>GINECOLOGÍA Y OBSTETRICIA:</a:t>
            </a:r>
          </a:p>
          <a:p>
            <a:pPr marL="0" indent="0">
              <a:buNone/>
            </a:pPr>
            <a:r>
              <a:rPr lang="es-CO" sz="2000" dirty="0">
                <a:solidFill>
                  <a:srgbClr val="002060"/>
                </a:solidFill>
              </a:rPr>
              <a:t>TURNOS:  NO HAY SECUENCIA, SE ADAPTAN A LAS NECESIDADES DEL SERVICIO </a:t>
            </a:r>
          </a:p>
          <a:p>
            <a:pPr marL="0" indent="0">
              <a:buNone/>
            </a:pPr>
            <a:r>
              <a:rPr lang="es-CO" sz="2000" dirty="0">
                <a:solidFill>
                  <a:srgbClr val="002060"/>
                </a:solidFill>
              </a:rPr>
              <a:t>PROGRAMACIÓN APARECE COMO: DNL</a:t>
            </a:r>
          </a:p>
          <a:p>
            <a:pPr marL="0" indent="0">
              <a:buNone/>
            </a:pPr>
            <a:r>
              <a:rPr lang="es-CO" sz="2000" dirty="0">
                <a:solidFill>
                  <a:srgbClr val="002060"/>
                </a:solidFill>
              </a:rPr>
              <a:t>Día de 7 am a 7 pm</a:t>
            </a:r>
          </a:p>
          <a:p>
            <a:pPr marL="0" indent="0">
              <a:buNone/>
            </a:pPr>
            <a:r>
              <a:rPr lang="es-CO" sz="2000" dirty="0">
                <a:solidFill>
                  <a:srgbClr val="002060"/>
                </a:solidFill>
              </a:rPr>
              <a:t>Noche de 7 pm a 7 am.</a:t>
            </a:r>
          </a:p>
          <a:p>
            <a:pPr marL="0" indent="0">
              <a:buNone/>
            </a:pPr>
            <a:endParaRPr lang="es-CO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s-CO" sz="2000" dirty="0">
                <a:solidFill>
                  <a:srgbClr val="002060"/>
                </a:solidFill>
              </a:rPr>
              <a:t>FIRMAS de asistencia al rotatorio/partos (docente, fecha y hora). </a:t>
            </a:r>
          </a:p>
          <a:p>
            <a:pPr marL="0" indent="0" algn="just">
              <a:buNone/>
            </a:pPr>
            <a:r>
              <a:rPr lang="es-CO" sz="2000" dirty="0">
                <a:solidFill>
                  <a:srgbClr val="FF0000"/>
                </a:solidFill>
              </a:rPr>
              <a:t>La programación de los turnos se realiza por servicio, para efectos de organización, y de acuerdo al número de estudiantes disponibles.</a:t>
            </a:r>
          </a:p>
          <a:p>
            <a:pPr marL="0" indent="0" algn="just">
              <a:buNone/>
            </a:pPr>
            <a:r>
              <a:rPr lang="es-CO" sz="2000" dirty="0">
                <a:solidFill>
                  <a:srgbClr val="FF0000"/>
                </a:solidFill>
              </a:rPr>
              <a:t>Todos deben conocer los pacientes, independiente del servicio donde se encuentren (salas – admisiones o partos).</a:t>
            </a:r>
          </a:p>
          <a:p>
            <a:pPr marL="0" indent="0">
              <a:buNone/>
            </a:pPr>
            <a:endParaRPr lang="es-CO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868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764704"/>
            <a:ext cx="8229600" cy="1143000"/>
          </a:xfrm>
        </p:spPr>
        <p:txBody>
          <a:bodyPr/>
          <a:lstStyle/>
          <a:p>
            <a:r>
              <a:rPr lang="es-CO" sz="2100" b="1" dirty="0">
                <a:solidFill>
                  <a:srgbClr val="002060"/>
                </a:solidFill>
              </a:rPr>
              <a:t>Actividades en los Escenario de práctica.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361908"/>
            <a:ext cx="6840760" cy="5091428"/>
          </a:xfrm>
        </p:spPr>
        <p:txBody>
          <a:bodyPr/>
          <a:lstStyle/>
          <a:p>
            <a:pPr marL="0" indent="0">
              <a:buNone/>
            </a:pPr>
            <a:endParaRPr lang="es-CO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s-CO" sz="2000" dirty="0">
                <a:solidFill>
                  <a:srgbClr val="002060"/>
                </a:solidFill>
              </a:rPr>
              <a:t>PEDIATRÍA</a:t>
            </a:r>
          </a:p>
          <a:p>
            <a:pPr marL="0" indent="0">
              <a:buNone/>
            </a:pPr>
            <a:r>
              <a:rPr lang="es-CO" sz="2000" dirty="0">
                <a:solidFill>
                  <a:srgbClr val="002060"/>
                </a:solidFill>
              </a:rPr>
              <a:t>TURNOS:</a:t>
            </a:r>
          </a:p>
          <a:p>
            <a:pPr marL="0" indent="0">
              <a:buNone/>
            </a:pPr>
            <a:r>
              <a:rPr lang="es-CO" sz="2000" dirty="0">
                <a:solidFill>
                  <a:srgbClr val="002060"/>
                </a:solidFill>
              </a:rPr>
              <a:t>Día de 7 am a 7 pm</a:t>
            </a:r>
          </a:p>
          <a:p>
            <a:pPr marL="0" indent="0">
              <a:buNone/>
            </a:pPr>
            <a:endParaRPr lang="es-CO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s-CO" sz="2000" dirty="0">
                <a:solidFill>
                  <a:srgbClr val="002060"/>
                </a:solidFill>
              </a:rPr>
              <a:t>Los días que tienen revisión de tema, al terminar la revisión,  OBLIGATORIAMENTE DEBEN CONTINUAR EN EL SERVICIO HASTA LAS 7 PM ( QUIENES TIENEN TURNO)*****</a:t>
            </a:r>
          </a:p>
          <a:p>
            <a:pPr marL="0" indent="0">
              <a:buNone/>
            </a:pPr>
            <a:endParaRPr lang="es-CO" sz="20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s-CO" sz="20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s-CO" sz="2000" dirty="0">
                <a:solidFill>
                  <a:srgbClr val="FF0000"/>
                </a:solidFill>
              </a:rPr>
              <a:t>CURSO DE REANIMACIÓN TEÓRICO – PRÁCTICO (VIRTUAL)……EN PROCESO. </a:t>
            </a:r>
          </a:p>
          <a:p>
            <a:pPr marL="0" indent="0" algn="just">
              <a:buNone/>
            </a:pPr>
            <a:endParaRPr lang="es-CO" sz="20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s-CO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CO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23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692696"/>
            <a:ext cx="8229600" cy="1143000"/>
          </a:xfrm>
        </p:spPr>
        <p:txBody>
          <a:bodyPr/>
          <a:lstStyle/>
          <a:p>
            <a:r>
              <a:rPr lang="es-CO" sz="2100" b="1" dirty="0">
                <a:solidFill>
                  <a:srgbClr val="002060"/>
                </a:solidFill>
              </a:rPr>
              <a:t>Reglamento estudiantil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815296"/>
            <a:ext cx="7128792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002060"/>
                </a:solidFill>
              </a:rPr>
              <a:t>Capítulo I: Artículo 202 - 206: </a:t>
            </a:r>
            <a:r>
              <a:rPr lang="es-ES" sz="2000" b="1" dirty="0">
                <a:solidFill>
                  <a:srgbClr val="002060"/>
                </a:solidFill>
              </a:rPr>
              <a:t>Disposiciones Generales</a:t>
            </a:r>
          </a:p>
          <a:p>
            <a:pPr>
              <a:buFont typeface="Wingdings" panose="05000000000000000000" pitchFamily="2" charset="2"/>
              <a:buChar char="ü"/>
            </a:pPr>
            <a:endParaRPr lang="es-CO" sz="20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002060"/>
                </a:solidFill>
              </a:rPr>
              <a:t>Capitulo II: Artículo 211 – 212 – 213: </a:t>
            </a:r>
            <a:r>
              <a:rPr lang="es-ES" sz="2000" b="1" dirty="0">
                <a:solidFill>
                  <a:srgbClr val="002060"/>
                </a:solidFill>
              </a:rPr>
              <a:t>De la Evaluación</a:t>
            </a:r>
          </a:p>
          <a:p>
            <a:pPr>
              <a:buFont typeface="Wingdings" panose="05000000000000000000" pitchFamily="2" charset="2"/>
              <a:buChar char="ü"/>
            </a:pPr>
            <a:endParaRPr lang="es-CO" sz="20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002060"/>
                </a:solidFill>
              </a:rPr>
              <a:t>Capítulo III: Artículo 214 – 215: </a:t>
            </a:r>
            <a:r>
              <a:rPr lang="es-ES" sz="2000" b="1" dirty="0">
                <a:solidFill>
                  <a:srgbClr val="002060"/>
                </a:solidFill>
              </a:rPr>
              <a:t>De los Derechos y Deberes</a:t>
            </a:r>
          </a:p>
          <a:p>
            <a:pPr>
              <a:buFont typeface="Wingdings" panose="05000000000000000000" pitchFamily="2" charset="2"/>
              <a:buChar char="ü"/>
            </a:pPr>
            <a:endParaRPr lang="es-CO" sz="20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002060"/>
                </a:solidFill>
              </a:rPr>
              <a:t>Capitulo IV: Artículo 216 – 218 – 219 – 220: </a:t>
            </a:r>
            <a:r>
              <a:rPr lang="es-ES" sz="2000" b="1" dirty="0">
                <a:solidFill>
                  <a:srgbClr val="002060"/>
                </a:solidFill>
              </a:rPr>
              <a:t>Del Régimen Disciplinario</a:t>
            </a:r>
            <a:endParaRPr lang="es-CO" sz="20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CO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620688"/>
            <a:ext cx="5688632" cy="360040"/>
          </a:xfrm>
        </p:spPr>
        <p:txBody>
          <a:bodyPr/>
          <a:lstStyle/>
          <a:p>
            <a:r>
              <a:rPr lang="es-CO" sz="2100" b="1" dirty="0" err="1">
                <a:solidFill>
                  <a:srgbClr val="002060"/>
                </a:solidFill>
              </a:rPr>
              <a:t>Subrotaciones</a:t>
            </a:r>
            <a:endParaRPr lang="es-CO" sz="2100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691680"/>
            <a:ext cx="3312368" cy="4761656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s-CO" sz="2000" b="1" dirty="0">
                <a:solidFill>
                  <a:srgbClr val="002060"/>
                </a:solidFill>
              </a:rPr>
              <a:t>HUSJ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sz="2000" b="1" dirty="0">
                <a:solidFill>
                  <a:srgbClr val="002060"/>
                </a:solidFill>
              </a:rPr>
              <a:t>Salas de gineco-obstetricia</a:t>
            </a:r>
            <a:r>
              <a:rPr lang="es-CO" sz="2000" dirty="0">
                <a:solidFill>
                  <a:srgbClr val="00206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sz="2000" b="1" dirty="0">
                <a:solidFill>
                  <a:srgbClr val="002060"/>
                </a:solidFill>
              </a:rPr>
              <a:t>Admisiones</a:t>
            </a:r>
            <a:r>
              <a:rPr lang="es-CO" sz="2000" dirty="0">
                <a:solidFill>
                  <a:srgbClr val="00206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sz="2000" b="1" dirty="0">
                <a:solidFill>
                  <a:srgbClr val="002060"/>
                </a:solidFill>
              </a:rPr>
              <a:t>Sala de partos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sz="2000" b="1" dirty="0">
                <a:solidFill>
                  <a:srgbClr val="002060"/>
                </a:solidFill>
              </a:rPr>
              <a:t>Cirugía programada***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sz="2000" b="1" dirty="0">
                <a:solidFill>
                  <a:srgbClr val="002060"/>
                </a:solidFill>
              </a:rPr>
              <a:t>Consulta externa ***</a:t>
            </a:r>
            <a:endParaRPr lang="es-CO" sz="20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CO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s-CO" sz="2000" b="1" dirty="0">
                <a:solidFill>
                  <a:srgbClr val="002060"/>
                </a:solidFill>
              </a:rPr>
              <a:t>HOSPITAL CENTRO – ESE SALUD PEREIRA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sz="2000" b="1" dirty="0">
                <a:solidFill>
                  <a:srgbClr val="002060"/>
                </a:solidFill>
              </a:rPr>
              <a:t>Admisiones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sz="2000" b="1" dirty="0">
                <a:solidFill>
                  <a:srgbClr val="002060"/>
                </a:solidFill>
              </a:rPr>
              <a:t>Hospitalización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sz="2000" b="1" dirty="0">
                <a:solidFill>
                  <a:srgbClr val="002060"/>
                </a:solidFill>
              </a:rPr>
              <a:t>Sala de partos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sz="2000" b="1" dirty="0">
                <a:solidFill>
                  <a:srgbClr val="002060"/>
                </a:solidFill>
              </a:rPr>
              <a:t>Consulta externa ***</a:t>
            </a:r>
          </a:p>
          <a:p>
            <a:pPr>
              <a:buFont typeface="Wingdings" panose="05000000000000000000" pitchFamily="2" charset="2"/>
              <a:buChar char="ü"/>
            </a:pPr>
            <a:endParaRPr lang="es-CO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s-CO" sz="2000" dirty="0">
              <a:solidFill>
                <a:srgbClr val="002060"/>
              </a:solidFill>
            </a:endParaRP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42AB24D3-CD28-864A-A17F-45C7DEC4C2AA}"/>
              </a:ext>
            </a:extLst>
          </p:cNvPr>
          <p:cNvSpPr txBox="1">
            <a:spLocks/>
          </p:cNvSpPr>
          <p:nvPr/>
        </p:nvSpPr>
        <p:spPr>
          <a:xfrm>
            <a:off x="5076056" y="1556792"/>
            <a:ext cx="3312368" cy="496855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35982" indent="-203271" algn="l" defTabSz="8130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42525" indent="-203271" algn="l" defTabSz="8130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9067" indent="-203271" algn="l" defTabSz="8130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55609" indent="-203271" algn="l" defTabSz="8130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s-CO" sz="2000" b="1" dirty="0">
                <a:solidFill>
                  <a:srgbClr val="002060"/>
                </a:solidFill>
              </a:rPr>
              <a:t>HUSJ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sz="2000" b="1" dirty="0">
                <a:solidFill>
                  <a:srgbClr val="002060"/>
                </a:solidFill>
              </a:rPr>
              <a:t>Salas de gineco-obstetricia</a:t>
            </a:r>
            <a:r>
              <a:rPr lang="es-CO" sz="2000" dirty="0">
                <a:solidFill>
                  <a:srgbClr val="002060"/>
                </a:solidFill>
              </a:rPr>
              <a:t> : neonatos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sz="2000" b="1" dirty="0">
                <a:solidFill>
                  <a:srgbClr val="002060"/>
                </a:solidFill>
              </a:rPr>
              <a:t>Intermedios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sz="2000" b="1" dirty="0">
                <a:solidFill>
                  <a:srgbClr val="002060"/>
                </a:solidFill>
              </a:rPr>
              <a:t>Salas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sz="2000" b="1" dirty="0">
                <a:solidFill>
                  <a:srgbClr val="002060"/>
                </a:solidFill>
              </a:rPr>
              <a:t>Urgencias </a:t>
            </a:r>
            <a:endParaRPr lang="es-CO" sz="20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CO" sz="2000" dirty="0">
              <a:solidFill>
                <a:srgbClr val="002060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es-CO" sz="2000" b="1" dirty="0">
                <a:solidFill>
                  <a:srgbClr val="002060"/>
                </a:solidFill>
              </a:rPr>
              <a:t>HOSPITAL CENTRO – ESE SALUD PEREIRA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sz="2000" b="1" dirty="0">
                <a:solidFill>
                  <a:srgbClr val="002060"/>
                </a:solidFill>
              </a:rPr>
              <a:t>Urgencias</a:t>
            </a:r>
          </a:p>
          <a:p>
            <a:pPr marL="0" indent="0">
              <a:buNone/>
            </a:pPr>
            <a:endParaRPr lang="es-CO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s-CO" sz="2000" b="1" dirty="0">
                <a:solidFill>
                  <a:srgbClr val="002060"/>
                </a:solidFill>
              </a:rPr>
              <a:t>PUESTO SALUD REMANSO</a:t>
            </a:r>
          </a:p>
          <a:p>
            <a:pPr>
              <a:buFont typeface="Wingdings" pitchFamily="2" charset="2"/>
              <a:buChar char="ü"/>
            </a:pPr>
            <a:r>
              <a:rPr lang="es-CO" sz="2000" b="1" dirty="0">
                <a:solidFill>
                  <a:srgbClr val="002060"/>
                </a:solidFill>
              </a:rPr>
              <a:t>Consuta externa****</a:t>
            </a:r>
          </a:p>
          <a:p>
            <a:pPr>
              <a:buFont typeface="Wingdings" pitchFamily="2" charset="2"/>
              <a:buChar char="ü"/>
            </a:pPr>
            <a:r>
              <a:rPr lang="es-CO" sz="2000" b="1" dirty="0">
                <a:solidFill>
                  <a:srgbClr val="002060"/>
                </a:solidFill>
              </a:rPr>
              <a:t>Psiquiatría Infantil.***</a:t>
            </a:r>
          </a:p>
          <a:p>
            <a:pPr>
              <a:buFont typeface="Wingdings" pitchFamily="2" charset="2"/>
              <a:buChar char="ü"/>
            </a:pPr>
            <a:endParaRPr lang="es-CO" sz="2000" b="1" dirty="0">
              <a:solidFill>
                <a:srgbClr val="002060"/>
              </a:solidFill>
            </a:endParaRPr>
          </a:p>
          <a:p>
            <a:pPr marL="0" indent="0">
              <a:buFont typeface="Arial" charset="0"/>
              <a:buNone/>
            </a:pPr>
            <a:endParaRPr lang="es-CO" sz="2000" dirty="0">
              <a:solidFill>
                <a:srgbClr val="002060"/>
              </a:solidFill>
            </a:endParaRP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74356938-4824-D14F-B656-A29AFE746B5C}"/>
              </a:ext>
            </a:extLst>
          </p:cNvPr>
          <p:cNvSpPr txBox="1">
            <a:spLocks/>
          </p:cNvSpPr>
          <p:nvPr/>
        </p:nvSpPr>
        <p:spPr>
          <a:xfrm>
            <a:off x="1772072" y="1061864"/>
            <a:ext cx="2223864" cy="49492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06542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813084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219627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626169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sz="2100" b="1" dirty="0">
                <a:solidFill>
                  <a:srgbClr val="002060"/>
                </a:solidFill>
              </a:rPr>
              <a:t>GINECOLOGÍA Y OBSTETRICIA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516339F5-00C8-BC47-8CA4-DD48E049FB84}"/>
              </a:ext>
            </a:extLst>
          </p:cNvPr>
          <p:cNvSpPr txBox="1">
            <a:spLocks/>
          </p:cNvSpPr>
          <p:nvPr/>
        </p:nvSpPr>
        <p:spPr>
          <a:xfrm>
            <a:off x="5516488" y="1124744"/>
            <a:ext cx="2223864" cy="49492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06542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813084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219627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626169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sz="2100" b="1" dirty="0">
                <a:solidFill>
                  <a:srgbClr val="002060"/>
                </a:solidFill>
              </a:rPr>
              <a:t>PEDIATRÍA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institucional1</Template>
  <TotalTime>3960</TotalTime>
  <Words>1733</Words>
  <Application>Microsoft Office PowerPoint</Application>
  <PresentationFormat>Presentación en pantalla (4:3)</PresentationFormat>
  <Paragraphs>283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2" baseType="lpstr">
      <vt:lpstr>ＭＳ Ｐゴシック</vt:lpstr>
      <vt:lpstr>Arial</vt:lpstr>
      <vt:lpstr>Calibri</vt:lpstr>
      <vt:lpstr>Tahoma</vt:lpstr>
      <vt:lpstr>Wingdings</vt:lpstr>
      <vt:lpstr>Tema de Office</vt:lpstr>
      <vt:lpstr>Presentación de PowerPoint</vt:lpstr>
      <vt:lpstr>Facultad Ciencias de la Salud Programa de Medicina</vt:lpstr>
      <vt:lpstr>Área MaternoInfantil</vt:lpstr>
      <vt:lpstr>Escenario de práctica.</vt:lpstr>
      <vt:lpstr>Actividades en los Escenario de práctica.</vt:lpstr>
      <vt:lpstr>Actividades en los Escenario de práctica.</vt:lpstr>
      <vt:lpstr>Actividades en los Escenario de práctica.</vt:lpstr>
      <vt:lpstr>Reglamento estudiantil</vt:lpstr>
      <vt:lpstr>Subrotaciones</vt:lpstr>
      <vt:lpstr>Salas de Gineco-obstetricia. </vt:lpstr>
      <vt:lpstr>RESPONSABILIDADES GInecoobstetricia</vt:lpstr>
      <vt:lpstr>Admisiones</vt:lpstr>
      <vt:lpstr>Presentación de PowerPoint</vt:lpstr>
      <vt:lpstr>Actividad académica</vt:lpstr>
      <vt:lpstr>Formato de Evaluación</vt:lpstr>
      <vt:lpstr>Competencias</vt:lpstr>
      <vt:lpstr>Competencias</vt:lpstr>
      <vt:lpstr>Competencias</vt:lpstr>
      <vt:lpstr>Competencias</vt:lpstr>
      <vt:lpstr>Competencias</vt:lpstr>
      <vt:lpstr>Presentación de PowerPoint</vt:lpstr>
      <vt:lpstr>PEDIATRÍA</vt:lpstr>
      <vt:lpstr>PEDIATRÍA</vt:lpstr>
      <vt:lpstr>PEDIATRÍA</vt:lpstr>
      <vt:lpstr>PEDIATRÍA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Contactos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DIAGNÓSTICO PLAN DE INTERVENCIÓN</dc:title>
  <dc:creator>Monitor</dc:creator>
  <cp:lastModifiedBy>Usuario UTP</cp:lastModifiedBy>
  <cp:revision>416</cp:revision>
  <cp:lastPrinted>2015-07-17T14:10:31Z</cp:lastPrinted>
  <dcterms:created xsi:type="dcterms:W3CDTF">2010-08-19T19:03:43Z</dcterms:created>
  <dcterms:modified xsi:type="dcterms:W3CDTF">2020-02-26T14:31:39Z</dcterms:modified>
</cp:coreProperties>
</file>