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1" r:id="rId4"/>
    <p:sldId id="280" r:id="rId5"/>
    <p:sldId id="282" r:id="rId6"/>
    <p:sldId id="268" r:id="rId7"/>
    <p:sldId id="269" r:id="rId8"/>
    <p:sldId id="270" r:id="rId9"/>
    <p:sldId id="275" r:id="rId10"/>
    <p:sldId id="272" r:id="rId11"/>
    <p:sldId id="274" r:id="rId12"/>
    <p:sldId id="273" r:id="rId13"/>
    <p:sldId id="276" r:id="rId14"/>
    <p:sldId id="277" r:id="rId15"/>
    <p:sldId id="278" r:id="rId1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uario-Pc" initials="U" lastIdx="1" clrIdx="0">
    <p:extLst>
      <p:ext uri="{19B8F6BF-5375-455C-9EA6-DF929625EA0E}">
        <p15:presenceInfo xmlns:p15="http://schemas.microsoft.com/office/powerpoint/2012/main" userId="Usuario-P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7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383F-E0CF-4519-9977-99DE8CF09966}" type="datetimeFigureOut">
              <a:rPr lang="es-CO" smtClean="0"/>
              <a:t>24/04/2019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A71F2-1121-4556-89D1-AF877ED73A9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78004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383F-E0CF-4519-9977-99DE8CF09966}" type="datetimeFigureOut">
              <a:rPr lang="es-CO" smtClean="0"/>
              <a:t>24/04/2019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A71F2-1121-4556-89D1-AF877ED73A9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40891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383F-E0CF-4519-9977-99DE8CF09966}" type="datetimeFigureOut">
              <a:rPr lang="es-CO" smtClean="0"/>
              <a:t>24/04/2019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A71F2-1121-4556-89D1-AF877ED73A9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1059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383F-E0CF-4519-9977-99DE8CF09966}" type="datetimeFigureOut">
              <a:rPr lang="es-CO" smtClean="0"/>
              <a:t>24/04/2019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A71F2-1121-4556-89D1-AF877ED73A9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2670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383F-E0CF-4519-9977-99DE8CF09966}" type="datetimeFigureOut">
              <a:rPr lang="es-CO" smtClean="0"/>
              <a:t>24/04/2019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A71F2-1121-4556-89D1-AF877ED73A9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89706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383F-E0CF-4519-9977-99DE8CF09966}" type="datetimeFigureOut">
              <a:rPr lang="es-CO" smtClean="0"/>
              <a:t>24/04/2019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A71F2-1121-4556-89D1-AF877ED73A9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3116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383F-E0CF-4519-9977-99DE8CF09966}" type="datetimeFigureOut">
              <a:rPr lang="es-CO" smtClean="0"/>
              <a:t>24/04/2019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A71F2-1121-4556-89D1-AF877ED73A9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09508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383F-E0CF-4519-9977-99DE8CF09966}" type="datetimeFigureOut">
              <a:rPr lang="es-CO" smtClean="0"/>
              <a:t>24/04/2019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A71F2-1121-4556-89D1-AF877ED73A9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88342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383F-E0CF-4519-9977-99DE8CF09966}" type="datetimeFigureOut">
              <a:rPr lang="es-CO" smtClean="0"/>
              <a:t>24/04/2019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A71F2-1121-4556-89D1-AF877ED73A9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4164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383F-E0CF-4519-9977-99DE8CF09966}" type="datetimeFigureOut">
              <a:rPr lang="es-CO" smtClean="0"/>
              <a:t>24/04/2019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A71F2-1121-4556-89D1-AF877ED73A9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62605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383F-E0CF-4519-9977-99DE8CF09966}" type="datetimeFigureOut">
              <a:rPr lang="es-CO" smtClean="0"/>
              <a:t>24/04/2019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A71F2-1121-4556-89D1-AF877ED73A9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730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D383F-E0CF-4519-9977-99DE8CF09966}" type="datetimeFigureOut">
              <a:rPr lang="es-CO" smtClean="0"/>
              <a:t>24/04/2019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A71F2-1121-4556-89D1-AF877ED73A9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2100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682580"/>
            <a:ext cx="9144000" cy="1661375"/>
          </a:xfrm>
        </p:spPr>
        <p:txBody>
          <a:bodyPr>
            <a:normAutofit fontScale="90000"/>
          </a:bodyPr>
          <a:lstStyle/>
          <a:p>
            <a:r>
              <a:rPr lang="es-CO" sz="4000" dirty="0" smtClean="0"/>
              <a:t>Rotación Promoción del buen trato y prevención del Maltrato infantil </a:t>
            </a:r>
            <a:r>
              <a:rPr lang="es-CO" sz="4000" dirty="0" smtClean="0"/>
              <a:t/>
            </a:r>
            <a:br>
              <a:rPr lang="es-CO" sz="4000" dirty="0" smtClean="0"/>
            </a:br>
            <a:r>
              <a:rPr lang="es-CO" sz="3600" dirty="0" smtClean="0"/>
              <a:t>Universidad Tecnológica de Pereira</a:t>
            </a:r>
            <a:endParaRPr lang="es-CO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2729" y="2562896"/>
            <a:ext cx="10345271" cy="3501728"/>
          </a:xfrm>
        </p:spPr>
        <p:txBody>
          <a:bodyPr>
            <a:normAutofit fontScale="55000" lnSpcReduction="20000"/>
          </a:bodyPr>
          <a:lstStyle/>
          <a:p>
            <a:r>
              <a:rPr lang="es-CO" sz="2900" dirty="0" smtClean="0"/>
              <a:t>Docente:</a:t>
            </a:r>
          </a:p>
          <a:p>
            <a:r>
              <a:rPr lang="es-CO" sz="2900" dirty="0" smtClean="0"/>
              <a:t>Liliana Patricia Muñoz Sánchez</a:t>
            </a:r>
          </a:p>
          <a:p>
            <a:r>
              <a:rPr lang="es-CO" sz="2900" dirty="0" smtClean="0"/>
              <a:t>Médica general. </a:t>
            </a:r>
            <a:r>
              <a:rPr lang="es-CO" sz="2300" dirty="0" smtClean="0"/>
              <a:t>Universidad Tecnológica de </a:t>
            </a:r>
            <a:r>
              <a:rPr lang="es-CO" sz="2300" dirty="0" smtClean="0"/>
              <a:t>Pereira</a:t>
            </a:r>
          </a:p>
          <a:p>
            <a:endParaRPr lang="es-CO" sz="2900" dirty="0" smtClean="0"/>
          </a:p>
          <a:p>
            <a:r>
              <a:rPr lang="es-CO" sz="2900" dirty="0" smtClean="0"/>
              <a:t>Maestría en educación y desarrollo comunitario. </a:t>
            </a:r>
            <a:endParaRPr lang="es-CO" sz="2900" dirty="0" smtClean="0"/>
          </a:p>
          <a:p>
            <a:r>
              <a:rPr lang="es-CO" sz="2900" dirty="0" smtClean="0"/>
              <a:t>Convenio </a:t>
            </a:r>
            <a:r>
              <a:rPr lang="es-CO" sz="2900" dirty="0" err="1" smtClean="0"/>
              <a:t>Cinde</a:t>
            </a:r>
            <a:r>
              <a:rPr lang="es-CO" sz="2900" dirty="0" smtClean="0"/>
              <a:t>-Universidad Sur Colombiana </a:t>
            </a:r>
          </a:p>
          <a:p>
            <a:endParaRPr lang="es-CO" sz="2900" dirty="0" smtClean="0"/>
          </a:p>
          <a:p>
            <a:r>
              <a:rPr lang="es-CO" sz="2900" dirty="0" smtClean="0"/>
              <a:t>Especialista </a:t>
            </a:r>
            <a:r>
              <a:rPr lang="es-CO" sz="2900" smtClean="0"/>
              <a:t>en </a:t>
            </a:r>
            <a:r>
              <a:rPr lang="es-CO" sz="2900" smtClean="0"/>
              <a:t>Epidemiología</a:t>
            </a:r>
          </a:p>
          <a:p>
            <a:endParaRPr lang="es-CO" sz="2900" dirty="0" smtClean="0"/>
          </a:p>
          <a:p>
            <a:r>
              <a:rPr lang="es-CO" sz="2900" dirty="0" smtClean="0"/>
              <a:t>Especialista </a:t>
            </a:r>
            <a:r>
              <a:rPr lang="es-CO" sz="2900" dirty="0" smtClean="0"/>
              <a:t>en docencia universitaria</a:t>
            </a:r>
          </a:p>
          <a:p>
            <a:endParaRPr lang="es-CO" dirty="0" smtClean="0"/>
          </a:p>
          <a:p>
            <a:r>
              <a:rPr lang="es-CO" dirty="0" smtClean="0"/>
              <a:t>2019</a:t>
            </a:r>
            <a:endParaRPr lang="es-CO" dirty="0" smtClean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583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Principios de la estrategia GIDES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CO" dirty="0" smtClean="0"/>
              <a:t>Lenguaje </a:t>
            </a:r>
            <a:r>
              <a:rPr lang="es-CO" dirty="0" err="1"/>
              <a:t>valorizante</a:t>
            </a:r>
            <a:r>
              <a:rPr lang="es-CO" dirty="0"/>
              <a:t> facilitando la expresión de las emociones y procurando que aumente continuamente su </a:t>
            </a:r>
            <a:r>
              <a:rPr lang="es-CO" dirty="0" smtClean="0"/>
              <a:t>participación.</a:t>
            </a:r>
          </a:p>
          <a:p>
            <a:pPr marL="0" indent="0">
              <a:buNone/>
            </a:pPr>
            <a:r>
              <a:rPr lang="es-CO" dirty="0" smtClean="0"/>
              <a:t>Aportar </a:t>
            </a:r>
            <a:r>
              <a:rPr lang="es-CO" dirty="0"/>
              <a:t>conocimientos y también </a:t>
            </a:r>
            <a:r>
              <a:rPr lang="es-CO" dirty="0" smtClean="0"/>
              <a:t>valores… ante las dificultades siempre buscar con la familia o las redes sociales las mejores posibilidades.</a:t>
            </a:r>
            <a:endParaRPr lang="es-CO" dirty="0"/>
          </a:p>
          <a:p>
            <a:pPr marL="0" indent="0">
              <a:buNone/>
            </a:pPr>
            <a:r>
              <a:rPr lang="es-CO" dirty="0" smtClean="0"/>
              <a:t>Resaltar </a:t>
            </a:r>
            <a:r>
              <a:rPr lang="es-CO" dirty="0"/>
              <a:t>las cualidades positivas que mucha gente puede pasar por </a:t>
            </a:r>
            <a:r>
              <a:rPr lang="es-CO" dirty="0" smtClean="0"/>
              <a:t>alto, </a:t>
            </a:r>
            <a:r>
              <a:rPr lang="es-CO" dirty="0"/>
              <a:t>porque están </a:t>
            </a:r>
            <a:r>
              <a:rPr lang="es-CO" dirty="0" smtClean="0"/>
              <a:t>escondidas bajo </a:t>
            </a:r>
            <a:r>
              <a:rPr lang="es-CO" dirty="0"/>
              <a:t>una forma de ser </a:t>
            </a:r>
            <a:r>
              <a:rPr lang="es-CO" dirty="0" smtClean="0"/>
              <a:t>inaceptable</a:t>
            </a:r>
            <a:r>
              <a:rPr lang="es-CO" dirty="0"/>
              <a:t>.</a:t>
            </a:r>
            <a:r>
              <a:rPr lang="es-CO" dirty="0" smtClean="0"/>
              <a:t> </a:t>
            </a:r>
            <a:endParaRPr lang="es-CO" dirty="0"/>
          </a:p>
          <a:p>
            <a:pPr marL="0" indent="0">
              <a:buNone/>
            </a:pPr>
            <a:r>
              <a:rPr lang="es-CO" dirty="0" smtClean="0"/>
              <a:t>Expresar </a:t>
            </a:r>
            <a:r>
              <a:rPr lang="es-CO" dirty="0"/>
              <a:t>las experiencias de eficacia personal, las cuales generan confianza en sí mismo y una imagen positiva de sí mismo. </a:t>
            </a:r>
          </a:p>
          <a:p>
            <a:pPr marL="0" indent="0">
              <a:buNone/>
            </a:pPr>
            <a:r>
              <a:rPr lang="es-CO" dirty="0" smtClean="0"/>
              <a:t>Facilitar </a:t>
            </a:r>
            <a:r>
              <a:rPr lang="es-CO" dirty="0"/>
              <a:t>que gestione sus </a:t>
            </a:r>
            <a:r>
              <a:rPr lang="es-CO" dirty="0" smtClean="0"/>
              <a:t>conﬂictos: un </a:t>
            </a:r>
            <a:r>
              <a:rPr lang="es-CO" dirty="0"/>
              <a:t>error no es un fracaso y lleva una lección escondida</a:t>
            </a:r>
            <a:r>
              <a:rPr lang="es-CO" dirty="0" smtClean="0"/>
              <a:t>, plantear correcciones razonadas, realizar críticas constructivas.</a:t>
            </a:r>
          </a:p>
          <a:p>
            <a:pPr marL="0" indent="0">
              <a:buNone/>
            </a:pPr>
            <a:r>
              <a:rPr lang="es-CO" dirty="0" smtClean="0"/>
              <a:t>El </a:t>
            </a:r>
            <a:r>
              <a:rPr lang="es-CO" dirty="0"/>
              <a:t>joven o el niño deben </a:t>
            </a:r>
            <a:r>
              <a:rPr lang="es-CO" dirty="0" smtClean="0"/>
              <a:t>sentir que </a:t>
            </a:r>
            <a:r>
              <a:rPr lang="es-CO" dirty="0"/>
              <a:t>su actitud puede cambiar el curso de las cosas, aunque sea una pequeña </a:t>
            </a:r>
            <a:r>
              <a:rPr lang="es-CO" dirty="0" smtClean="0"/>
              <a:t>cosa… Deben </a:t>
            </a:r>
            <a:r>
              <a:rPr lang="es-CO" dirty="0"/>
              <a:t>sentir </a:t>
            </a:r>
            <a:r>
              <a:rPr lang="es-CO" dirty="0" smtClean="0"/>
              <a:t>que el </a:t>
            </a:r>
            <a:r>
              <a:rPr lang="es-CO" dirty="0"/>
              <a:t>centro del control está dentro de </a:t>
            </a:r>
            <a:r>
              <a:rPr lang="es-CO" dirty="0" smtClean="0"/>
              <a:t>él.</a:t>
            </a:r>
          </a:p>
          <a:p>
            <a:pPr marL="0" indent="0">
              <a:buNone/>
            </a:pPr>
            <a:endParaRPr lang="es-CO" dirty="0"/>
          </a:p>
          <a:p>
            <a:pPr marL="0" indent="0" algn="r">
              <a:buNone/>
            </a:pPr>
            <a:r>
              <a:rPr lang="es-CO" sz="2300" dirty="0" smtClean="0"/>
              <a:t>Fuente: Manual de pediatría social. Sociedad española de Pediatría Social. 2013 </a:t>
            </a:r>
            <a:endParaRPr lang="es-CO" sz="2300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51182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5540"/>
          </a:xfrm>
        </p:spPr>
        <p:txBody>
          <a:bodyPr>
            <a:normAutofit/>
          </a:bodyPr>
          <a:lstStyle/>
          <a:p>
            <a:r>
              <a:rPr lang="es-CO" sz="3200" b="1" dirty="0"/>
              <a:t>Una buena </a:t>
            </a:r>
            <a:r>
              <a:rPr lang="es-CO" sz="3200" b="1" dirty="0" smtClean="0"/>
              <a:t>entrevista en pediatría </a:t>
            </a:r>
            <a:endParaRPr lang="es-CO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60665"/>
            <a:ext cx="10515600" cy="471629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CO" dirty="0" smtClean="0"/>
              <a:t>Supone </a:t>
            </a:r>
            <a:r>
              <a:rPr lang="es-CO" dirty="0"/>
              <a:t>tener en cuenta este </a:t>
            </a:r>
            <a:r>
              <a:rPr lang="es-CO" dirty="0" err="1" smtClean="0"/>
              <a:t>guión</a:t>
            </a:r>
            <a:r>
              <a:rPr lang="es-CO" dirty="0" smtClean="0"/>
              <a:t>: </a:t>
            </a:r>
          </a:p>
          <a:p>
            <a:r>
              <a:rPr lang="es-CO" dirty="0" smtClean="0"/>
              <a:t>Si </a:t>
            </a:r>
            <a:r>
              <a:rPr lang="es-CO" dirty="0"/>
              <a:t>hay historia clínica, revisarla previamente a la consulta.</a:t>
            </a:r>
          </a:p>
          <a:p>
            <a:pPr lvl="0"/>
            <a:r>
              <a:rPr lang="es-CO" dirty="0" smtClean="0"/>
              <a:t>Establecer buen </a:t>
            </a:r>
            <a:r>
              <a:rPr lang="es-CO" dirty="0"/>
              <a:t>contacto visual con los pacientes, saludar tanto al adulto como al niño, niña y adolescente.</a:t>
            </a:r>
          </a:p>
          <a:p>
            <a:pPr lvl="0"/>
            <a:r>
              <a:rPr lang="es-CO" dirty="0"/>
              <a:t>Disponer del tiempo suficiente, </a:t>
            </a:r>
            <a:r>
              <a:rPr lang="es-CO" i="1" dirty="0"/>
              <a:t>por lo que pueden ser precisas varias consultas.</a:t>
            </a:r>
          </a:p>
          <a:p>
            <a:pPr lvl="0"/>
            <a:r>
              <a:rPr lang="es-CO" dirty="0"/>
              <a:t>Dar información positiva. Describir sin juzgar</a:t>
            </a:r>
            <a:r>
              <a:rPr lang="es-CO" dirty="0" smtClean="0"/>
              <a:t>.</a:t>
            </a:r>
            <a:endParaRPr lang="es-CO" dirty="0"/>
          </a:p>
          <a:p>
            <a:r>
              <a:rPr lang="es-CO" dirty="0" smtClean="0"/>
              <a:t>Estilo </a:t>
            </a:r>
            <a:r>
              <a:rPr lang="es-CO" dirty="0"/>
              <a:t>empático y próximo de comunicación. La empatía se relaciona con la comprensión, el respeto, la prudencia y las necesidades específicas del </a:t>
            </a:r>
            <a:r>
              <a:rPr lang="es-CO" dirty="0" smtClean="0"/>
              <a:t>paciente. La </a:t>
            </a:r>
            <a:r>
              <a:rPr lang="es-CO" dirty="0"/>
              <a:t>discreción, la modestia y situarse en las necesidades de los pacientes facilita la empatía. </a:t>
            </a:r>
          </a:p>
          <a:p>
            <a:r>
              <a:rPr lang="es-CO" dirty="0" smtClean="0"/>
              <a:t>Ser </a:t>
            </a:r>
            <a:r>
              <a:rPr lang="es-CO" dirty="0"/>
              <a:t>sensible a los datos verbales </a:t>
            </a:r>
            <a:r>
              <a:rPr lang="es-CO" dirty="0" smtClean="0"/>
              <a:t> y no verbales de </a:t>
            </a:r>
            <a:r>
              <a:rPr lang="es-CO" dirty="0"/>
              <a:t>la entrevista. </a:t>
            </a:r>
            <a:endParaRPr lang="es-CO" dirty="0" smtClean="0"/>
          </a:p>
          <a:p>
            <a:pPr marL="0" indent="0" algn="ctr">
              <a:buNone/>
            </a:pPr>
            <a:r>
              <a:rPr lang="es-CO" dirty="0"/>
              <a:t>Aunque no se trate de una enfermedad, el pediatra podrá actuar como consejero, en su rol </a:t>
            </a:r>
            <a:r>
              <a:rPr lang="es-CO" dirty="0" smtClean="0"/>
              <a:t>concreto de </a:t>
            </a:r>
            <a:r>
              <a:rPr lang="es-CO" dirty="0"/>
              <a:t>médico de cabecera y defensor del niño</a:t>
            </a:r>
            <a:r>
              <a:rPr lang="es-CO" dirty="0" smtClean="0"/>
              <a:t>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6446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</p:spPr>
        <p:txBody>
          <a:bodyPr/>
          <a:lstStyle/>
          <a:p>
            <a:pPr algn="r"/>
            <a:r>
              <a:rPr lang="es-CO" b="1" dirty="0" smtClean="0"/>
              <a:t>… </a:t>
            </a:r>
            <a:r>
              <a:rPr lang="es-CO" sz="3200" b="1" dirty="0" smtClean="0"/>
              <a:t>Una </a:t>
            </a:r>
            <a:r>
              <a:rPr lang="es-CO" sz="3200" b="1" dirty="0"/>
              <a:t>buena </a:t>
            </a:r>
            <a:r>
              <a:rPr lang="es-CO" sz="3200" b="1" dirty="0" smtClean="0"/>
              <a:t>entrevista en pediatría 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75658"/>
            <a:ext cx="10515600" cy="5343895"/>
          </a:xfrm>
        </p:spPr>
        <p:txBody>
          <a:bodyPr>
            <a:noAutofit/>
          </a:bodyPr>
          <a:lstStyle/>
          <a:p>
            <a:r>
              <a:rPr lang="es-CO" sz="2200" dirty="0" smtClean="0"/>
              <a:t>Clarificar </a:t>
            </a:r>
            <a:r>
              <a:rPr lang="es-CO" sz="2200" dirty="0"/>
              <a:t>las ideas ordenadamente. Preparar un plan para aclararlas. </a:t>
            </a:r>
          </a:p>
          <a:p>
            <a:r>
              <a:rPr lang="es-CO" sz="2200" dirty="0" smtClean="0"/>
              <a:t>En </a:t>
            </a:r>
            <a:r>
              <a:rPr lang="es-CO" sz="2200" dirty="0"/>
              <a:t>consultas donde haya conflictos o divergencia entre los cuidadores respeto al cuidado o situación del niño, hay que canalizar la fuerza emocional a veces dispersa de este tipo de entrevistas. </a:t>
            </a:r>
            <a:endParaRPr lang="es-CO" sz="2200" dirty="0" smtClean="0"/>
          </a:p>
          <a:p>
            <a:r>
              <a:rPr lang="es-CO" sz="2200" dirty="0" smtClean="0"/>
              <a:t>Recordemos </a:t>
            </a:r>
            <a:r>
              <a:rPr lang="es-CO" sz="2200" dirty="0"/>
              <a:t>que mientras existe </a:t>
            </a:r>
            <a:r>
              <a:rPr lang="es-CO" sz="2200" dirty="0" err="1"/>
              <a:t>conﬂicto</a:t>
            </a:r>
            <a:r>
              <a:rPr lang="es-CO" sz="2200" dirty="0"/>
              <a:t> </a:t>
            </a:r>
            <a:r>
              <a:rPr lang="es-CO" sz="2200" dirty="0" smtClean="0"/>
              <a:t>entre los cuidadores, hay </a:t>
            </a:r>
            <a:r>
              <a:rPr lang="es-CO" sz="2200" dirty="0"/>
              <a:t>posibilidades de </a:t>
            </a:r>
            <a:r>
              <a:rPr lang="es-CO" sz="2200" dirty="0" smtClean="0"/>
              <a:t>solucionarlo, pero este debe abordarse sin la presencia del niño.</a:t>
            </a:r>
            <a:endParaRPr lang="es-CO" sz="2200" dirty="0"/>
          </a:p>
          <a:p>
            <a:r>
              <a:rPr lang="es-CO" sz="2200" dirty="0" smtClean="0"/>
              <a:t>Ayudar </a:t>
            </a:r>
            <a:r>
              <a:rPr lang="es-CO" sz="2200" dirty="0"/>
              <a:t>a la familia a dar posibles soluciones para la situación que atraviesan. Hacer diagnósticos positivos y negativos.</a:t>
            </a:r>
          </a:p>
          <a:p>
            <a:r>
              <a:rPr lang="es-CO" sz="2200" dirty="0" smtClean="0"/>
              <a:t>Repetir </a:t>
            </a:r>
            <a:r>
              <a:rPr lang="es-CO" sz="2200" dirty="0"/>
              <a:t>y comprobar el impacto de nuestros mensajes en los </a:t>
            </a:r>
            <a:r>
              <a:rPr lang="es-CO" sz="2200" dirty="0" smtClean="0"/>
              <a:t>pacientes. </a:t>
            </a:r>
            <a:endParaRPr lang="es-CO" sz="2200" dirty="0"/>
          </a:p>
          <a:p>
            <a:r>
              <a:rPr lang="es-CO" sz="2200" dirty="0" smtClean="0"/>
              <a:t>Intentar </a:t>
            </a:r>
            <a:r>
              <a:rPr lang="es-CO" sz="2200" dirty="0"/>
              <a:t>llegar a un acuerdo con las decisiones </a:t>
            </a:r>
            <a:r>
              <a:rPr lang="es-CO" sz="2200" dirty="0" smtClean="0"/>
              <a:t>tomadas. </a:t>
            </a:r>
            <a:endParaRPr lang="es-CO" sz="2200" dirty="0"/>
          </a:p>
          <a:p>
            <a:r>
              <a:rPr lang="es-CO" sz="2200" dirty="0" smtClean="0"/>
              <a:t>Tener en cuenta el respeto</a:t>
            </a:r>
            <a:r>
              <a:rPr lang="es-CO" sz="2200" dirty="0"/>
              <a:t>, </a:t>
            </a:r>
            <a:r>
              <a:rPr lang="es-CO" sz="2200" dirty="0" smtClean="0"/>
              <a:t>la compasión </a:t>
            </a:r>
            <a:r>
              <a:rPr lang="es-CO" sz="2200" dirty="0"/>
              <a:t>y </a:t>
            </a:r>
            <a:r>
              <a:rPr lang="es-CO" sz="2200" dirty="0" smtClean="0"/>
              <a:t>la prudencia</a:t>
            </a:r>
            <a:r>
              <a:rPr lang="es-CO" sz="2200" dirty="0"/>
              <a:t>, como normas éticas necesarias cuando tratamos </a:t>
            </a:r>
            <a:r>
              <a:rPr lang="es-CO" sz="2200" dirty="0" smtClean="0"/>
              <a:t>con el </a:t>
            </a:r>
            <a:r>
              <a:rPr lang="es-CO" sz="2200" dirty="0"/>
              <a:t>dolor humano. </a:t>
            </a:r>
          </a:p>
          <a:p>
            <a:r>
              <a:rPr lang="es-CO" sz="2200" dirty="0" smtClean="0"/>
              <a:t>Información </a:t>
            </a:r>
            <a:r>
              <a:rPr lang="es-CO" sz="2200" dirty="0"/>
              <a:t>escrita de los temas que deseamos comunicar en la entrevista para una </a:t>
            </a:r>
            <a:r>
              <a:rPr lang="es-CO" sz="2200" dirty="0" err="1"/>
              <a:t>reﬂexión</a:t>
            </a:r>
            <a:r>
              <a:rPr lang="es-CO" sz="2200" dirty="0"/>
              <a:t> posterior. </a:t>
            </a:r>
          </a:p>
        </p:txBody>
      </p:sp>
    </p:spTree>
    <p:extLst>
      <p:ext uri="{BB962C8B-B14F-4D97-AF65-F5344CB8AC3E}">
        <p14:creationId xmlns:p14="http://schemas.microsoft.com/office/powerpoint/2010/main" val="450694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6781"/>
          </a:xfrm>
        </p:spPr>
        <p:txBody>
          <a:bodyPr>
            <a:normAutofit/>
          </a:bodyPr>
          <a:lstStyle/>
          <a:p>
            <a:pPr algn="ctr"/>
            <a:r>
              <a:rPr lang="es-CO" sz="3600" dirty="0" smtClean="0"/>
              <a:t>Ante el niño con Fracaso escolar</a:t>
            </a:r>
            <a:endParaRPr lang="es-CO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28152"/>
            <a:ext cx="10515600" cy="5215062"/>
          </a:xfrm>
        </p:spPr>
        <p:txBody>
          <a:bodyPr>
            <a:noAutofit/>
          </a:bodyPr>
          <a:lstStyle/>
          <a:p>
            <a:r>
              <a:rPr lang="es-CO" dirty="0" smtClean="0"/>
              <a:t>Actuar </a:t>
            </a:r>
            <a:r>
              <a:rPr lang="es-CO" dirty="0"/>
              <a:t>siempre como defensor del niño ante las, a menudo, </a:t>
            </a:r>
            <a:r>
              <a:rPr lang="es-CO" dirty="0" smtClean="0"/>
              <a:t> complicadas </a:t>
            </a:r>
            <a:r>
              <a:rPr lang="es-CO" dirty="0"/>
              <a:t>redes de atención. </a:t>
            </a:r>
            <a:endParaRPr lang="es-CO" dirty="0" smtClean="0"/>
          </a:p>
          <a:p>
            <a:r>
              <a:rPr lang="es-CO" dirty="0" smtClean="0"/>
              <a:t>Proporcionar </a:t>
            </a:r>
            <a:r>
              <a:rPr lang="es-CO" dirty="0"/>
              <a:t>a la escuela las recomendaciones y los resultados de la evaluación médica y psicológica (con las limitaciones que impone el debido respeto a la intimidad del niño y de su familia</a:t>
            </a:r>
            <a:r>
              <a:rPr lang="es-CO" dirty="0" smtClean="0"/>
              <a:t>).</a:t>
            </a:r>
          </a:p>
          <a:p>
            <a:r>
              <a:rPr lang="es-CO" dirty="0" smtClean="0"/>
              <a:t>La </a:t>
            </a:r>
            <a:r>
              <a:rPr lang="es-CO" dirty="0"/>
              <a:t>entrevista con el maestro o el tutor suele proporcionar resultados muy positivos y ofrece </a:t>
            </a:r>
            <a:r>
              <a:rPr lang="es-CO" dirty="0" smtClean="0"/>
              <a:t>nuevas perspectivas </a:t>
            </a:r>
            <a:r>
              <a:rPr lang="es-CO" dirty="0"/>
              <a:t>en la comprensión del problema. </a:t>
            </a:r>
            <a:endParaRPr lang="es-CO" dirty="0" smtClean="0"/>
          </a:p>
          <a:p>
            <a:r>
              <a:rPr lang="es-CO" dirty="0" smtClean="0"/>
              <a:t>Identificar </a:t>
            </a:r>
            <a:r>
              <a:rPr lang="es-CO" dirty="0"/>
              <a:t>los servicios que pueden </a:t>
            </a:r>
            <a:r>
              <a:rPr lang="es-CO" dirty="0" smtClean="0"/>
              <a:t>proporcionar apoyo </a:t>
            </a:r>
            <a:r>
              <a:rPr lang="es-CO" dirty="0"/>
              <a:t>educativo o emocional al niño y a su familia. </a:t>
            </a:r>
            <a:endParaRPr lang="es-CO" dirty="0" smtClean="0"/>
          </a:p>
        </p:txBody>
      </p:sp>
    </p:spTree>
    <p:extLst>
      <p:ext uri="{BB962C8B-B14F-4D97-AF65-F5344CB8AC3E}">
        <p14:creationId xmlns:p14="http://schemas.microsoft.com/office/powerpoint/2010/main" val="2682269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6781"/>
          </a:xfrm>
        </p:spPr>
        <p:txBody>
          <a:bodyPr>
            <a:normAutofit/>
          </a:bodyPr>
          <a:lstStyle/>
          <a:p>
            <a:pPr algn="ctr"/>
            <a:r>
              <a:rPr lang="es-CO" sz="3600" dirty="0" smtClean="0"/>
              <a:t>Ante el niño con Fracaso escolar</a:t>
            </a:r>
            <a:endParaRPr lang="es-CO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04405"/>
            <a:ext cx="10515600" cy="5215062"/>
          </a:xfrm>
        </p:spPr>
        <p:txBody>
          <a:bodyPr>
            <a:noAutofit/>
          </a:bodyPr>
          <a:lstStyle/>
          <a:p>
            <a:r>
              <a:rPr lang="es-CO" sz="2400" dirty="0" smtClean="0"/>
              <a:t>El médico </a:t>
            </a:r>
            <a:r>
              <a:rPr lang="es-CO" sz="2400" dirty="0"/>
              <a:t>deberá implicarse en el conocimiento de los recursos pedagógicos y sociales que se ofrecen. </a:t>
            </a:r>
            <a:endParaRPr lang="es-CO" sz="2400" dirty="0" smtClean="0"/>
          </a:p>
          <a:p>
            <a:r>
              <a:rPr lang="es-CO" sz="2400" dirty="0" smtClean="0"/>
              <a:t>Será </a:t>
            </a:r>
            <a:r>
              <a:rPr lang="es-CO" sz="2400" dirty="0"/>
              <a:t>oportuno que el </a:t>
            </a:r>
            <a:r>
              <a:rPr lang="es-CO" sz="2400" dirty="0" smtClean="0"/>
              <a:t>médico </a:t>
            </a:r>
            <a:r>
              <a:rPr lang="es-CO" sz="2400" dirty="0"/>
              <a:t>se familiarice con los recursos de educación especial, logopedia, tratamiento de dislexia, reeducación, etc</a:t>
            </a:r>
            <a:r>
              <a:rPr lang="es-CO" sz="2400" dirty="0" smtClean="0"/>
              <a:t>. disponibles </a:t>
            </a:r>
            <a:r>
              <a:rPr lang="es-CO" sz="2400" dirty="0"/>
              <a:t>en su comunidad, y mantener contacto con ellos en el seguimiento de los niños </a:t>
            </a:r>
            <a:r>
              <a:rPr lang="es-CO" sz="2400" dirty="0" smtClean="0"/>
              <a:t>con fracaso </a:t>
            </a:r>
            <a:r>
              <a:rPr lang="es-CO" sz="2400" dirty="0"/>
              <a:t>escolar</a:t>
            </a:r>
            <a:r>
              <a:rPr lang="es-CO" sz="2400" dirty="0" smtClean="0"/>
              <a:t>.</a:t>
            </a:r>
          </a:p>
          <a:p>
            <a:r>
              <a:rPr lang="es-CO" sz="2400" dirty="0" smtClean="0"/>
              <a:t>Debe aprovecharse </a:t>
            </a:r>
            <a:r>
              <a:rPr lang="es-CO" sz="2400" dirty="0"/>
              <a:t>las visitas para estimular y aconsejar a los niños y a </a:t>
            </a:r>
            <a:r>
              <a:rPr lang="es-CO" sz="2400" dirty="0" smtClean="0"/>
              <a:t>las familias </a:t>
            </a:r>
            <a:r>
              <a:rPr lang="es-CO" sz="2400" dirty="0"/>
              <a:t>en relación con el progreso escolar. </a:t>
            </a:r>
            <a:endParaRPr lang="es-CO" sz="2400" dirty="0" smtClean="0"/>
          </a:p>
          <a:p>
            <a:r>
              <a:rPr lang="es-CO" sz="2400" dirty="0" smtClean="0"/>
              <a:t>Orientar </a:t>
            </a:r>
            <a:r>
              <a:rPr lang="es-CO" sz="2400" dirty="0"/>
              <a:t>y supervisar la terapia. </a:t>
            </a:r>
            <a:endParaRPr lang="es-CO" sz="2400" dirty="0" smtClean="0"/>
          </a:p>
          <a:p>
            <a:r>
              <a:rPr lang="es-CO" sz="2400" dirty="0" smtClean="0"/>
              <a:t>Es </a:t>
            </a:r>
            <a:r>
              <a:rPr lang="es-CO" sz="2400" dirty="0"/>
              <a:t>muy </a:t>
            </a:r>
            <a:r>
              <a:rPr lang="es-CO" sz="2400" dirty="0" smtClean="0"/>
              <a:t>importante que </a:t>
            </a:r>
            <a:r>
              <a:rPr lang="es-CO" sz="2400" dirty="0"/>
              <a:t>el </a:t>
            </a:r>
            <a:r>
              <a:rPr lang="es-CO" sz="2400" dirty="0" smtClean="0"/>
              <a:t>médico </a:t>
            </a:r>
            <a:r>
              <a:rPr lang="es-CO" sz="2400" dirty="0"/>
              <a:t>no se desentienda del niño y de su problema. Más bien les corresponde el papel </a:t>
            </a:r>
            <a:r>
              <a:rPr lang="es-CO" sz="2400" dirty="0" smtClean="0"/>
              <a:t>de “</a:t>
            </a:r>
            <a:r>
              <a:rPr lang="es-CO" sz="2400" dirty="0"/>
              <a:t>director de orquesta”, ya que, a menudo, pueden aparecer nuevos problemas, al margen del </a:t>
            </a:r>
            <a:r>
              <a:rPr lang="es-CO" sz="2400" dirty="0" smtClean="0"/>
              <a:t>que se </a:t>
            </a:r>
            <a:r>
              <a:rPr lang="es-CO" sz="2400" dirty="0"/>
              <a:t>está tratando</a:t>
            </a:r>
            <a:r>
              <a:rPr lang="es-CO" sz="2400" dirty="0" smtClean="0"/>
              <a:t>.</a:t>
            </a:r>
            <a:endParaRPr lang="es-CO" sz="1050" dirty="0"/>
          </a:p>
        </p:txBody>
      </p:sp>
    </p:spTree>
    <p:extLst>
      <p:ext uri="{BB962C8B-B14F-4D97-AF65-F5344CB8AC3E}">
        <p14:creationId xmlns:p14="http://schemas.microsoft.com/office/powerpoint/2010/main" val="2051794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3031"/>
          </a:xfrm>
        </p:spPr>
        <p:txBody>
          <a:bodyPr>
            <a:normAutofit/>
          </a:bodyPr>
          <a:lstStyle/>
          <a:p>
            <a:pPr algn="r"/>
            <a:r>
              <a:rPr lang="es-CO" sz="3600" dirty="0" smtClean="0"/>
              <a:t>Ante el niño con fracaso </a:t>
            </a:r>
            <a:r>
              <a:rPr lang="es-CO" sz="3600" dirty="0"/>
              <a:t>escolar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28156"/>
            <a:ext cx="10515600" cy="5048807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es-CO" sz="4400" dirty="0" smtClean="0"/>
              <a:t>“….reflexionar sobre la </a:t>
            </a:r>
            <a:r>
              <a:rPr lang="es-CO" sz="4400" dirty="0"/>
              <a:t>introducción del </a:t>
            </a:r>
            <a:r>
              <a:rPr lang="es-CO" sz="4400" dirty="0" smtClean="0"/>
              <a:t>computador u ordenador </a:t>
            </a:r>
            <a:r>
              <a:rPr lang="es-CO" sz="4400" dirty="0"/>
              <a:t>en las aulas, como si para el</a:t>
            </a:r>
            <a:br>
              <a:rPr lang="es-CO" sz="4400" dirty="0"/>
            </a:br>
            <a:r>
              <a:rPr lang="es-CO" sz="4400" dirty="0"/>
              <a:t>niño fuera imprescindible aprender a navegar por el universo del conocimiento digital. </a:t>
            </a:r>
            <a:endParaRPr lang="es-CO" sz="4400" dirty="0" smtClean="0"/>
          </a:p>
          <a:p>
            <a:pPr marL="0" indent="0" algn="ctr">
              <a:buNone/>
            </a:pPr>
            <a:r>
              <a:rPr lang="es-CO" sz="4400" dirty="0" smtClean="0"/>
              <a:t>Sin </a:t>
            </a:r>
            <a:r>
              <a:rPr lang="es-CO" sz="4400" dirty="0"/>
              <a:t>negar</a:t>
            </a:r>
            <a:br>
              <a:rPr lang="es-CO" sz="4400" dirty="0"/>
            </a:br>
            <a:r>
              <a:rPr lang="es-CO" sz="4400" dirty="0"/>
              <a:t>la importancia de las aplicaciones de la informática, queremos recordar que, antes que todo, el</a:t>
            </a:r>
            <a:br>
              <a:rPr lang="es-CO" sz="4400" dirty="0"/>
            </a:br>
            <a:r>
              <a:rPr lang="es-CO" sz="4400" dirty="0"/>
              <a:t>niño debe aprender a navegar por la inmensidad y complejidad de su propio ordenador, que es</a:t>
            </a:r>
            <a:br>
              <a:rPr lang="es-CO" sz="4400" dirty="0"/>
            </a:br>
            <a:r>
              <a:rPr lang="es-CO" sz="4400" dirty="0"/>
              <a:t>su cerebro. </a:t>
            </a:r>
            <a:endParaRPr lang="es-CO" sz="4400" dirty="0" smtClean="0"/>
          </a:p>
          <a:p>
            <a:pPr marL="0" indent="0" algn="ctr">
              <a:buNone/>
            </a:pPr>
            <a:r>
              <a:rPr lang="es-CO" sz="4400" dirty="0" smtClean="0"/>
              <a:t>Para </a:t>
            </a:r>
            <a:r>
              <a:rPr lang="es-CO" sz="4400" dirty="0"/>
              <a:t>Santiago Ramón y Cajal, esto exige una ejercitación o gimnasia cerebral que ni</a:t>
            </a:r>
            <a:br>
              <a:rPr lang="es-CO" sz="4400" dirty="0"/>
            </a:br>
            <a:r>
              <a:rPr lang="es-CO" sz="4400" dirty="0"/>
              <a:t>el ordenador ni la pizarra digital pueden ofrecer. </a:t>
            </a:r>
            <a:endParaRPr lang="es-CO" sz="4400" dirty="0" smtClean="0"/>
          </a:p>
          <a:p>
            <a:pPr marL="0" indent="0" algn="ctr">
              <a:buNone/>
            </a:pPr>
            <a:r>
              <a:rPr lang="es-CO" sz="4400" dirty="0" smtClean="0"/>
              <a:t>Entre </a:t>
            </a:r>
            <a:r>
              <a:rPr lang="es-CO" sz="4400" dirty="0"/>
              <a:t>los 6 a los 16 años, el niño necesita una</a:t>
            </a:r>
            <a:br>
              <a:rPr lang="es-CO" sz="4400" dirty="0"/>
            </a:br>
            <a:r>
              <a:rPr lang="es-CO" sz="4400" dirty="0"/>
              <a:t>estricta, gradual y sistemática ejercitación gramatical, lógica y neuronal; una verdadera alfabetización cerebral. </a:t>
            </a:r>
            <a:endParaRPr lang="es-CO" sz="4400" dirty="0" smtClean="0"/>
          </a:p>
          <a:p>
            <a:pPr marL="0" indent="0" algn="ctr">
              <a:buNone/>
            </a:pPr>
            <a:r>
              <a:rPr lang="es-CO" sz="4400" dirty="0" smtClean="0"/>
              <a:t>Más </a:t>
            </a:r>
            <a:r>
              <a:rPr lang="es-CO" sz="4400" dirty="0"/>
              <a:t>tarde ya llegará la alfabetización digital. </a:t>
            </a:r>
            <a:endParaRPr lang="es-CO" sz="4400" dirty="0" smtClean="0"/>
          </a:p>
          <a:p>
            <a:pPr marL="0" indent="0" algn="ctr">
              <a:buNone/>
            </a:pPr>
            <a:r>
              <a:rPr lang="es-CO" sz="4400" dirty="0" smtClean="0"/>
              <a:t>No </a:t>
            </a:r>
            <a:r>
              <a:rPr lang="es-CO" sz="4400" dirty="0"/>
              <a:t>hay que confundir el universo del</a:t>
            </a:r>
            <a:br>
              <a:rPr lang="es-CO" sz="4400" dirty="0"/>
            </a:br>
            <a:r>
              <a:rPr lang="es-CO" sz="4400" dirty="0"/>
              <a:t>conocimiento (cerebro) con el universo de la información (ordenador</a:t>
            </a:r>
            <a:r>
              <a:rPr lang="es-CO" sz="4400" dirty="0" smtClean="0"/>
              <a:t>).</a:t>
            </a:r>
          </a:p>
          <a:p>
            <a:pPr marL="0" indent="0" algn="ctr">
              <a:buNone/>
            </a:pPr>
            <a:r>
              <a:rPr lang="es-CO" sz="4400" dirty="0"/>
              <a:t/>
            </a:r>
            <a:br>
              <a:rPr lang="es-CO" sz="4400" dirty="0"/>
            </a:br>
            <a:r>
              <a:rPr lang="es-CO" sz="4400" dirty="0"/>
              <a:t>Posiblemente, pedagogos y pediatras unidos (nos une la raíz griega de “</a:t>
            </a:r>
            <a:r>
              <a:rPr lang="es-CO" sz="4400" dirty="0" err="1"/>
              <a:t>paidos</a:t>
            </a:r>
            <a:r>
              <a:rPr lang="es-CO" sz="4400" dirty="0"/>
              <a:t>”) podemos</a:t>
            </a:r>
            <a:br>
              <a:rPr lang="es-CO" sz="4400" dirty="0"/>
            </a:br>
            <a:r>
              <a:rPr lang="es-CO" sz="4400" dirty="0"/>
              <a:t>hacer mucho para evitar las situaciones de fracaso escolar que, no muy a la larga, pueden acabar</a:t>
            </a:r>
            <a:br>
              <a:rPr lang="es-CO" sz="4400" dirty="0"/>
            </a:br>
            <a:r>
              <a:rPr lang="es-CO" sz="4400" dirty="0"/>
              <a:t>en dramáticas situaciones de fracaso personal</a:t>
            </a:r>
            <a:r>
              <a:rPr lang="es-CO" sz="4400" dirty="0" smtClean="0"/>
              <a:t>.”</a:t>
            </a:r>
          </a:p>
          <a:p>
            <a:pPr marL="0" indent="0" algn="ctr">
              <a:buNone/>
            </a:pPr>
            <a:endParaRPr lang="es-CO" sz="4400" dirty="0"/>
          </a:p>
          <a:p>
            <a:pPr marL="0" indent="0" algn="r">
              <a:buNone/>
            </a:pPr>
            <a:r>
              <a:rPr lang="es-CO" sz="3500" dirty="0" smtClean="0"/>
              <a:t>Manual de Pediatría social, SEPS </a:t>
            </a:r>
            <a:r>
              <a:rPr lang="es-CO" sz="3500" dirty="0" err="1" smtClean="0"/>
              <a:t>pag</a:t>
            </a:r>
            <a:r>
              <a:rPr lang="es-CO" sz="3500" dirty="0" smtClean="0"/>
              <a:t> 189</a:t>
            </a:r>
            <a:r>
              <a:rPr lang="es-CO" sz="3500" dirty="0"/>
              <a:t/>
            </a:r>
            <a:br>
              <a:rPr lang="es-CO" sz="3500" dirty="0"/>
            </a:br>
            <a:r>
              <a:rPr lang="es-CO" dirty="0"/>
              <a:t/>
            </a:r>
            <a:br>
              <a:rPr lang="es-CO" dirty="0"/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54920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Derechos y </a:t>
            </a:r>
            <a:r>
              <a:rPr lang="es-CO" dirty="0" smtClean="0"/>
              <a:t>normatividad 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5039"/>
            <a:ext cx="10515600" cy="475192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CO" dirty="0" smtClean="0"/>
              <a:t>Contexto histórico de los derechos: Del hombre y del ciudadano (1794), Derechos de la mujer y del ciudadano (1789), derechos de la mujer y de los niños y derechos humanos (1948):</a:t>
            </a:r>
          </a:p>
          <a:p>
            <a:pPr algn="r"/>
            <a:r>
              <a:rPr lang="es-CO" dirty="0" smtClean="0"/>
              <a:t>Revolución francesa. </a:t>
            </a:r>
          </a:p>
          <a:p>
            <a:pPr algn="r"/>
            <a:r>
              <a:rPr lang="es-CO" dirty="0" smtClean="0"/>
              <a:t>Primera y segunda guerra mundial.</a:t>
            </a:r>
          </a:p>
          <a:p>
            <a:pPr algn="r"/>
            <a:r>
              <a:rPr lang="es-CO" dirty="0" err="1" smtClean="0"/>
              <a:t>Save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Children</a:t>
            </a:r>
            <a:r>
              <a:rPr lang="es-CO" dirty="0" smtClean="0"/>
              <a:t>.</a:t>
            </a:r>
          </a:p>
          <a:p>
            <a:pPr algn="r"/>
            <a:r>
              <a:rPr lang="es-CO" dirty="0" smtClean="0"/>
              <a:t>UNICEF.</a:t>
            </a:r>
          </a:p>
          <a:p>
            <a:pPr algn="r"/>
            <a:r>
              <a:rPr lang="es-CO" dirty="0"/>
              <a:t>Convención internacional de los derechos de los niños y sus observaciones: 12 y 15.</a:t>
            </a:r>
          </a:p>
          <a:p>
            <a:pPr algn="r"/>
            <a:r>
              <a:rPr lang="es-CO" dirty="0" smtClean="0"/>
              <a:t>Constitución de Colombia artículo 44 </a:t>
            </a:r>
          </a:p>
          <a:p>
            <a:pPr algn="r"/>
            <a:r>
              <a:rPr lang="es-CO" dirty="0" smtClean="0"/>
              <a:t>Derechos diferenciales en el siglo XX.</a:t>
            </a:r>
          </a:p>
          <a:p>
            <a:pPr algn="r"/>
            <a:r>
              <a:rPr lang="es-CO" dirty="0" smtClean="0"/>
              <a:t>Ley 1098 de 2006 Código de infancia y adolescencia (excepto lo referente a adopciones y niños víctimas del conflicto armado).</a:t>
            </a:r>
          </a:p>
          <a:p>
            <a:pPr algn="r"/>
            <a:r>
              <a:rPr lang="es-CO" dirty="0" smtClean="0"/>
              <a:t>CONPES 109. Política pública nacional de primera infancia  2007.</a:t>
            </a:r>
          </a:p>
          <a:p>
            <a:pPr algn="r"/>
            <a:r>
              <a:rPr lang="es-CO" dirty="0" smtClean="0"/>
              <a:t>Programa de 0 a siempre. 1804 de 2016.</a:t>
            </a:r>
          </a:p>
          <a:p>
            <a:pPr algn="r"/>
            <a:endParaRPr lang="es-CO" dirty="0" smtClean="0"/>
          </a:p>
          <a:p>
            <a:pPr algn="r"/>
            <a:endParaRPr lang="es-CO" dirty="0" smtClean="0"/>
          </a:p>
          <a:p>
            <a:pPr algn="r"/>
            <a:endParaRPr lang="es-CO" dirty="0" smtClean="0"/>
          </a:p>
          <a:p>
            <a:pPr algn="r"/>
            <a:endParaRPr lang="es-CO" dirty="0" smtClean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4640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Situación mundial de la niñez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O" dirty="0" smtClean="0"/>
              <a:t>Situación según UNICEF de las causas de mortalidad por lesiones de causa externa a </a:t>
            </a:r>
          </a:p>
          <a:p>
            <a:r>
              <a:rPr lang="es-CO" dirty="0" smtClean="0"/>
              <a:t>Nivel mundial.</a:t>
            </a:r>
          </a:p>
          <a:p>
            <a:r>
              <a:rPr lang="es-CO" dirty="0" smtClean="0"/>
              <a:t>Latinoamericano.</a:t>
            </a:r>
          </a:p>
          <a:p>
            <a:pPr marL="0" indent="0">
              <a:buNone/>
            </a:pPr>
            <a:r>
              <a:rPr lang="es-CO" dirty="0"/>
              <a:t>S</a:t>
            </a:r>
            <a:r>
              <a:rPr lang="es-CO" dirty="0" smtClean="0"/>
              <a:t>egún el DANE</a:t>
            </a:r>
          </a:p>
          <a:p>
            <a:pPr marL="0" indent="0">
              <a:buNone/>
            </a:pPr>
            <a:r>
              <a:rPr lang="es-CO" dirty="0"/>
              <a:t>Situación de </a:t>
            </a:r>
            <a:r>
              <a:rPr lang="es-CO" dirty="0" smtClean="0"/>
              <a:t>Colombia, de Risaralda y de Pereira</a:t>
            </a:r>
          </a:p>
          <a:p>
            <a:pPr marL="0" indent="0">
              <a:buNone/>
            </a:pPr>
            <a:r>
              <a:rPr lang="es-CO" dirty="0" smtClean="0"/>
              <a:t>Situación de la niñez indígena, campesina y desplazada.</a:t>
            </a:r>
          </a:p>
          <a:p>
            <a:endParaRPr lang="es-CO" dirty="0" smtClean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6312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Neurobiología del maltrato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Teoría del vínculo o apego de John </a:t>
            </a:r>
            <a:r>
              <a:rPr lang="es-CO" dirty="0" err="1" smtClean="0"/>
              <a:t>Bowlby</a:t>
            </a:r>
            <a:r>
              <a:rPr lang="es-CO" dirty="0" smtClean="0"/>
              <a:t>.</a:t>
            </a:r>
          </a:p>
          <a:p>
            <a:r>
              <a:rPr lang="es-CO" dirty="0" smtClean="0"/>
              <a:t>El papel de las células en espejo en el desarrollo del apego.</a:t>
            </a:r>
          </a:p>
          <a:p>
            <a:r>
              <a:rPr lang="es-CO" dirty="0" err="1" smtClean="0"/>
              <a:t>Neuroanatomia</a:t>
            </a:r>
            <a:r>
              <a:rPr lang="es-CO" dirty="0" smtClean="0"/>
              <a:t> del apego y del vínculo</a:t>
            </a:r>
          </a:p>
          <a:p>
            <a:r>
              <a:rPr lang="es-CO" dirty="0" smtClean="0"/>
              <a:t>Bases fisiológicas (hormonales) del apego.</a:t>
            </a:r>
          </a:p>
          <a:p>
            <a:r>
              <a:rPr lang="es-CO" dirty="0" smtClean="0"/>
              <a:t>Bases </a:t>
            </a:r>
            <a:r>
              <a:rPr lang="es-CO" dirty="0" err="1" smtClean="0"/>
              <a:t>neuro</a:t>
            </a:r>
            <a:r>
              <a:rPr lang="es-CO" dirty="0" smtClean="0"/>
              <a:t> fisiológicas del maltrato.</a:t>
            </a:r>
          </a:p>
          <a:p>
            <a:endParaRPr lang="es-CO" dirty="0" smtClean="0"/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1194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Rutas de atención 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Ruta de atención del niño maltratado. Ministerio de Salud.</a:t>
            </a:r>
          </a:p>
          <a:p>
            <a:r>
              <a:rPr lang="es-CO" dirty="0" smtClean="0"/>
              <a:t>Mediante casos clínicos </a:t>
            </a:r>
          </a:p>
          <a:p>
            <a:endParaRPr lang="es-CO" dirty="0"/>
          </a:p>
          <a:p>
            <a:pPr marL="0" indent="0">
              <a:buNone/>
            </a:pPr>
            <a:endParaRPr lang="es-CO" dirty="0" smtClean="0"/>
          </a:p>
          <a:p>
            <a:pPr algn="r"/>
            <a:r>
              <a:rPr lang="es-CO" sz="2000" dirty="0"/>
              <a:t>MODELO DE ATENCIÓN A VÍCTIMAS DE VIOLENCIA </a:t>
            </a:r>
            <a:r>
              <a:rPr lang="es-CO" sz="2000" dirty="0" smtClean="0"/>
              <a:t>SEXUAL</a:t>
            </a:r>
          </a:p>
          <a:p>
            <a:pPr algn="r"/>
            <a:r>
              <a:rPr lang="es-CO" sz="2000" dirty="0"/>
              <a:t>14. GUIA DE ATENCION </a:t>
            </a:r>
            <a:r>
              <a:rPr lang="es-CO" sz="2000" dirty="0" smtClean="0"/>
              <a:t>Atención </a:t>
            </a:r>
            <a:r>
              <a:rPr lang="es-CO" sz="2000" dirty="0"/>
              <a:t>de la </a:t>
            </a:r>
            <a:r>
              <a:rPr lang="es-CO" sz="2000" dirty="0" smtClean="0"/>
              <a:t>niñez con Desnutrición MINSALUD.</a:t>
            </a:r>
          </a:p>
          <a:p>
            <a:pPr algn="r"/>
            <a:r>
              <a:rPr lang="es-CO" sz="2000" dirty="0"/>
              <a:t>POLÍTICA NACIONAL DE SEGURIDAD ALIMENTARIA Y NUTRICIONAL</a:t>
            </a:r>
          </a:p>
        </p:txBody>
      </p:sp>
    </p:spTree>
    <p:extLst>
      <p:ext uri="{BB962C8B-B14F-4D97-AF65-F5344CB8AC3E}">
        <p14:creationId xmlns:p14="http://schemas.microsoft.com/office/powerpoint/2010/main" val="288900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7760"/>
          </a:xfrm>
        </p:spPr>
        <p:txBody>
          <a:bodyPr>
            <a:normAutofit/>
          </a:bodyPr>
          <a:lstStyle/>
          <a:p>
            <a:r>
              <a:rPr lang="es-CO" sz="2800" dirty="0" smtClean="0"/>
              <a:t>Observaciones </a:t>
            </a:r>
            <a:endParaRPr lang="es-CO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9093" y="1017431"/>
            <a:ext cx="11044707" cy="515953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CO" dirty="0"/>
              <a:t>No es posible abarcar todos los temas sugeridos por las guías </a:t>
            </a:r>
            <a:r>
              <a:rPr lang="es-CO" dirty="0" smtClean="0"/>
              <a:t>de atención, en el tiempo que dan para la consulta del </a:t>
            </a:r>
            <a:r>
              <a:rPr lang="es-CO" dirty="0"/>
              <a:t>niño </a:t>
            </a:r>
            <a:r>
              <a:rPr lang="es-CO" dirty="0" smtClean="0"/>
              <a:t>sano,(30 a 40 minutos, mínimo) </a:t>
            </a:r>
          </a:p>
          <a:p>
            <a:pPr marL="0" indent="0">
              <a:buNone/>
            </a:pPr>
            <a:r>
              <a:rPr lang="es-CO" dirty="0" smtClean="0"/>
              <a:t>Los </a:t>
            </a:r>
            <a:r>
              <a:rPr lang="es-CO" dirty="0"/>
              <a:t>profesionales de </a:t>
            </a:r>
            <a:r>
              <a:rPr lang="es-CO" dirty="0" smtClean="0"/>
              <a:t>la salud necesitan </a:t>
            </a:r>
            <a:r>
              <a:rPr lang="es-CO" dirty="0"/>
              <a:t>priorizar los aspectos fundamentales </a:t>
            </a:r>
            <a:r>
              <a:rPr lang="es-CO" dirty="0" smtClean="0"/>
              <a:t>que deben abarcarse. </a:t>
            </a:r>
          </a:p>
          <a:p>
            <a:pPr marL="0" indent="0">
              <a:buNone/>
            </a:pPr>
            <a:r>
              <a:rPr lang="es-CO" dirty="0" smtClean="0"/>
              <a:t>Debería </a:t>
            </a:r>
            <a:r>
              <a:rPr lang="es-CO" dirty="0"/>
              <a:t>tenerse en cuenta la discusión de</a:t>
            </a:r>
            <a:r>
              <a:rPr lang="es-CO" dirty="0" smtClean="0"/>
              <a:t>:</a:t>
            </a:r>
          </a:p>
          <a:p>
            <a:pPr marL="0" indent="0">
              <a:buNone/>
            </a:pPr>
            <a:r>
              <a:rPr lang="es-CO" dirty="0"/>
              <a:t/>
            </a:r>
            <a:br>
              <a:rPr lang="es-CO" dirty="0"/>
            </a:br>
            <a:r>
              <a:rPr lang="es-CO" dirty="0"/>
              <a:t>◆ La agenda que el progenitor o el niño trae a la consulta </a:t>
            </a:r>
            <a:r>
              <a:rPr lang="es-CO" dirty="0" smtClean="0"/>
              <a:t>de supervisión </a:t>
            </a:r>
            <a:r>
              <a:rPr lang="es-CO" dirty="0"/>
              <a:t>sanitaria.</a:t>
            </a:r>
            <a:br>
              <a:rPr lang="es-CO" dirty="0"/>
            </a:br>
            <a:r>
              <a:rPr lang="es-CO" dirty="0"/>
              <a:t>◆ Los temas en los que la evidencia sugiere que el </a:t>
            </a:r>
            <a:r>
              <a:rPr lang="es-CO" dirty="0" smtClean="0"/>
              <a:t>asesoramiento es eficaz </a:t>
            </a:r>
            <a:r>
              <a:rPr lang="es-CO" dirty="0"/>
              <a:t>para lograr un cambio conductual.</a:t>
            </a:r>
            <a:br>
              <a:rPr lang="es-CO" dirty="0"/>
            </a:br>
            <a:r>
              <a:rPr lang="es-CO" dirty="0"/>
              <a:t>◆ Los temas en los que existe un fundamento claro sobre su </a:t>
            </a:r>
            <a:r>
              <a:rPr lang="es-CO" dirty="0" smtClean="0"/>
              <a:t>relevancia esencial </a:t>
            </a:r>
            <a:r>
              <a:rPr lang="es-CO" dirty="0"/>
              <a:t>para la salud, como el ambiente de sueño para evitar el </a:t>
            </a:r>
            <a:r>
              <a:rPr lang="es-CO" dirty="0" smtClean="0"/>
              <a:t>síndrome de </a:t>
            </a:r>
            <a:r>
              <a:rPr lang="es-CO" dirty="0"/>
              <a:t>muerte súbita del lactante, o la atención a la dieta y la actividad física.</a:t>
            </a:r>
            <a:br>
              <a:rPr lang="es-CO" dirty="0"/>
            </a:br>
            <a:r>
              <a:rPr lang="es-CO" dirty="0"/>
              <a:t>◆ Un resumen de los progresos del niño en el desarrollo </a:t>
            </a:r>
            <a:r>
              <a:rPr lang="es-CO" dirty="0" smtClean="0"/>
              <a:t>emocional y </a:t>
            </a:r>
            <a:r>
              <a:rPr lang="es-CO" dirty="0"/>
              <a:t>social, el crecimiento físico y sus puntos fuertes.</a:t>
            </a:r>
            <a:br>
              <a:rPr lang="es-CO" dirty="0"/>
            </a:br>
            <a:r>
              <a:rPr lang="es-CO" dirty="0"/>
              <a:t>◆ Los aspectos que tratan las cuestiones, preocupaciones o </a:t>
            </a:r>
            <a:r>
              <a:rPr lang="es-CO" dirty="0" smtClean="0"/>
              <a:t>problemas de salud específicos </a:t>
            </a:r>
            <a:r>
              <a:rPr lang="es-CO" dirty="0"/>
              <a:t>relevantes a la familia individual.</a:t>
            </a:r>
            <a:br>
              <a:rPr lang="es-CO" dirty="0"/>
            </a:br>
            <a:r>
              <a:rPr lang="es-CO" dirty="0"/>
              <a:t>◆ Problemas </a:t>
            </a:r>
            <a:r>
              <a:rPr lang="es-CO" dirty="0" smtClean="0"/>
              <a:t>específicos </a:t>
            </a:r>
            <a:r>
              <a:rPr lang="es-CO" dirty="0"/>
              <a:t>de la comunidad que podrían </a:t>
            </a:r>
            <a:r>
              <a:rPr lang="es-CO" dirty="0" err="1" smtClean="0"/>
              <a:t>inﬂuir</a:t>
            </a:r>
            <a:r>
              <a:rPr lang="es-CO" dirty="0" smtClean="0"/>
              <a:t> significativamente </a:t>
            </a:r>
            <a:r>
              <a:rPr lang="es-CO" dirty="0"/>
              <a:t>en la salud del niño (p. ej., la violencia </a:t>
            </a:r>
            <a:r>
              <a:rPr lang="es-CO" dirty="0" smtClean="0"/>
              <a:t>del vecindario</a:t>
            </a:r>
            <a:r>
              <a:rPr lang="es-CO" dirty="0"/>
              <a:t>, de la que los niños necesiten protección, o la </a:t>
            </a:r>
            <a:r>
              <a:rPr lang="es-CO" dirty="0" smtClean="0"/>
              <a:t>ausencia de </a:t>
            </a:r>
            <a:r>
              <a:rPr lang="es-CO" dirty="0"/>
              <a:t>carriles bici que podrían fomentar la actividad).</a:t>
            </a:r>
          </a:p>
        </p:txBody>
      </p:sp>
    </p:spTree>
    <p:extLst>
      <p:ext uri="{BB962C8B-B14F-4D97-AF65-F5344CB8AC3E}">
        <p14:creationId xmlns:p14="http://schemas.microsoft.com/office/powerpoint/2010/main" val="3820330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O" dirty="0"/>
              <a:t>Es esencial destacar que esta estrategia se dirige a todos los niños, incluidos los que tienen necesidades sanitarias especiales. </a:t>
            </a:r>
            <a:endParaRPr lang="es-CO" dirty="0" smtClean="0"/>
          </a:p>
          <a:p>
            <a:r>
              <a:rPr lang="es-CO" dirty="0" smtClean="0"/>
              <a:t>Estos </a:t>
            </a:r>
            <a:r>
              <a:rPr lang="es-CO" dirty="0"/>
              <a:t>últimos </a:t>
            </a:r>
            <a:r>
              <a:rPr lang="es-CO" dirty="0" smtClean="0"/>
              <a:t>no difieren </a:t>
            </a:r>
            <a:r>
              <a:rPr lang="es-CO" dirty="0"/>
              <a:t>de los demás niños en su necesidad de orientación sobre </a:t>
            </a:r>
            <a:r>
              <a:rPr lang="es-CO" dirty="0" smtClean="0"/>
              <a:t>nutrición saludable</a:t>
            </a:r>
            <a:r>
              <a:rPr lang="es-CO" dirty="0"/>
              <a:t>, actividad física, progreso escolar, relaciones con los amigos</a:t>
            </a:r>
            <a:r>
              <a:rPr lang="es-CO" dirty="0" smtClean="0"/>
              <a:t>, sentido </a:t>
            </a:r>
            <a:r>
              <a:rPr lang="es-CO" dirty="0"/>
              <a:t>saludable de </a:t>
            </a:r>
            <a:r>
              <a:rPr lang="es-CO" dirty="0" smtClean="0"/>
              <a:t>autoeficacia </a:t>
            </a:r>
            <a:r>
              <a:rPr lang="es-CO" dirty="0"/>
              <a:t>y evitación de conductas de riesgo. </a:t>
            </a:r>
            <a:endParaRPr lang="es-CO" dirty="0" smtClean="0"/>
          </a:p>
          <a:p>
            <a:r>
              <a:rPr lang="es-CO" dirty="0" smtClean="0"/>
              <a:t>La coordinación </a:t>
            </a:r>
            <a:r>
              <a:rPr lang="es-CO" dirty="0"/>
              <a:t>de consultas especializadas, monitorización de la medicación y valoración funcional, que debería llevarse a cabo en sus </a:t>
            </a:r>
            <a:r>
              <a:rPr lang="es-CO" dirty="0" smtClean="0"/>
              <a:t>consultas periódicas</a:t>
            </a:r>
            <a:r>
              <a:rPr lang="es-CO" dirty="0"/>
              <a:t>, necesita sopesarse con una discusión de las formas </a:t>
            </a:r>
            <a:r>
              <a:rPr lang="es-CO" dirty="0" err="1" smtClean="0"/>
              <a:t>específcas</a:t>
            </a:r>
            <a:r>
              <a:rPr lang="es-CO" dirty="0" smtClean="0"/>
              <a:t> que </a:t>
            </a:r>
            <a:r>
              <a:rPr lang="es-CO" dirty="0"/>
              <a:t>tiene el niño para realizar las tareas emocionales, sociales y del desarrollo de la infancia y la adolescencia. </a:t>
            </a:r>
            <a:endParaRPr lang="es-CO" dirty="0" smtClean="0"/>
          </a:p>
          <a:p>
            <a:r>
              <a:rPr lang="es-CO" dirty="0" smtClean="0"/>
              <a:t>Una planificación </a:t>
            </a:r>
            <a:r>
              <a:rPr lang="es-CO" dirty="0"/>
              <a:t>asistencial </a:t>
            </a:r>
            <a:r>
              <a:rPr lang="es-CO" dirty="0" smtClean="0"/>
              <a:t>global e </a:t>
            </a:r>
            <a:r>
              <a:rPr lang="es-CO" dirty="0"/>
              <a:t>integrada para niños y adolescentes con necesidades especiales </a:t>
            </a:r>
            <a:r>
              <a:rPr lang="es-CO" dirty="0" smtClean="0"/>
              <a:t>fomenta las </a:t>
            </a:r>
            <a:r>
              <a:rPr lang="es-CO" dirty="0"/>
              <a:t>alianzas entre los </a:t>
            </a:r>
            <a:r>
              <a:rPr lang="es-CO" dirty="0" smtClean="0"/>
              <a:t>médicos</a:t>
            </a:r>
            <a:r>
              <a:rPr lang="es-CO" dirty="0"/>
              <a:t>, las familias y los jóvenes </a:t>
            </a:r>
            <a:r>
              <a:rPr lang="es-CO" dirty="0" smtClean="0"/>
              <a:t>mediante el </a:t>
            </a:r>
            <a:r>
              <a:rPr lang="es-CO" dirty="0"/>
              <a:t>establecimiento de objetivos y la negociación de los siguientes pasos </a:t>
            </a:r>
            <a:r>
              <a:rPr lang="es-CO" dirty="0" smtClean="0"/>
              <a:t>a seguir</a:t>
            </a:r>
            <a:r>
              <a:rPr lang="es-C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4904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2400" dirty="0" smtClean="0"/>
              <a:t>ESTRATEGIA</a:t>
            </a:r>
            <a:r>
              <a:rPr lang="es-CO" sz="3200" dirty="0" smtClean="0"/>
              <a:t> </a:t>
            </a:r>
            <a:r>
              <a:rPr lang="es-CO" sz="3200" b="1" i="1" dirty="0" smtClean="0"/>
              <a:t>GIDES: Gestión Integral del Desarrollo </a:t>
            </a:r>
            <a:endParaRPr lang="es-CO" sz="3200" b="1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42435"/>
            <a:ext cx="10515600" cy="44818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CO" dirty="0" smtClean="0"/>
          </a:p>
          <a:p>
            <a:pPr marL="0" indent="0" algn="ctr">
              <a:buNone/>
            </a:pPr>
            <a:r>
              <a:rPr lang="es-CO" dirty="0" smtClean="0"/>
              <a:t>Principios</a:t>
            </a:r>
            <a:endParaRPr lang="es-CO" dirty="0"/>
          </a:p>
          <a:p>
            <a:r>
              <a:rPr lang="es-CO" dirty="0"/>
              <a:t>Participación del niño </a:t>
            </a:r>
            <a:r>
              <a:rPr lang="es-CO" dirty="0" smtClean="0"/>
              <a:t>(</a:t>
            </a:r>
            <a:r>
              <a:rPr lang="es-CO" b="1" dirty="0"/>
              <a:t>Convención sobre los Derechos del Niño, OBSERVACIÓN GENERAL Nº 12 (2009</a:t>
            </a:r>
            <a:r>
              <a:rPr lang="es-CO" b="1" dirty="0" smtClean="0"/>
              <a:t>)</a:t>
            </a:r>
          </a:p>
          <a:p>
            <a:pPr marL="0" indent="0">
              <a:buNone/>
            </a:pPr>
            <a:endParaRPr lang="es-CO" dirty="0" smtClean="0"/>
          </a:p>
          <a:p>
            <a:r>
              <a:rPr lang="es-CO" dirty="0" smtClean="0"/>
              <a:t>Escucha </a:t>
            </a:r>
            <a:r>
              <a:rPr lang="es-CO" dirty="0"/>
              <a:t>atenta mostrando interés y comunicación asertiva que estimule la participación del niño y el </a:t>
            </a:r>
            <a:r>
              <a:rPr lang="es-CO" dirty="0" smtClean="0"/>
              <a:t>cuidador.</a:t>
            </a:r>
          </a:p>
          <a:p>
            <a:pPr marL="0" indent="0">
              <a:buNone/>
            </a:pPr>
            <a:endParaRPr lang="es-CO" dirty="0" smtClean="0"/>
          </a:p>
        </p:txBody>
      </p:sp>
      <p:sp>
        <p:nvSpPr>
          <p:cNvPr id="4" name="Rectángulo 3"/>
          <p:cNvSpPr/>
          <p:nvPr/>
        </p:nvSpPr>
        <p:spPr>
          <a:xfrm>
            <a:off x="838200" y="6130344"/>
            <a:ext cx="10623997" cy="4765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Manual </a:t>
            </a:r>
            <a:r>
              <a:rPr lang="es-CO" dirty="0"/>
              <a:t>para padres y docentes, JW </a:t>
            </a:r>
            <a:r>
              <a:rPr lang="es-CO" dirty="0" smtClean="0"/>
              <a:t>Martínez - </a:t>
            </a:r>
            <a:r>
              <a:rPr lang="es-CO" dirty="0"/>
              <a:t>Manual de pediatría social </a:t>
            </a:r>
            <a:r>
              <a:rPr lang="es-CO" dirty="0" smtClean="0"/>
              <a:t> APS de la AP de España. </a:t>
            </a:r>
          </a:p>
        </p:txBody>
      </p:sp>
    </p:spTree>
    <p:extLst>
      <p:ext uri="{BB962C8B-B14F-4D97-AF65-F5344CB8AC3E}">
        <p14:creationId xmlns:p14="http://schemas.microsoft.com/office/powerpoint/2010/main" val="910800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Principios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b="1" i="1" dirty="0"/>
              <a:t>El principio de beneficencia </a:t>
            </a:r>
            <a:r>
              <a:rPr lang="es-CO" dirty="0"/>
              <a:t>asocia el deber de hacer el bien al paciente, de pensar en lo mejor para el interés del paciente. </a:t>
            </a:r>
          </a:p>
          <a:p>
            <a:r>
              <a:rPr lang="es-CO" b="1" i="1" dirty="0"/>
              <a:t>El principio de no maleficencia</a:t>
            </a:r>
            <a:r>
              <a:rPr lang="es-CO" dirty="0"/>
              <a:t>, el deseo de mejorar la condición de las personas enfermas puede ser causa de sufrimiento y se resumen en la frase latina </a:t>
            </a:r>
            <a:r>
              <a:rPr lang="es-CO" i="1" dirty="0"/>
              <a:t>“</a:t>
            </a:r>
            <a:r>
              <a:rPr lang="es-CO" i="1" dirty="0" err="1"/>
              <a:t>Primun</a:t>
            </a:r>
            <a:r>
              <a:rPr lang="es-CO" i="1" dirty="0"/>
              <a:t> non </a:t>
            </a:r>
            <a:r>
              <a:rPr lang="es-CO" i="1" dirty="0" err="1"/>
              <a:t>nocere</a:t>
            </a:r>
            <a:r>
              <a:rPr lang="es-CO" i="1" dirty="0"/>
              <a:t>” </a:t>
            </a:r>
            <a:r>
              <a:rPr lang="es-CO" dirty="0"/>
              <a:t>(primero no hacer daño). </a:t>
            </a:r>
          </a:p>
          <a:p>
            <a:r>
              <a:rPr lang="es-CO" b="1" i="1" dirty="0"/>
              <a:t>El principio de Justicia o equidad</a:t>
            </a:r>
            <a:r>
              <a:rPr lang="es-CO" dirty="0"/>
              <a:t>, por el que todas las personas deben ser tratadas de la misma forma, ofreciendo el mismo servicio a cada paciente, cualquiera que sean sus recursos financieros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833043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2287</TotalTime>
  <Words>1408</Words>
  <Application>Microsoft Office PowerPoint</Application>
  <PresentationFormat>Panorámica</PresentationFormat>
  <Paragraphs>117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Tema de Office</vt:lpstr>
      <vt:lpstr>Rotación Promoción del buen trato y prevención del Maltrato infantil  Universidad Tecnológica de Pereira</vt:lpstr>
      <vt:lpstr>Derechos y normatividad </vt:lpstr>
      <vt:lpstr>Situación mundial de la niñez</vt:lpstr>
      <vt:lpstr>Neurobiología del maltrato</vt:lpstr>
      <vt:lpstr>Rutas de atención </vt:lpstr>
      <vt:lpstr>Observaciones </vt:lpstr>
      <vt:lpstr>Presentación de PowerPoint</vt:lpstr>
      <vt:lpstr>ESTRATEGIA GIDES: Gestión Integral del Desarrollo </vt:lpstr>
      <vt:lpstr>Principios</vt:lpstr>
      <vt:lpstr>Principios de la estrategia GIDES</vt:lpstr>
      <vt:lpstr>Una buena entrevista en pediatría </vt:lpstr>
      <vt:lpstr>… Una buena entrevista en pediatría </vt:lpstr>
      <vt:lpstr>Ante el niño con Fracaso escolar</vt:lpstr>
      <vt:lpstr>Ante el niño con Fracaso escolar</vt:lpstr>
      <vt:lpstr>Ante el niño con fracaso escolar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rotación prevención del maltrato y buen trato a la infancia</dc:title>
  <dc:creator>Usuario-Pc</dc:creator>
  <cp:lastModifiedBy>Usuario-Pc</cp:lastModifiedBy>
  <cp:revision>72</cp:revision>
  <dcterms:created xsi:type="dcterms:W3CDTF">2019-04-07T19:37:39Z</dcterms:created>
  <dcterms:modified xsi:type="dcterms:W3CDTF">2019-04-25T03:25:45Z</dcterms:modified>
</cp:coreProperties>
</file>