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7336" autoAdjust="0"/>
  </p:normalViewPr>
  <p:slideViewPr>
    <p:cSldViewPr snapToGrid="0">
      <p:cViewPr varScale="1">
        <p:scale>
          <a:sx n="81" d="100"/>
          <a:sy n="81" d="100"/>
        </p:scale>
        <p:origin x="120"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A27C2-1CE0-49E2-B2D0-7FCD028E2786}" type="doc">
      <dgm:prSet loTypeId="urn:microsoft.com/office/officeart/2005/8/layout/process4" loCatId="process" qsTypeId="urn:microsoft.com/office/officeart/2005/8/quickstyle/simple3" qsCatId="simple" csTypeId="urn:microsoft.com/office/officeart/2005/8/colors/accent1_5" csCatId="accent1"/>
      <dgm:spPr/>
      <dgm:t>
        <a:bodyPr/>
        <a:lstStyle/>
        <a:p>
          <a:endParaRPr lang="en-US"/>
        </a:p>
      </dgm:t>
    </dgm:pt>
    <dgm:pt modelId="{D569D72C-168F-485B-BD59-FFCEEE9E5958}">
      <dgm:prSet custT="1"/>
      <dgm:spPr/>
      <dgm:t>
        <a:bodyPr/>
        <a:lstStyle/>
        <a:p>
          <a:r>
            <a:rPr lang="es-CO" sz="2000" dirty="0">
              <a:solidFill>
                <a:schemeClr val="tx1"/>
              </a:solidFill>
            </a:rPr>
            <a:t>Promover el inicio del control prenatal ante la sospecha de embarazo</a:t>
          </a:r>
          <a:r>
            <a:rPr lang="es-CO" sz="1500" dirty="0"/>
            <a:t>.</a:t>
          </a:r>
          <a:endParaRPr lang="en-US" sz="1500" dirty="0"/>
        </a:p>
      </dgm:t>
    </dgm:pt>
    <dgm:pt modelId="{CAE350A8-1C1C-4820-A04E-DE4AB628BD83}" type="parTrans" cxnId="{5F1A2A5A-4D19-467F-9F25-00FEC800044F}">
      <dgm:prSet/>
      <dgm:spPr/>
      <dgm:t>
        <a:bodyPr/>
        <a:lstStyle/>
        <a:p>
          <a:endParaRPr lang="en-US"/>
        </a:p>
      </dgm:t>
    </dgm:pt>
    <dgm:pt modelId="{6E3E039A-CDA4-4E76-934C-0F2F9EEFA266}" type="sibTrans" cxnId="{5F1A2A5A-4D19-467F-9F25-00FEC800044F}">
      <dgm:prSet/>
      <dgm:spPr/>
      <dgm:t>
        <a:bodyPr/>
        <a:lstStyle/>
        <a:p>
          <a:endParaRPr lang="en-US"/>
        </a:p>
      </dgm:t>
    </dgm:pt>
    <dgm:pt modelId="{43F352AB-0320-40D2-896A-D93BB3F4C6B7}">
      <dgm:prSet custT="1"/>
      <dgm:spPr/>
      <dgm:t>
        <a:bodyPr/>
        <a:lstStyle/>
        <a:p>
          <a:r>
            <a:rPr lang="es-CO" sz="2000" dirty="0">
              <a:solidFill>
                <a:schemeClr val="tx1"/>
              </a:solidFill>
            </a:rPr>
            <a:t>Facilitar el acceso de la gestante a los servicios de salud de manera precoz y oportuna</a:t>
          </a:r>
          <a:r>
            <a:rPr lang="es-CO" sz="1500" dirty="0"/>
            <a:t>.</a:t>
          </a:r>
          <a:endParaRPr lang="en-US" sz="1500" dirty="0"/>
        </a:p>
      </dgm:t>
    </dgm:pt>
    <dgm:pt modelId="{29CACE00-754C-438D-95A9-533DDDC180EF}" type="parTrans" cxnId="{490FE106-B41E-486D-B25A-B34C7BE61F06}">
      <dgm:prSet/>
      <dgm:spPr/>
      <dgm:t>
        <a:bodyPr/>
        <a:lstStyle/>
        <a:p>
          <a:endParaRPr lang="en-US"/>
        </a:p>
      </dgm:t>
    </dgm:pt>
    <dgm:pt modelId="{FCE257A0-C178-4406-8D37-379C53CD5B5F}" type="sibTrans" cxnId="{490FE106-B41E-486D-B25A-B34C7BE61F06}">
      <dgm:prSet/>
      <dgm:spPr/>
      <dgm:t>
        <a:bodyPr/>
        <a:lstStyle/>
        <a:p>
          <a:endParaRPr lang="en-US"/>
        </a:p>
      </dgm:t>
    </dgm:pt>
    <dgm:pt modelId="{A73EF296-94AA-4918-94E6-C72B696BB4A5}">
      <dgm:prSet custT="1"/>
      <dgm:spPr/>
      <dgm:t>
        <a:bodyPr/>
        <a:lstStyle/>
        <a:p>
          <a:r>
            <a:rPr lang="es-CO" sz="1700" dirty="0">
              <a:solidFill>
                <a:schemeClr val="tx1"/>
              </a:solidFill>
            </a:rPr>
            <a:t>Vigilar la evolución del proceso de la gestación de tal forma que sea posible identificar precozmente a la gestante con factores de riesgo biopsicosociales, enfermedades asociadas y propias del embarazo para un manejo adecuado y oportuno.</a:t>
          </a:r>
          <a:endParaRPr lang="en-US" sz="1700" dirty="0">
            <a:solidFill>
              <a:schemeClr val="tx1"/>
            </a:solidFill>
          </a:endParaRPr>
        </a:p>
      </dgm:t>
    </dgm:pt>
    <dgm:pt modelId="{0F5C6E63-CC8D-44FD-88E4-56937271D473}" type="parTrans" cxnId="{AA0B43E0-65AC-4837-9A0B-47E7F7E738B9}">
      <dgm:prSet/>
      <dgm:spPr/>
      <dgm:t>
        <a:bodyPr/>
        <a:lstStyle/>
        <a:p>
          <a:endParaRPr lang="en-US"/>
        </a:p>
      </dgm:t>
    </dgm:pt>
    <dgm:pt modelId="{7A343D47-C219-4CD1-B364-F7C205FF651F}" type="sibTrans" cxnId="{AA0B43E0-65AC-4837-9A0B-47E7F7E738B9}">
      <dgm:prSet/>
      <dgm:spPr/>
      <dgm:t>
        <a:bodyPr/>
        <a:lstStyle/>
        <a:p>
          <a:endParaRPr lang="en-US"/>
        </a:p>
      </dgm:t>
    </dgm:pt>
    <dgm:pt modelId="{2E2A2DDD-A401-479A-8CA0-0BD4C8F0B35B}">
      <dgm:prSet custT="1"/>
      <dgm:spPr/>
      <dgm:t>
        <a:bodyPr/>
        <a:lstStyle/>
        <a:p>
          <a:r>
            <a:rPr lang="es-CO" sz="1700" dirty="0">
              <a:solidFill>
                <a:schemeClr val="tx1"/>
              </a:solidFill>
            </a:rPr>
            <a:t>Establecer un plan integral de control prenatal y atención del parto conforme con la condición de salud de la gestante, que garantice su manejo de acuerdo con su complejidad en los diferentes niveles de atención del sistema de salud</a:t>
          </a:r>
          <a:r>
            <a:rPr lang="es-CO" sz="1700" dirty="0">
              <a:solidFill>
                <a:schemeClr val="bg1"/>
              </a:solidFill>
            </a:rPr>
            <a:t>.</a:t>
          </a:r>
          <a:endParaRPr lang="en-US" sz="1700" dirty="0">
            <a:solidFill>
              <a:schemeClr val="bg1"/>
            </a:solidFill>
          </a:endParaRPr>
        </a:p>
      </dgm:t>
    </dgm:pt>
    <dgm:pt modelId="{6770ADEC-1D11-4550-A9B2-6ABA1CACEC04}" type="parTrans" cxnId="{983BF023-83AE-484D-BE3A-8AE11452C923}">
      <dgm:prSet/>
      <dgm:spPr/>
      <dgm:t>
        <a:bodyPr/>
        <a:lstStyle/>
        <a:p>
          <a:endParaRPr lang="en-US"/>
        </a:p>
      </dgm:t>
    </dgm:pt>
    <dgm:pt modelId="{C0C0CAE7-B007-439D-99D2-76FB60F5DECB}" type="sibTrans" cxnId="{983BF023-83AE-484D-BE3A-8AE11452C923}">
      <dgm:prSet/>
      <dgm:spPr/>
      <dgm:t>
        <a:bodyPr/>
        <a:lstStyle/>
        <a:p>
          <a:endParaRPr lang="en-US"/>
        </a:p>
      </dgm:t>
    </dgm:pt>
    <dgm:pt modelId="{99D63CB3-D8E2-4FEB-A2B4-23464EDA676C}">
      <dgm:prSet custT="1"/>
      <dgm:spPr/>
      <dgm:t>
        <a:bodyPr/>
        <a:lstStyle/>
        <a:p>
          <a:r>
            <a:rPr lang="es-CO" sz="2000" dirty="0">
              <a:solidFill>
                <a:schemeClr val="tx1"/>
              </a:solidFill>
            </a:rPr>
            <a:t>Ofrecer educación a la pareja, que permita una interrelación adecuada entre los padres, la familia y su hijo desde la gestación</a:t>
          </a:r>
          <a:r>
            <a:rPr lang="es-CO" sz="1500" dirty="0">
              <a:solidFill>
                <a:schemeClr val="tx1"/>
              </a:solidFill>
            </a:rPr>
            <a:t>.</a:t>
          </a:r>
          <a:endParaRPr lang="en-US" sz="1500" dirty="0">
            <a:solidFill>
              <a:schemeClr val="tx1"/>
            </a:solidFill>
          </a:endParaRPr>
        </a:p>
      </dgm:t>
    </dgm:pt>
    <dgm:pt modelId="{DD9051A7-037B-46C0-BBFB-DCF4F534B247}" type="parTrans" cxnId="{893CF185-1C1C-4C94-90D7-733B7E3C8E10}">
      <dgm:prSet/>
      <dgm:spPr/>
      <dgm:t>
        <a:bodyPr/>
        <a:lstStyle/>
        <a:p>
          <a:endParaRPr lang="en-US"/>
        </a:p>
      </dgm:t>
    </dgm:pt>
    <dgm:pt modelId="{8D93B534-445A-4DF2-A0A0-6D31C2445E35}" type="sibTrans" cxnId="{893CF185-1C1C-4C94-90D7-733B7E3C8E10}">
      <dgm:prSet/>
      <dgm:spPr/>
      <dgm:t>
        <a:bodyPr/>
        <a:lstStyle/>
        <a:p>
          <a:endParaRPr lang="en-US"/>
        </a:p>
      </dgm:t>
    </dgm:pt>
    <dgm:pt modelId="{867AFABF-9D27-46B9-B284-69969D35102E}" type="pres">
      <dgm:prSet presAssocID="{CF0A27C2-1CE0-49E2-B2D0-7FCD028E2786}" presName="Name0" presStyleCnt="0">
        <dgm:presLayoutVars>
          <dgm:dir/>
          <dgm:animLvl val="lvl"/>
          <dgm:resizeHandles val="exact"/>
        </dgm:presLayoutVars>
      </dgm:prSet>
      <dgm:spPr/>
      <dgm:t>
        <a:bodyPr/>
        <a:lstStyle/>
        <a:p>
          <a:endParaRPr lang="es-CO"/>
        </a:p>
      </dgm:t>
    </dgm:pt>
    <dgm:pt modelId="{63B5248D-F5AD-434C-AE7D-A221F19F5741}" type="pres">
      <dgm:prSet presAssocID="{99D63CB3-D8E2-4FEB-A2B4-23464EDA676C}" presName="boxAndChildren" presStyleCnt="0"/>
      <dgm:spPr/>
    </dgm:pt>
    <dgm:pt modelId="{9E76FCEA-F9CE-40E6-A2C0-2147F4AA01FD}" type="pres">
      <dgm:prSet presAssocID="{99D63CB3-D8E2-4FEB-A2B4-23464EDA676C}" presName="parentTextBox" presStyleLbl="node1" presStyleIdx="0" presStyleCnt="5"/>
      <dgm:spPr/>
      <dgm:t>
        <a:bodyPr/>
        <a:lstStyle/>
        <a:p>
          <a:endParaRPr lang="es-CO"/>
        </a:p>
      </dgm:t>
    </dgm:pt>
    <dgm:pt modelId="{2DBBD282-6951-4310-8209-E83119EAAA28}" type="pres">
      <dgm:prSet presAssocID="{C0C0CAE7-B007-439D-99D2-76FB60F5DECB}" presName="sp" presStyleCnt="0"/>
      <dgm:spPr/>
    </dgm:pt>
    <dgm:pt modelId="{0632AC15-29DC-4DD4-8F20-DEB00163A77B}" type="pres">
      <dgm:prSet presAssocID="{2E2A2DDD-A401-479A-8CA0-0BD4C8F0B35B}" presName="arrowAndChildren" presStyleCnt="0"/>
      <dgm:spPr/>
    </dgm:pt>
    <dgm:pt modelId="{D68828A9-1041-4987-A650-62CE8BC9E52D}" type="pres">
      <dgm:prSet presAssocID="{2E2A2DDD-A401-479A-8CA0-0BD4C8F0B35B}" presName="parentTextArrow" presStyleLbl="node1" presStyleIdx="1" presStyleCnt="5"/>
      <dgm:spPr/>
      <dgm:t>
        <a:bodyPr/>
        <a:lstStyle/>
        <a:p>
          <a:endParaRPr lang="es-CO"/>
        </a:p>
      </dgm:t>
    </dgm:pt>
    <dgm:pt modelId="{06C07ACD-B72B-40D7-BF24-93A2B84FF02C}" type="pres">
      <dgm:prSet presAssocID="{7A343D47-C219-4CD1-B364-F7C205FF651F}" presName="sp" presStyleCnt="0"/>
      <dgm:spPr/>
    </dgm:pt>
    <dgm:pt modelId="{7B8F561F-7026-420F-9F54-CAC3F5A42493}" type="pres">
      <dgm:prSet presAssocID="{A73EF296-94AA-4918-94E6-C72B696BB4A5}" presName="arrowAndChildren" presStyleCnt="0"/>
      <dgm:spPr/>
    </dgm:pt>
    <dgm:pt modelId="{50356B7D-2324-46C6-8433-65911937681E}" type="pres">
      <dgm:prSet presAssocID="{A73EF296-94AA-4918-94E6-C72B696BB4A5}" presName="parentTextArrow" presStyleLbl="node1" presStyleIdx="2" presStyleCnt="5"/>
      <dgm:spPr/>
      <dgm:t>
        <a:bodyPr/>
        <a:lstStyle/>
        <a:p>
          <a:endParaRPr lang="es-CO"/>
        </a:p>
      </dgm:t>
    </dgm:pt>
    <dgm:pt modelId="{644FFA8E-5E61-424A-ACE2-DCEC0450D99F}" type="pres">
      <dgm:prSet presAssocID="{FCE257A0-C178-4406-8D37-379C53CD5B5F}" presName="sp" presStyleCnt="0"/>
      <dgm:spPr/>
    </dgm:pt>
    <dgm:pt modelId="{72B20251-0779-4D70-9980-5EEC9F722EE8}" type="pres">
      <dgm:prSet presAssocID="{43F352AB-0320-40D2-896A-D93BB3F4C6B7}" presName="arrowAndChildren" presStyleCnt="0"/>
      <dgm:spPr/>
    </dgm:pt>
    <dgm:pt modelId="{EA4909BF-3C36-4137-A906-9DEC859155E4}" type="pres">
      <dgm:prSet presAssocID="{43F352AB-0320-40D2-896A-D93BB3F4C6B7}" presName="parentTextArrow" presStyleLbl="node1" presStyleIdx="3" presStyleCnt="5"/>
      <dgm:spPr/>
      <dgm:t>
        <a:bodyPr/>
        <a:lstStyle/>
        <a:p>
          <a:endParaRPr lang="es-CO"/>
        </a:p>
      </dgm:t>
    </dgm:pt>
    <dgm:pt modelId="{E87C7B2C-5537-4B6C-B805-655EF180AA3D}" type="pres">
      <dgm:prSet presAssocID="{6E3E039A-CDA4-4E76-934C-0F2F9EEFA266}" presName="sp" presStyleCnt="0"/>
      <dgm:spPr/>
    </dgm:pt>
    <dgm:pt modelId="{17755D0F-6697-4DAB-8F77-1924F6A34BA3}" type="pres">
      <dgm:prSet presAssocID="{D569D72C-168F-485B-BD59-FFCEEE9E5958}" presName="arrowAndChildren" presStyleCnt="0"/>
      <dgm:spPr/>
    </dgm:pt>
    <dgm:pt modelId="{3A3E55E8-11BB-426D-93E3-23E9FBE89D29}" type="pres">
      <dgm:prSet presAssocID="{D569D72C-168F-485B-BD59-FFCEEE9E5958}" presName="parentTextArrow" presStyleLbl="node1" presStyleIdx="4" presStyleCnt="5"/>
      <dgm:spPr/>
      <dgm:t>
        <a:bodyPr/>
        <a:lstStyle/>
        <a:p>
          <a:endParaRPr lang="es-CO"/>
        </a:p>
      </dgm:t>
    </dgm:pt>
  </dgm:ptLst>
  <dgm:cxnLst>
    <dgm:cxn modelId="{FA6C4A00-13BF-4D38-89D4-10092B6454B2}" type="presOf" srcId="{D569D72C-168F-485B-BD59-FFCEEE9E5958}" destId="{3A3E55E8-11BB-426D-93E3-23E9FBE89D29}" srcOrd="0" destOrd="0" presId="urn:microsoft.com/office/officeart/2005/8/layout/process4"/>
    <dgm:cxn modelId="{F4C64999-7AE3-4A97-89E6-55ABD362D813}" type="presOf" srcId="{2E2A2DDD-A401-479A-8CA0-0BD4C8F0B35B}" destId="{D68828A9-1041-4987-A650-62CE8BC9E52D}" srcOrd="0" destOrd="0" presId="urn:microsoft.com/office/officeart/2005/8/layout/process4"/>
    <dgm:cxn modelId="{F4543DA2-EDA8-4F77-903B-B22B60143704}" type="presOf" srcId="{CF0A27C2-1CE0-49E2-B2D0-7FCD028E2786}" destId="{867AFABF-9D27-46B9-B284-69969D35102E}" srcOrd="0" destOrd="0" presId="urn:microsoft.com/office/officeart/2005/8/layout/process4"/>
    <dgm:cxn modelId="{490FE106-B41E-486D-B25A-B34C7BE61F06}" srcId="{CF0A27C2-1CE0-49E2-B2D0-7FCD028E2786}" destId="{43F352AB-0320-40D2-896A-D93BB3F4C6B7}" srcOrd="1" destOrd="0" parTransId="{29CACE00-754C-438D-95A9-533DDDC180EF}" sibTransId="{FCE257A0-C178-4406-8D37-379C53CD5B5F}"/>
    <dgm:cxn modelId="{AA0B43E0-65AC-4837-9A0B-47E7F7E738B9}" srcId="{CF0A27C2-1CE0-49E2-B2D0-7FCD028E2786}" destId="{A73EF296-94AA-4918-94E6-C72B696BB4A5}" srcOrd="2" destOrd="0" parTransId="{0F5C6E63-CC8D-44FD-88E4-56937271D473}" sibTransId="{7A343D47-C219-4CD1-B364-F7C205FF651F}"/>
    <dgm:cxn modelId="{A8D66ACF-3900-4712-9F65-4B1F06D6322E}" type="presOf" srcId="{A73EF296-94AA-4918-94E6-C72B696BB4A5}" destId="{50356B7D-2324-46C6-8433-65911937681E}" srcOrd="0" destOrd="0" presId="urn:microsoft.com/office/officeart/2005/8/layout/process4"/>
    <dgm:cxn modelId="{09BC83AA-A5BC-4804-A0A1-0DFFE373129F}" type="presOf" srcId="{99D63CB3-D8E2-4FEB-A2B4-23464EDA676C}" destId="{9E76FCEA-F9CE-40E6-A2C0-2147F4AA01FD}" srcOrd="0" destOrd="0" presId="urn:microsoft.com/office/officeart/2005/8/layout/process4"/>
    <dgm:cxn modelId="{3A0C3F0C-F98D-47A8-8CAD-5FF28897E139}" type="presOf" srcId="{43F352AB-0320-40D2-896A-D93BB3F4C6B7}" destId="{EA4909BF-3C36-4137-A906-9DEC859155E4}" srcOrd="0" destOrd="0" presId="urn:microsoft.com/office/officeart/2005/8/layout/process4"/>
    <dgm:cxn modelId="{983BF023-83AE-484D-BE3A-8AE11452C923}" srcId="{CF0A27C2-1CE0-49E2-B2D0-7FCD028E2786}" destId="{2E2A2DDD-A401-479A-8CA0-0BD4C8F0B35B}" srcOrd="3" destOrd="0" parTransId="{6770ADEC-1D11-4550-A9B2-6ABA1CACEC04}" sibTransId="{C0C0CAE7-B007-439D-99D2-76FB60F5DECB}"/>
    <dgm:cxn modelId="{5F1A2A5A-4D19-467F-9F25-00FEC800044F}" srcId="{CF0A27C2-1CE0-49E2-B2D0-7FCD028E2786}" destId="{D569D72C-168F-485B-BD59-FFCEEE9E5958}" srcOrd="0" destOrd="0" parTransId="{CAE350A8-1C1C-4820-A04E-DE4AB628BD83}" sibTransId="{6E3E039A-CDA4-4E76-934C-0F2F9EEFA266}"/>
    <dgm:cxn modelId="{893CF185-1C1C-4C94-90D7-733B7E3C8E10}" srcId="{CF0A27C2-1CE0-49E2-B2D0-7FCD028E2786}" destId="{99D63CB3-D8E2-4FEB-A2B4-23464EDA676C}" srcOrd="4" destOrd="0" parTransId="{DD9051A7-037B-46C0-BBFB-DCF4F534B247}" sibTransId="{8D93B534-445A-4DF2-A0A0-6D31C2445E35}"/>
    <dgm:cxn modelId="{F1536CBC-71CA-4BC3-AAC7-16DDA365CD02}" type="presParOf" srcId="{867AFABF-9D27-46B9-B284-69969D35102E}" destId="{63B5248D-F5AD-434C-AE7D-A221F19F5741}" srcOrd="0" destOrd="0" presId="urn:microsoft.com/office/officeart/2005/8/layout/process4"/>
    <dgm:cxn modelId="{10010893-802A-4E71-A600-D1E531FB6DD7}" type="presParOf" srcId="{63B5248D-F5AD-434C-AE7D-A221F19F5741}" destId="{9E76FCEA-F9CE-40E6-A2C0-2147F4AA01FD}" srcOrd="0" destOrd="0" presId="urn:microsoft.com/office/officeart/2005/8/layout/process4"/>
    <dgm:cxn modelId="{554AF737-FB6F-4CAE-9FDE-E7EB0EAF0D4A}" type="presParOf" srcId="{867AFABF-9D27-46B9-B284-69969D35102E}" destId="{2DBBD282-6951-4310-8209-E83119EAAA28}" srcOrd="1" destOrd="0" presId="urn:microsoft.com/office/officeart/2005/8/layout/process4"/>
    <dgm:cxn modelId="{2779FA0F-907B-4A45-A602-40C3676B75B9}" type="presParOf" srcId="{867AFABF-9D27-46B9-B284-69969D35102E}" destId="{0632AC15-29DC-4DD4-8F20-DEB00163A77B}" srcOrd="2" destOrd="0" presId="urn:microsoft.com/office/officeart/2005/8/layout/process4"/>
    <dgm:cxn modelId="{F0B66616-6F58-4C27-8C4F-CF6C2DFC2EC9}" type="presParOf" srcId="{0632AC15-29DC-4DD4-8F20-DEB00163A77B}" destId="{D68828A9-1041-4987-A650-62CE8BC9E52D}" srcOrd="0" destOrd="0" presId="urn:microsoft.com/office/officeart/2005/8/layout/process4"/>
    <dgm:cxn modelId="{DA5935EE-2DC6-406D-92D3-8B9506BBC410}" type="presParOf" srcId="{867AFABF-9D27-46B9-B284-69969D35102E}" destId="{06C07ACD-B72B-40D7-BF24-93A2B84FF02C}" srcOrd="3" destOrd="0" presId="urn:microsoft.com/office/officeart/2005/8/layout/process4"/>
    <dgm:cxn modelId="{D0F522BD-7FE7-464C-8801-CD0357639D51}" type="presParOf" srcId="{867AFABF-9D27-46B9-B284-69969D35102E}" destId="{7B8F561F-7026-420F-9F54-CAC3F5A42493}" srcOrd="4" destOrd="0" presId="urn:microsoft.com/office/officeart/2005/8/layout/process4"/>
    <dgm:cxn modelId="{19A7D241-94C8-4A5B-AB0E-681A39ACD9E6}" type="presParOf" srcId="{7B8F561F-7026-420F-9F54-CAC3F5A42493}" destId="{50356B7D-2324-46C6-8433-65911937681E}" srcOrd="0" destOrd="0" presId="urn:microsoft.com/office/officeart/2005/8/layout/process4"/>
    <dgm:cxn modelId="{05DBDA5C-0D6E-4CE7-B260-F8FA0B6D83C0}" type="presParOf" srcId="{867AFABF-9D27-46B9-B284-69969D35102E}" destId="{644FFA8E-5E61-424A-ACE2-DCEC0450D99F}" srcOrd="5" destOrd="0" presId="urn:microsoft.com/office/officeart/2005/8/layout/process4"/>
    <dgm:cxn modelId="{1A9E7AA3-A3A5-48ED-BD29-F61FCDCB5591}" type="presParOf" srcId="{867AFABF-9D27-46B9-B284-69969D35102E}" destId="{72B20251-0779-4D70-9980-5EEC9F722EE8}" srcOrd="6" destOrd="0" presId="urn:microsoft.com/office/officeart/2005/8/layout/process4"/>
    <dgm:cxn modelId="{1290E602-1B64-43CF-9943-BE65FF8FC303}" type="presParOf" srcId="{72B20251-0779-4D70-9980-5EEC9F722EE8}" destId="{EA4909BF-3C36-4137-A906-9DEC859155E4}" srcOrd="0" destOrd="0" presId="urn:microsoft.com/office/officeart/2005/8/layout/process4"/>
    <dgm:cxn modelId="{0D2FADF1-277D-4EE5-A181-AE6304B0258F}" type="presParOf" srcId="{867AFABF-9D27-46B9-B284-69969D35102E}" destId="{E87C7B2C-5537-4B6C-B805-655EF180AA3D}" srcOrd="7" destOrd="0" presId="urn:microsoft.com/office/officeart/2005/8/layout/process4"/>
    <dgm:cxn modelId="{2C668B27-ECD0-4BB7-A5AB-623F405CB1A5}" type="presParOf" srcId="{867AFABF-9D27-46B9-B284-69969D35102E}" destId="{17755D0F-6697-4DAB-8F77-1924F6A34BA3}" srcOrd="8" destOrd="0" presId="urn:microsoft.com/office/officeart/2005/8/layout/process4"/>
    <dgm:cxn modelId="{514C6F48-AEB0-43DE-ABB6-12401CEB63FD}" type="presParOf" srcId="{17755D0F-6697-4DAB-8F77-1924F6A34BA3}" destId="{3A3E55E8-11BB-426D-93E3-23E9FBE89D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CD620-9914-4189-B5CE-D1A318BBE6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CC6193DC-D0CB-4CDF-99CF-0F792B998FF5}">
      <dgm:prSet/>
      <dgm:spPr/>
      <dgm:t>
        <a:bodyPr/>
        <a:lstStyle/>
        <a:p>
          <a:r>
            <a:rPr lang="es-CO" b="1" dirty="0">
              <a:solidFill>
                <a:schemeClr val="tx1"/>
              </a:solidFill>
            </a:rPr>
            <a:t>De calidad</a:t>
          </a:r>
          <a:r>
            <a:rPr lang="es-CO" dirty="0">
              <a:solidFill>
                <a:schemeClr val="tx1"/>
              </a:solidFill>
            </a:rPr>
            <a:t>: Capacidad resolutiva y Atención integral, humanizada y de alto nivel.</a:t>
          </a:r>
        </a:p>
      </dgm:t>
    </dgm:pt>
    <dgm:pt modelId="{7A95AB03-4CD6-40E8-B363-98382A926B17}" type="parTrans" cxnId="{7B85DCCB-742B-45B1-9886-5B45432251B9}">
      <dgm:prSet/>
      <dgm:spPr/>
      <dgm:t>
        <a:bodyPr/>
        <a:lstStyle/>
        <a:p>
          <a:endParaRPr lang="es-CO"/>
        </a:p>
      </dgm:t>
    </dgm:pt>
    <dgm:pt modelId="{F2D864E4-AD6A-4E85-A6E2-EEA88C419DD0}" type="sibTrans" cxnId="{7B85DCCB-742B-45B1-9886-5B45432251B9}">
      <dgm:prSet/>
      <dgm:spPr/>
      <dgm:t>
        <a:bodyPr/>
        <a:lstStyle/>
        <a:p>
          <a:endParaRPr lang="es-CO"/>
        </a:p>
      </dgm:t>
    </dgm:pt>
    <dgm:pt modelId="{5347E1A6-B5FC-4626-A088-10AE72D34E14}">
      <dgm:prSet/>
      <dgm:spPr/>
      <dgm:t>
        <a:bodyPr/>
        <a:lstStyle/>
        <a:p>
          <a:r>
            <a:rPr lang="es-CO" b="1" dirty="0">
              <a:solidFill>
                <a:schemeClr val="tx1"/>
              </a:solidFill>
            </a:rPr>
            <a:t>Precoz:</a:t>
          </a:r>
          <a:r>
            <a:rPr lang="es-CO" dirty="0">
              <a:solidFill>
                <a:schemeClr val="tx1"/>
              </a:solidFill>
            </a:rPr>
            <a:t> Debe iniciarse tan pronto se confirme el embarazo.</a:t>
          </a:r>
        </a:p>
      </dgm:t>
    </dgm:pt>
    <dgm:pt modelId="{80E52A90-897A-4723-B5B0-94B4D4DF7158}" type="parTrans" cxnId="{1A773940-398B-420B-B90B-AA2E1C0F9755}">
      <dgm:prSet/>
      <dgm:spPr/>
      <dgm:t>
        <a:bodyPr/>
        <a:lstStyle/>
        <a:p>
          <a:endParaRPr lang="es-CO"/>
        </a:p>
      </dgm:t>
    </dgm:pt>
    <dgm:pt modelId="{46DBFF59-B9B5-4783-8AB5-44D11B72270A}" type="sibTrans" cxnId="{1A773940-398B-420B-B90B-AA2E1C0F9755}">
      <dgm:prSet/>
      <dgm:spPr/>
      <dgm:t>
        <a:bodyPr/>
        <a:lstStyle/>
        <a:p>
          <a:endParaRPr lang="es-CO"/>
        </a:p>
      </dgm:t>
    </dgm:pt>
    <dgm:pt modelId="{4AEEBF7E-F3BE-4A70-A287-9C8E5A5F73D6}">
      <dgm:prSet/>
      <dgm:spPr/>
      <dgm:t>
        <a:bodyPr/>
        <a:lstStyle/>
        <a:p>
          <a:r>
            <a:rPr lang="es-CO" b="1" dirty="0">
              <a:solidFill>
                <a:schemeClr val="tx1"/>
              </a:solidFill>
            </a:rPr>
            <a:t>Periódica</a:t>
          </a:r>
          <a:r>
            <a:rPr lang="es-CO" dirty="0">
              <a:solidFill>
                <a:schemeClr val="tx1"/>
              </a:solidFill>
            </a:rPr>
            <a:t>: Garantizar atención a lo largo de su gestación, de acuerdo a necesidades. </a:t>
          </a:r>
        </a:p>
      </dgm:t>
    </dgm:pt>
    <dgm:pt modelId="{63C46F8F-4268-4E47-B1B5-18D31BD4EB15}" type="parTrans" cxnId="{AFA285A1-C741-41E8-A775-FA2A254485FF}">
      <dgm:prSet/>
      <dgm:spPr/>
      <dgm:t>
        <a:bodyPr/>
        <a:lstStyle/>
        <a:p>
          <a:endParaRPr lang="es-CO"/>
        </a:p>
      </dgm:t>
    </dgm:pt>
    <dgm:pt modelId="{7EBE96D6-FF02-4C17-8E32-51EE431C44F0}" type="sibTrans" cxnId="{AFA285A1-C741-41E8-A775-FA2A254485FF}">
      <dgm:prSet/>
      <dgm:spPr/>
      <dgm:t>
        <a:bodyPr/>
        <a:lstStyle/>
        <a:p>
          <a:endParaRPr lang="es-CO"/>
        </a:p>
      </dgm:t>
    </dgm:pt>
    <dgm:pt modelId="{7BAEBFD2-BFE8-4022-9AAA-7D6E70E22DA8}">
      <dgm:prSet/>
      <dgm:spPr/>
      <dgm:t>
        <a:bodyPr/>
        <a:lstStyle/>
        <a:p>
          <a:r>
            <a:rPr lang="es-CO" b="1" dirty="0">
              <a:solidFill>
                <a:schemeClr val="tx1"/>
              </a:solidFill>
            </a:rPr>
            <a:t>Completa cobertura</a:t>
          </a:r>
          <a:r>
            <a:rPr lang="es-CO" dirty="0">
              <a:solidFill>
                <a:schemeClr val="tx1"/>
              </a:solidFill>
            </a:rPr>
            <a:t>: Dentro de los diferentes niveles de atención del sistema de salud. </a:t>
          </a:r>
        </a:p>
      </dgm:t>
    </dgm:pt>
    <dgm:pt modelId="{1AB7BBB1-66F9-4B19-AB7C-5A42417B97D0}" type="parTrans" cxnId="{FBB8C0C0-ECE7-48AB-A876-E887C7D2A41A}">
      <dgm:prSet/>
      <dgm:spPr/>
      <dgm:t>
        <a:bodyPr/>
        <a:lstStyle/>
        <a:p>
          <a:endParaRPr lang="es-CO"/>
        </a:p>
      </dgm:t>
    </dgm:pt>
    <dgm:pt modelId="{309ECD9D-87E1-46BF-8DDD-152380BD9D4A}" type="sibTrans" cxnId="{FBB8C0C0-ECE7-48AB-A876-E887C7D2A41A}">
      <dgm:prSet/>
      <dgm:spPr/>
      <dgm:t>
        <a:bodyPr/>
        <a:lstStyle/>
        <a:p>
          <a:endParaRPr lang="es-CO"/>
        </a:p>
      </dgm:t>
    </dgm:pt>
    <dgm:pt modelId="{34F8E02E-6A64-4486-99B6-F3CD278AD454}">
      <dgm:prSet/>
      <dgm:spPr/>
      <dgm:t>
        <a:bodyPr/>
        <a:lstStyle/>
        <a:p>
          <a:r>
            <a:rPr lang="es-CO" b="1" dirty="0">
              <a:solidFill>
                <a:schemeClr val="tx1"/>
              </a:solidFill>
            </a:rPr>
            <a:t>Oportuna</a:t>
          </a:r>
          <a:r>
            <a:rPr lang="es-CO" dirty="0">
              <a:solidFill>
                <a:schemeClr val="tx1"/>
              </a:solidFill>
            </a:rPr>
            <a:t>: Deberá brindarse cuando ésta se requiera, de acuerdo con las necesidades de la gestante</a:t>
          </a:r>
        </a:p>
      </dgm:t>
    </dgm:pt>
    <dgm:pt modelId="{AA09EAC4-9CE5-4C42-B8A6-08DDB488C9D4}" type="parTrans" cxnId="{C1794229-8743-42FA-9579-F2E0E1C360DE}">
      <dgm:prSet/>
      <dgm:spPr/>
      <dgm:t>
        <a:bodyPr/>
        <a:lstStyle/>
        <a:p>
          <a:endParaRPr lang="es-CO"/>
        </a:p>
      </dgm:t>
    </dgm:pt>
    <dgm:pt modelId="{314785A4-4AEE-4E80-B0DF-AEFE26003834}" type="sibTrans" cxnId="{C1794229-8743-42FA-9579-F2E0E1C360DE}">
      <dgm:prSet/>
      <dgm:spPr/>
      <dgm:t>
        <a:bodyPr/>
        <a:lstStyle/>
        <a:p>
          <a:endParaRPr lang="es-CO"/>
        </a:p>
      </dgm:t>
    </dgm:pt>
    <dgm:pt modelId="{710DEAC4-0AAB-4ED1-997C-74DCD6AEE76D}" type="pres">
      <dgm:prSet presAssocID="{204CD620-9914-4189-B5CE-D1A318BBE6F3}" presName="diagram" presStyleCnt="0">
        <dgm:presLayoutVars>
          <dgm:dir/>
          <dgm:resizeHandles val="exact"/>
        </dgm:presLayoutVars>
      </dgm:prSet>
      <dgm:spPr/>
      <dgm:t>
        <a:bodyPr/>
        <a:lstStyle/>
        <a:p>
          <a:endParaRPr lang="es-CO"/>
        </a:p>
      </dgm:t>
    </dgm:pt>
    <dgm:pt modelId="{FAEDCFBC-E2E1-4272-9F31-49379BCF35EF}" type="pres">
      <dgm:prSet presAssocID="{CC6193DC-D0CB-4CDF-99CF-0F792B998FF5}" presName="node" presStyleLbl="node1" presStyleIdx="0" presStyleCnt="5">
        <dgm:presLayoutVars>
          <dgm:bulletEnabled val="1"/>
        </dgm:presLayoutVars>
      </dgm:prSet>
      <dgm:spPr/>
      <dgm:t>
        <a:bodyPr/>
        <a:lstStyle/>
        <a:p>
          <a:endParaRPr lang="es-CO"/>
        </a:p>
      </dgm:t>
    </dgm:pt>
    <dgm:pt modelId="{11230C85-76F3-4AEA-9AC6-48C33B69FBB2}" type="pres">
      <dgm:prSet presAssocID="{F2D864E4-AD6A-4E85-A6E2-EEA88C419DD0}" presName="sibTrans" presStyleCnt="0"/>
      <dgm:spPr/>
    </dgm:pt>
    <dgm:pt modelId="{C24A5134-8DB4-4061-8490-18A14FD95138}" type="pres">
      <dgm:prSet presAssocID="{5347E1A6-B5FC-4626-A088-10AE72D34E14}" presName="node" presStyleLbl="node1" presStyleIdx="1" presStyleCnt="5">
        <dgm:presLayoutVars>
          <dgm:bulletEnabled val="1"/>
        </dgm:presLayoutVars>
      </dgm:prSet>
      <dgm:spPr/>
      <dgm:t>
        <a:bodyPr/>
        <a:lstStyle/>
        <a:p>
          <a:endParaRPr lang="es-CO"/>
        </a:p>
      </dgm:t>
    </dgm:pt>
    <dgm:pt modelId="{CE439CF1-E4D0-4046-84D3-CF387CD01780}" type="pres">
      <dgm:prSet presAssocID="{46DBFF59-B9B5-4783-8AB5-44D11B72270A}" presName="sibTrans" presStyleCnt="0"/>
      <dgm:spPr/>
    </dgm:pt>
    <dgm:pt modelId="{0FE7BDC8-6F3E-479A-A4E8-2FF285F25C40}" type="pres">
      <dgm:prSet presAssocID="{4AEEBF7E-F3BE-4A70-A287-9C8E5A5F73D6}" presName="node" presStyleLbl="node1" presStyleIdx="2" presStyleCnt="5">
        <dgm:presLayoutVars>
          <dgm:bulletEnabled val="1"/>
        </dgm:presLayoutVars>
      </dgm:prSet>
      <dgm:spPr/>
      <dgm:t>
        <a:bodyPr/>
        <a:lstStyle/>
        <a:p>
          <a:endParaRPr lang="es-CO"/>
        </a:p>
      </dgm:t>
    </dgm:pt>
    <dgm:pt modelId="{C2AAC939-4085-41A4-B7BB-14B215B1FE6B}" type="pres">
      <dgm:prSet presAssocID="{7EBE96D6-FF02-4C17-8E32-51EE431C44F0}" presName="sibTrans" presStyleCnt="0"/>
      <dgm:spPr/>
    </dgm:pt>
    <dgm:pt modelId="{7AE200EE-F412-468F-977A-09C440456D17}" type="pres">
      <dgm:prSet presAssocID="{7BAEBFD2-BFE8-4022-9AAA-7D6E70E22DA8}" presName="node" presStyleLbl="node1" presStyleIdx="3" presStyleCnt="5">
        <dgm:presLayoutVars>
          <dgm:bulletEnabled val="1"/>
        </dgm:presLayoutVars>
      </dgm:prSet>
      <dgm:spPr/>
      <dgm:t>
        <a:bodyPr/>
        <a:lstStyle/>
        <a:p>
          <a:endParaRPr lang="es-CO"/>
        </a:p>
      </dgm:t>
    </dgm:pt>
    <dgm:pt modelId="{E508EAA8-2D71-4C4E-89D1-9B443B5DE6B2}" type="pres">
      <dgm:prSet presAssocID="{309ECD9D-87E1-46BF-8DDD-152380BD9D4A}" presName="sibTrans" presStyleCnt="0"/>
      <dgm:spPr/>
    </dgm:pt>
    <dgm:pt modelId="{72CD6026-3E02-41C8-9F48-DEA1120D3889}" type="pres">
      <dgm:prSet presAssocID="{34F8E02E-6A64-4486-99B6-F3CD278AD454}" presName="node" presStyleLbl="node1" presStyleIdx="4" presStyleCnt="5">
        <dgm:presLayoutVars>
          <dgm:bulletEnabled val="1"/>
        </dgm:presLayoutVars>
      </dgm:prSet>
      <dgm:spPr/>
      <dgm:t>
        <a:bodyPr/>
        <a:lstStyle/>
        <a:p>
          <a:endParaRPr lang="es-CO"/>
        </a:p>
      </dgm:t>
    </dgm:pt>
  </dgm:ptLst>
  <dgm:cxnLst>
    <dgm:cxn modelId="{19E9D9B1-00BC-4003-A128-1AF6BC424B75}" type="presOf" srcId="{204CD620-9914-4189-B5CE-D1A318BBE6F3}" destId="{710DEAC4-0AAB-4ED1-997C-74DCD6AEE76D}" srcOrd="0" destOrd="0" presId="urn:microsoft.com/office/officeart/2005/8/layout/default"/>
    <dgm:cxn modelId="{1A773940-398B-420B-B90B-AA2E1C0F9755}" srcId="{204CD620-9914-4189-B5CE-D1A318BBE6F3}" destId="{5347E1A6-B5FC-4626-A088-10AE72D34E14}" srcOrd="1" destOrd="0" parTransId="{80E52A90-897A-4723-B5B0-94B4D4DF7158}" sibTransId="{46DBFF59-B9B5-4783-8AB5-44D11B72270A}"/>
    <dgm:cxn modelId="{AFA285A1-C741-41E8-A775-FA2A254485FF}" srcId="{204CD620-9914-4189-B5CE-D1A318BBE6F3}" destId="{4AEEBF7E-F3BE-4A70-A287-9C8E5A5F73D6}" srcOrd="2" destOrd="0" parTransId="{63C46F8F-4268-4E47-B1B5-18D31BD4EB15}" sibTransId="{7EBE96D6-FF02-4C17-8E32-51EE431C44F0}"/>
    <dgm:cxn modelId="{B461ED1A-001D-4C18-BBED-0589F58B6E4F}" type="presOf" srcId="{4AEEBF7E-F3BE-4A70-A287-9C8E5A5F73D6}" destId="{0FE7BDC8-6F3E-479A-A4E8-2FF285F25C40}" srcOrd="0" destOrd="0" presId="urn:microsoft.com/office/officeart/2005/8/layout/default"/>
    <dgm:cxn modelId="{8B24C048-D70B-43FF-B7F0-30DB4B1D7AC8}" type="presOf" srcId="{34F8E02E-6A64-4486-99B6-F3CD278AD454}" destId="{72CD6026-3E02-41C8-9F48-DEA1120D3889}" srcOrd="0" destOrd="0" presId="urn:microsoft.com/office/officeart/2005/8/layout/default"/>
    <dgm:cxn modelId="{C1794229-8743-42FA-9579-F2E0E1C360DE}" srcId="{204CD620-9914-4189-B5CE-D1A318BBE6F3}" destId="{34F8E02E-6A64-4486-99B6-F3CD278AD454}" srcOrd="4" destOrd="0" parTransId="{AA09EAC4-9CE5-4C42-B8A6-08DDB488C9D4}" sibTransId="{314785A4-4AEE-4E80-B0DF-AEFE26003834}"/>
    <dgm:cxn modelId="{6E3F4C42-BB8A-4739-9B40-C0DCE21EA21B}" type="presOf" srcId="{CC6193DC-D0CB-4CDF-99CF-0F792B998FF5}" destId="{FAEDCFBC-E2E1-4272-9F31-49379BCF35EF}" srcOrd="0" destOrd="0" presId="urn:microsoft.com/office/officeart/2005/8/layout/default"/>
    <dgm:cxn modelId="{95AC0847-8153-4D32-91CB-E9D43B9952D8}" type="presOf" srcId="{7BAEBFD2-BFE8-4022-9AAA-7D6E70E22DA8}" destId="{7AE200EE-F412-468F-977A-09C440456D17}" srcOrd="0" destOrd="0" presId="urn:microsoft.com/office/officeart/2005/8/layout/default"/>
    <dgm:cxn modelId="{47509ACF-9C32-4E6C-A2C9-6E1962B9E371}" type="presOf" srcId="{5347E1A6-B5FC-4626-A088-10AE72D34E14}" destId="{C24A5134-8DB4-4061-8490-18A14FD95138}" srcOrd="0" destOrd="0" presId="urn:microsoft.com/office/officeart/2005/8/layout/default"/>
    <dgm:cxn modelId="{FBB8C0C0-ECE7-48AB-A876-E887C7D2A41A}" srcId="{204CD620-9914-4189-B5CE-D1A318BBE6F3}" destId="{7BAEBFD2-BFE8-4022-9AAA-7D6E70E22DA8}" srcOrd="3" destOrd="0" parTransId="{1AB7BBB1-66F9-4B19-AB7C-5A42417B97D0}" sibTransId="{309ECD9D-87E1-46BF-8DDD-152380BD9D4A}"/>
    <dgm:cxn modelId="{7B85DCCB-742B-45B1-9886-5B45432251B9}" srcId="{204CD620-9914-4189-B5CE-D1A318BBE6F3}" destId="{CC6193DC-D0CB-4CDF-99CF-0F792B998FF5}" srcOrd="0" destOrd="0" parTransId="{7A95AB03-4CD6-40E8-B363-98382A926B17}" sibTransId="{F2D864E4-AD6A-4E85-A6E2-EEA88C419DD0}"/>
    <dgm:cxn modelId="{C8F69AAE-ACC2-4714-9E80-B7012A54B997}" type="presParOf" srcId="{710DEAC4-0AAB-4ED1-997C-74DCD6AEE76D}" destId="{FAEDCFBC-E2E1-4272-9F31-49379BCF35EF}" srcOrd="0" destOrd="0" presId="urn:microsoft.com/office/officeart/2005/8/layout/default"/>
    <dgm:cxn modelId="{19286468-C01F-4B7C-ABD0-4EE723FB6E8D}" type="presParOf" srcId="{710DEAC4-0AAB-4ED1-997C-74DCD6AEE76D}" destId="{11230C85-76F3-4AEA-9AC6-48C33B69FBB2}" srcOrd="1" destOrd="0" presId="urn:microsoft.com/office/officeart/2005/8/layout/default"/>
    <dgm:cxn modelId="{DF501B0A-815E-46E1-8961-4E2CC804A8F8}" type="presParOf" srcId="{710DEAC4-0AAB-4ED1-997C-74DCD6AEE76D}" destId="{C24A5134-8DB4-4061-8490-18A14FD95138}" srcOrd="2" destOrd="0" presId="urn:microsoft.com/office/officeart/2005/8/layout/default"/>
    <dgm:cxn modelId="{FA2457D5-BF4A-4021-99AE-B04722267A0A}" type="presParOf" srcId="{710DEAC4-0AAB-4ED1-997C-74DCD6AEE76D}" destId="{CE439CF1-E4D0-4046-84D3-CF387CD01780}" srcOrd="3" destOrd="0" presId="urn:microsoft.com/office/officeart/2005/8/layout/default"/>
    <dgm:cxn modelId="{5E803DFC-A5EA-4C2D-99E9-0F5196A28841}" type="presParOf" srcId="{710DEAC4-0AAB-4ED1-997C-74DCD6AEE76D}" destId="{0FE7BDC8-6F3E-479A-A4E8-2FF285F25C40}" srcOrd="4" destOrd="0" presId="urn:microsoft.com/office/officeart/2005/8/layout/default"/>
    <dgm:cxn modelId="{CF738A0B-9F9C-4CAE-944E-12A00DA8C87E}" type="presParOf" srcId="{710DEAC4-0AAB-4ED1-997C-74DCD6AEE76D}" destId="{C2AAC939-4085-41A4-B7BB-14B215B1FE6B}" srcOrd="5" destOrd="0" presId="urn:microsoft.com/office/officeart/2005/8/layout/default"/>
    <dgm:cxn modelId="{198A5050-47DC-4AB2-AFF3-C12758D8F0C3}" type="presParOf" srcId="{710DEAC4-0AAB-4ED1-997C-74DCD6AEE76D}" destId="{7AE200EE-F412-468F-977A-09C440456D17}" srcOrd="6" destOrd="0" presId="urn:microsoft.com/office/officeart/2005/8/layout/default"/>
    <dgm:cxn modelId="{9F34FA56-47D4-4EAE-BF84-6CA53EA11DF5}" type="presParOf" srcId="{710DEAC4-0AAB-4ED1-997C-74DCD6AEE76D}" destId="{E508EAA8-2D71-4C4E-89D1-9B443B5DE6B2}" srcOrd="7" destOrd="0" presId="urn:microsoft.com/office/officeart/2005/8/layout/default"/>
    <dgm:cxn modelId="{868DCC14-3889-4B3A-8142-02F1715CDC86}" type="presParOf" srcId="{710DEAC4-0AAB-4ED1-997C-74DCD6AEE76D}" destId="{72CD6026-3E02-41C8-9F48-DEA1120D38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EA292-BCA0-4C6E-8A86-0DA7F128B5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9212957F-6FF5-4F4E-9A15-ECDD2C823E18}">
      <dgm:prSet phldrT="[Texto]"/>
      <dgm:spPr/>
      <dgm:t>
        <a:bodyPr/>
        <a:lstStyle/>
        <a:p>
          <a:pPr>
            <a:buSzPts val="1500"/>
            <a:buChar char="●"/>
          </a:pPr>
          <a:r>
            <a:rPr lang="es-CO" b="1" dirty="0">
              <a:solidFill>
                <a:schemeClr val="tx1"/>
              </a:solidFill>
            </a:rPr>
            <a:t>Duración</a:t>
          </a:r>
          <a:r>
            <a:rPr lang="es-CO" dirty="0">
              <a:solidFill>
                <a:schemeClr val="tx1"/>
              </a:solidFill>
            </a:rPr>
            <a:t>: Mínimo 20 minutos.</a:t>
          </a:r>
          <a:endParaRPr lang="es-CO" dirty="0"/>
        </a:p>
      </dgm:t>
    </dgm:pt>
    <dgm:pt modelId="{DC5FC513-BE0F-4A0A-B333-8ECA6392284D}" type="parTrans" cxnId="{272682DB-2E25-4B6D-886C-32142EDD8FB3}">
      <dgm:prSet/>
      <dgm:spPr/>
      <dgm:t>
        <a:bodyPr/>
        <a:lstStyle/>
        <a:p>
          <a:endParaRPr lang="es-CO"/>
        </a:p>
      </dgm:t>
    </dgm:pt>
    <dgm:pt modelId="{C4DAAA45-17B3-4F48-BDE0-3A5B0A046C44}" type="sibTrans" cxnId="{272682DB-2E25-4B6D-886C-32142EDD8FB3}">
      <dgm:prSet/>
      <dgm:spPr/>
      <dgm:t>
        <a:bodyPr/>
        <a:lstStyle/>
        <a:p>
          <a:endParaRPr lang="es-CO"/>
        </a:p>
      </dgm:t>
    </dgm:pt>
    <dgm:pt modelId="{921CE44C-3B98-4BFE-A3F1-21E4FD525616}">
      <dgm:prSet phldrT="[Texto]"/>
      <dgm:spPr/>
      <dgm:t>
        <a:bodyPr/>
        <a:lstStyle/>
        <a:p>
          <a:pPr>
            <a:buSzPts val="1500"/>
            <a:buChar char="●"/>
          </a:pPr>
          <a:r>
            <a:rPr lang="es-CO" b="1" dirty="0">
              <a:solidFill>
                <a:schemeClr val="tx1"/>
              </a:solidFill>
            </a:rPr>
            <a:t>Periodicidad</a:t>
          </a:r>
          <a:r>
            <a:rPr lang="es-CO" dirty="0">
              <a:solidFill>
                <a:schemeClr val="tx1"/>
              </a:solidFill>
            </a:rPr>
            <a:t>: Mensuales hasta la semana 36, luego cada 15 días hasta la semana 40 o el parto. </a:t>
          </a:r>
          <a:endParaRPr lang="es-CO" dirty="0"/>
        </a:p>
      </dgm:t>
    </dgm:pt>
    <dgm:pt modelId="{72C0811E-5968-44D9-95CE-34B37F82556B}" type="parTrans" cxnId="{1818C7E2-89D6-429A-A62E-0E44B3D778EB}">
      <dgm:prSet/>
      <dgm:spPr/>
      <dgm:t>
        <a:bodyPr/>
        <a:lstStyle/>
        <a:p>
          <a:endParaRPr lang="es-CO"/>
        </a:p>
      </dgm:t>
    </dgm:pt>
    <dgm:pt modelId="{BD1A8614-0D6B-42CE-87E8-7B2EEE0245AB}" type="sibTrans" cxnId="{1818C7E2-89D6-429A-A62E-0E44B3D778EB}">
      <dgm:prSet/>
      <dgm:spPr/>
      <dgm:t>
        <a:bodyPr/>
        <a:lstStyle/>
        <a:p>
          <a:endParaRPr lang="es-CO"/>
        </a:p>
      </dgm:t>
    </dgm:pt>
    <dgm:pt modelId="{55A1EFEF-A8E3-4839-95CD-8F832CA62FB3}">
      <dgm:prSet phldrT="[Texto]"/>
      <dgm:spPr/>
      <dgm:t>
        <a:bodyPr/>
        <a:lstStyle/>
        <a:p>
          <a:pPr>
            <a:buSzPts val="1500"/>
            <a:buChar char="●"/>
          </a:pPr>
          <a:r>
            <a:rPr lang="es-CO" b="1" dirty="0">
              <a:solidFill>
                <a:schemeClr val="tx1"/>
              </a:solidFill>
            </a:rPr>
            <a:t>¿Quien los hace?</a:t>
          </a:r>
          <a:r>
            <a:rPr lang="es-CO" dirty="0">
              <a:solidFill>
                <a:schemeClr val="tx1"/>
              </a:solidFill>
            </a:rPr>
            <a:t>: Profesionales de enfermería o médicos. Los del último mes los debe realizar un médico. </a:t>
          </a:r>
          <a:endParaRPr lang="es-CO" dirty="0"/>
        </a:p>
      </dgm:t>
    </dgm:pt>
    <dgm:pt modelId="{54CE393D-7924-44D3-8BE4-09E2248895D2}" type="parTrans" cxnId="{108A7E11-36F2-4E6D-9380-D17B8FA888EF}">
      <dgm:prSet/>
      <dgm:spPr/>
      <dgm:t>
        <a:bodyPr/>
        <a:lstStyle/>
        <a:p>
          <a:endParaRPr lang="es-CO"/>
        </a:p>
      </dgm:t>
    </dgm:pt>
    <dgm:pt modelId="{C6878497-C7E8-43FB-BF6D-40A2257DB6EA}" type="sibTrans" cxnId="{108A7E11-36F2-4E6D-9380-D17B8FA888EF}">
      <dgm:prSet/>
      <dgm:spPr/>
      <dgm:t>
        <a:bodyPr/>
        <a:lstStyle/>
        <a:p>
          <a:endParaRPr lang="es-CO"/>
        </a:p>
      </dgm:t>
    </dgm:pt>
    <dgm:pt modelId="{49A7D994-360D-4D60-8BFE-319A5ECD9CCF}" type="pres">
      <dgm:prSet presAssocID="{41EEA292-BCA0-4C6E-8A86-0DA7F128B5A9}" presName="diagram" presStyleCnt="0">
        <dgm:presLayoutVars>
          <dgm:dir/>
          <dgm:resizeHandles val="exact"/>
        </dgm:presLayoutVars>
      </dgm:prSet>
      <dgm:spPr/>
      <dgm:t>
        <a:bodyPr/>
        <a:lstStyle/>
        <a:p>
          <a:endParaRPr lang="es-CO"/>
        </a:p>
      </dgm:t>
    </dgm:pt>
    <dgm:pt modelId="{683CE9CE-DB3A-4F6D-AA52-A0624BBF4AC7}" type="pres">
      <dgm:prSet presAssocID="{9212957F-6FF5-4F4E-9A15-ECDD2C823E18}" presName="node" presStyleLbl="node1" presStyleIdx="0" presStyleCnt="3">
        <dgm:presLayoutVars>
          <dgm:bulletEnabled val="1"/>
        </dgm:presLayoutVars>
      </dgm:prSet>
      <dgm:spPr/>
      <dgm:t>
        <a:bodyPr/>
        <a:lstStyle/>
        <a:p>
          <a:endParaRPr lang="es-CO"/>
        </a:p>
      </dgm:t>
    </dgm:pt>
    <dgm:pt modelId="{1E43C5D8-6EA2-40E3-A141-454B5F0F6A8B}" type="pres">
      <dgm:prSet presAssocID="{C4DAAA45-17B3-4F48-BDE0-3A5B0A046C44}" presName="sibTrans" presStyleCnt="0"/>
      <dgm:spPr/>
    </dgm:pt>
    <dgm:pt modelId="{8717186A-EF54-4761-BBE6-494D8E773FBE}" type="pres">
      <dgm:prSet presAssocID="{921CE44C-3B98-4BFE-A3F1-21E4FD525616}" presName="node" presStyleLbl="node1" presStyleIdx="1" presStyleCnt="3" custLinFactNeighborY="-2011">
        <dgm:presLayoutVars>
          <dgm:bulletEnabled val="1"/>
        </dgm:presLayoutVars>
      </dgm:prSet>
      <dgm:spPr/>
      <dgm:t>
        <a:bodyPr/>
        <a:lstStyle/>
        <a:p>
          <a:endParaRPr lang="es-CO"/>
        </a:p>
      </dgm:t>
    </dgm:pt>
    <dgm:pt modelId="{905BE5EB-E305-464A-81E0-F79D7085BA50}" type="pres">
      <dgm:prSet presAssocID="{BD1A8614-0D6B-42CE-87E8-7B2EEE0245AB}" presName="sibTrans" presStyleCnt="0"/>
      <dgm:spPr/>
    </dgm:pt>
    <dgm:pt modelId="{5D962857-1640-40F1-A77C-707C965C1D7E}" type="pres">
      <dgm:prSet presAssocID="{55A1EFEF-A8E3-4839-95CD-8F832CA62FB3}" presName="node" presStyleLbl="node1" presStyleIdx="2" presStyleCnt="3">
        <dgm:presLayoutVars>
          <dgm:bulletEnabled val="1"/>
        </dgm:presLayoutVars>
      </dgm:prSet>
      <dgm:spPr/>
      <dgm:t>
        <a:bodyPr/>
        <a:lstStyle/>
        <a:p>
          <a:endParaRPr lang="es-CO"/>
        </a:p>
      </dgm:t>
    </dgm:pt>
  </dgm:ptLst>
  <dgm:cxnLst>
    <dgm:cxn modelId="{0A17E6CA-6151-4748-A5D6-3A6459E4B929}" type="presOf" srcId="{55A1EFEF-A8E3-4839-95CD-8F832CA62FB3}" destId="{5D962857-1640-40F1-A77C-707C965C1D7E}" srcOrd="0" destOrd="0" presId="urn:microsoft.com/office/officeart/2005/8/layout/default"/>
    <dgm:cxn modelId="{11596040-AD0D-4E27-B4ED-CD7D2D0B83DF}" type="presOf" srcId="{9212957F-6FF5-4F4E-9A15-ECDD2C823E18}" destId="{683CE9CE-DB3A-4F6D-AA52-A0624BBF4AC7}" srcOrd="0" destOrd="0" presId="urn:microsoft.com/office/officeart/2005/8/layout/default"/>
    <dgm:cxn modelId="{1818C7E2-89D6-429A-A62E-0E44B3D778EB}" srcId="{41EEA292-BCA0-4C6E-8A86-0DA7F128B5A9}" destId="{921CE44C-3B98-4BFE-A3F1-21E4FD525616}" srcOrd="1" destOrd="0" parTransId="{72C0811E-5968-44D9-95CE-34B37F82556B}" sibTransId="{BD1A8614-0D6B-42CE-87E8-7B2EEE0245AB}"/>
    <dgm:cxn modelId="{00DDCFAB-9D44-4A6B-9ED2-09921CCA4EE7}" type="presOf" srcId="{41EEA292-BCA0-4C6E-8A86-0DA7F128B5A9}" destId="{49A7D994-360D-4D60-8BFE-319A5ECD9CCF}" srcOrd="0" destOrd="0" presId="urn:microsoft.com/office/officeart/2005/8/layout/default"/>
    <dgm:cxn modelId="{272682DB-2E25-4B6D-886C-32142EDD8FB3}" srcId="{41EEA292-BCA0-4C6E-8A86-0DA7F128B5A9}" destId="{9212957F-6FF5-4F4E-9A15-ECDD2C823E18}" srcOrd="0" destOrd="0" parTransId="{DC5FC513-BE0F-4A0A-B333-8ECA6392284D}" sibTransId="{C4DAAA45-17B3-4F48-BDE0-3A5B0A046C44}"/>
    <dgm:cxn modelId="{400B326F-7E44-4E0A-94B9-63AF1176B810}" type="presOf" srcId="{921CE44C-3B98-4BFE-A3F1-21E4FD525616}" destId="{8717186A-EF54-4761-BBE6-494D8E773FBE}" srcOrd="0" destOrd="0" presId="urn:microsoft.com/office/officeart/2005/8/layout/default"/>
    <dgm:cxn modelId="{108A7E11-36F2-4E6D-9380-D17B8FA888EF}" srcId="{41EEA292-BCA0-4C6E-8A86-0DA7F128B5A9}" destId="{55A1EFEF-A8E3-4839-95CD-8F832CA62FB3}" srcOrd="2" destOrd="0" parTransId="{54CE393D-7924-44D3-8BE4-09E2248895D2}" sibTransId="{C6878497-C7E8-43FB-BF6D-40A2257DB6EA}"/>
    <dgm:cxn modelId="{825DCEFE-E443-4824-8C2C-16BEF2163B46}" type="presParOf" srcId="{49A7D994-360D-4D60-8BFE-319A5ECD9CCF}" destId="{683CE9CE-DB3A-4F6D-AA52-A0624BBF4AC7}" srcOrd="0" destOrd="0" presId="urn:microsoft.com/office/officeart/2005/8/layout/default"/>
    <dgm:cxn modelId="{ECA5F01E-2B52-4FF3-B15E-FABBBE2372F5}" type="presParOf" srcId="{49A7D994-360D-4D60-8BFE-319A5ECD9CCF}" destId="{1E43C5D8-6EA2-40E3-A141-454B5F0F6A8B}" srcOrd="1" destOrd="0" presId="urn:microsoft.com/office/officeart/2005/8/layout/default"/>
    <dgm:cxn modelId="{2AFB7EBB-DFB0-4E1D-AA75-9E2E4786A68D}" type="presParOf" srcId="{49A7D994-360D-4D60-8BFE-319A5ECD9CCF}" destId="{8717186A-EF54-4761-BBE6-494D8E773FBE}" srcOrd="2" destOrd="0" presId="urn:microsoft.com/office/officeart/2005/8/layout/default"/>
    <dgm:cxn modelId="{62051BCD-54A7-4F24-BA7F-F9DB32EB4B2F}" type="presParOf" srcId="{49A7D994-360D-4D60-8BFE-319A5ECD9CCF}" destId="{905BE5EB-E305-464A-81E0-F79D7085BA50}" srcOrd="3" destOrd="0" presId="urn:microsoft.com/office/officeart/2005/8/layout/default"/>
    <dgm:cxn modelId="{20583F44-58B9-4F70-B81A-32666C929CFE}" type="presParOf" srcId="{49A7D994-360D-4D60-8BFE-319A5ECD9CCF}" destId="{5D962857-1640-40F1-A77C-707C965C1D7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28FBC-97B2-4FDE-BB1C-87896CC6C26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CF7F6232-789D-4684-85B2-006396466FE4}">
      <dgm:prSet phldrT="[Texto]"/>
      <dgm:spPr/>
      <dgm:t>
        <a:bodyPr/>
        <a:lstStyle/>
        <a:p>
          <a:r>
            <a:rPr lang="es-ES" dirty="0"/>
            <a:t>Primer trimestre </a:t>
          </a:r>
          <a:endParaRPr lang="es-CO" dirty="0"/>
        </a:p>
      </dgm:t>
    </dgm:pt>
    <dgm:pt modelId="{C6C5F5E3-04B3-46DB-9A73-1CCF34912F4A}" type="parTrans" cxnId="{484822EA-229D-4601-91CB-F8B40F82FA95}">
      <dgm:prSet/>
      <dgm:spPr/>
      <dgm:t>
        <a:bodyPr/>
        <a:lstStyle/>
        <a:p>
          <a:endParaRPr lang="es-CO"/>
        </a:p>
      </dgm:t>
    </dgm:pt>
    <dgm:pt modelId="{704570F4-8A4E-49B3-A7E8-85A8C8E519A6}" type="sibTrans" cxnId="{484822EA-229D-4601-91CB-F8B40F82FA95}">
      <dgm:prSet/>
      <dgm:spPr/>
      <dgm:t>
        <a:bodyPr/>
        <a:lstStyle/>
        <a:p>
          <a:endParaRPr lang="es-CO"/>
        </a:p>
      </dgm:t>
    </dgm:pt>
    <dgm:pt modelId="{91762AB4-BFA1-4CBE-91E0-1E75B4A9F9C0}">
      <dgm:prSet phldrT="[Texto]"/>
      <dgm:spPr/>
      <dgm:t>
        <a:bodyPr/>
        <a:lstStyle/>
        <a:p>
          <a:pPr>
            <a:buClr>
              <a:srgbClr val="333333"/>
            </a:buClr>
            <a:buSzPts val="1000"/>
            <a:buFont typeface="Arial" panose="020B0604020202020204" pitchFamily="34" charset="0"/>
            <a:buNone/>
          </a:pPr>
          <a:r>
            <a:rPr lang="es-CO" dirty="0">
              <a:solidFill>
                <a:srgbClr val="333333"/>
              </a:solidFill>
              <a:latin typeface="+mn-lt"/>
              <a:ea typeface="Arial"/>
              <a:cs typeface="Arial"/>
              <a:sym typeface="Arial"/>
            </a:rPr>
            <a:t> Hemograma</a:t>
          </a:r>
          <a:endParaRPr lang="es-CO" dirty="0">
            <a:latin typeface="+mn-lt"/>
          </a:endParaRPr>
        </a:p>
      </dgm:t>
    </dgm:pt>
    <dgm:pt modelId="{25F9A51F-1ECE-4A5C-A7E8-1218C748AD26}" type="parTrans" cxnId="{A0526452-A834-4E2D-9E74-8A4F89FD6BF1}">
      <dgm:prSet/>
      <dgm:spPr/>
      <dgm:t>
        <a:bodyPr/>
        <a:lstStyle/>
        <a:p>
          <a:endParaRPr lang="es-CO"/>
        </a:p>
      </dgm:t>
    </dgm:pt>
    <dgm:pt modelId="{244784B6-C515-4BBF-8A42-BC5C6A0D6DC4}" type="sibTrans" cxnId="{A0526452-A834-4E2D-9E74-8A4F89FD6BF1}">
      <dgm:prSet/>
      <dgm:spPr/>
      <dgm:t>
        <a:bodyPr/>
        <a:lstStyle/>
        <a:p>
          <a:endParaRPr lang="es-CO"/>
        </a:p>
      </dgm:t>
    </dgm:pt>
    <dgm:pt modelId="{A5150513-825F-4138-AB8F-6858CF348681}">
      <dgm:prSet phldrT="[Texto]"/>
      <dgm:spPr/>
      <dgm:t>
        <a:bodyPr/>
        <a:lstStyle/>
        <a:p>
          <a:r>
            <a:rPr lang="es-ES" dirty="0"/>
            <a:t>Segundo trimestre </a:t>
          </a:r>
          <a:endParaRPr lang="es-CO" dirty="0"/>
        </a:p>
      </dgm:t>
    </dgm:pt>
    <dgm:pt modelId="{5C322FFE-7920-43DC-B20A-C2CA832A5E55}" type="parTrans" cxnId="{3C7E2E61-DCBA-4F4B-BC94-69DE220BBC10}">
      <dgm:prSet/>
      <dgm:spPr/>
      <dgm:t>
        <a:bodyPr/>
        <a:lstStyle/>
        <a:p>
          <a:endParaRPr lang="es-CO"/>
        </a:p>
      </dgm:t>
    </dgm:pt>
    <dgm:pt modelId="{DCDA94CF-4EDF-4940-9DA3-E5354F839ACF}" type="sibTrans" cxnId="{3C7E2E61-DCBA-4F4B-BC94-69DE220BBC10}">
      <dgm:prSet/>
      <dgm:spPr/>
      <dgm:t>
        <a:bodyPr/>
        <a:lstStyle/>
        <a:p>
          <a:endParaRPr lang="es-CO"/>
        </a:p>
      </dgm:t>
    </dgm:pt>
    <dgm:pt modelId="{601BC6E7-076D-4149-AD86-2E9457F4D7F8}">
      <dgm:prSet phldrT="[Texto]"/>
      <dgm:spPr/>
      <dgm:t>
        <a:bodyPr/>
        <a:lstStyle/>
        <a:p>
          <a:pPr>
            <a:buClr>
              <a:srgbClr val="333333"/>
            </a:buClr>
            <a:buSzPts val="1200"/>
            <a:buChar char="●"/>
          </a:pPr>
          <a:r>
            <a:rPr lang="es-CO" dirty="0">
              <a:solidFill>
                <a:srgbClr val="333333"/>
              </a:solidFill>
            </a:rPr>
            <a:t>Hemograma</a:t>
          </a:r>
          <a:endParaRPr lang="es-CO" dirty="0"/>
        </a:p>
      </dgm:t>
    </dgm:pt>
    <dgm:pt modelId="{507D25B3-F942-4929-9CAA-82EB194BAE14}" type="parTrans" cxnId="{ED1FCC7A-1D09-4746-9413-5C3880E07470}">
      <dgm:prSet/>
      <dgm:spPr/>
      <dgm:t>
        <a:bodyPr/>
        <a:lstStyle/>
        <a:p>
          <a:endParaRPr lang="es-CO"/>
        </a:p>
      </dgm:t>
    </dgm:pt>
    <dgm:pt modelId="{491D5A7C-3167-4867-A7B2-E8279F283C5B}" type="sibTrans" cxnId="{ED1FCC7A-1D09-4746-9413-5C3880E07470}">
      <dgm:prSet/>
      <dgm:spPr/>
      <dgm:t>
        <a:bodyPr/>
        <a:lstStyle/>
        <a:p>
          <a:endParaRPr lang="es-CO"/>
        </a:p>
      </dgm:t>
    </dgm:pt>
    <dgm:pt modelId="{015F7783-CB5B-48EA-A742-520D391F059B}">
      <dgm:prSet phldrT="[Texto]"/>
      <dgm:spPr/>
      <dgm:t>
        <a:bodyPr/>
        <a:lstStyle/>
        <a:p>
          <a:r>
            <a:rPr lang="es-ES" dirty="0"/>
            <a:t>Tercer trimestre </a:t>
          </a:r>
          <a:endParaRPr lang="es-CO" dirty="0"/>
        </a:p>
      </dgm:t>
    </dgm:pt>
    <dgm:pt modelId="{9614D41D-591F-41BB-9DCC-D85390468868}" type="parTrans" cxnId="{92ADD15C-FA17-42E1-8413-93126DCB9516}">
      <dgm:prSet/>
      <dgm:spPr/>
      <dgm:t>
        <a:bodyPr/>
        <a:lstStyle/>
        <a:p>
          <a:endParaRPr lang="es-CO"/>
        </a:p>
      </dgm:t>
    </dgm:pt>
    <dgm:pt modelId="{4F3593FC-42F7-4AE8-8C74-8821E1765B73}" type="sibTrans" cxnId="{92ADD15C-FA17-42E1-8413-93126DCB9516}">
      <dgm:prSet/>
      <dgm:spPr/>
      <dgm:t>
        <a:bodyPr/>
        <a:lstStyle/>
        <a:p>
          <a:endParaRPr lang="es-CO"/>
        </a:p>
      </dgm:t>
    </dgm:pt>
    <dgm:pt modelId="{689D7469-0A13-4858-81ED-8FBEE1B5B56B}">
      <dgm:prSet phldrT="[Texto]"/>
      <dgm:spPr/>
      <dgm:t>
        <a:bodyPr/>
        <a:lstStyle/>
        <a:p>
          <a:pPr>
            <a:buClr>
              <a:srgbClr val="333333"/>
            </a:buClr>
            <a:buSzPts val="1200"/>
            <a:buChar char="●"/>
          </a:pPr>
          <a:r>
            <a:rPr lang="es-CO" dirty="0">
              <a:solidFill>
                <a:srgbClr val="333333"/>
              </a:solidFill>
            </a:rPr>
            <a:t>Hemograma</a:t>
          </a:r>
          <a:endParaRPr lang="es-CO" dirty="0"/>
        </a:p>
      </dgm:t>
    </dgm:pt>
    <dgm:pt modelId="{E6C191DE-E4DA-4C2A-BEC4-615D12D8401A}" type="parTrans" cxnId="{5C8EE2CA-F96E-4829-8AED-D90D139EB711}">
      <dgm:prSet/>
      <dgm:spPr/>
      <dgm:t>
        <a:bodyPr/>
        <a:lstStyle/>
        <a:p>
          <a:endParaRPr lang="es-CO"/>
        </a:p>
      </dgm:t>
    </dgm:pt>
    <dgm:pt modelId="{50601654-2640-4F96-A743-3A850388044D}" type="sibTrans" cxnId="{5C8EE2CA-F96E-4829-8AED-D90D139EB711}">
      <dgm:prSet/>
      <dgm:spPr/>
      <dgm:t>
        <a:bodyPr/>
        <a:lstStyle/>
        <a:p>
          <a:endParaRPr lang="es-CO"/>
        </a:p>
      </dgm:t>
    </dgm:pt>
    <dgm:pt modelId="{B1006E0F-EC84-41F6-AF06-A3C934144830}">
      <dgm:prSet/>
      <dgm:spPr/>
      <dgm:t>
        <a:bodyPr/>
        <a:lstStyle/>
        <a:p>
          <a:pPr>
            <a:buNone/>
          </a:pPr>
          <a:r>
            <a:rPr lang="es-CO" dirty="0">
              <a:solidFill>
                <a:srgbClr val="333333"/>
              </a:solidFill>
              <a:latin typeface="+mn-lt"/>
              <a:ea typeface="Arial"/>
              <a:cs typeface="Arial"/>
              <a:sym typeface="Arial"/>
            </a:rPr>
            <a:t>Hepatitis B (antígeno de superficie)</a:t>
          </a:r>
        </a:p>
      </dgm:t>
    </dgm:pt>
    <dgm:pt modelId="{A143929C-7E77-435B-B070-16E140894EA9}" type="parTrans" cxnId="{B8BBAE28-A84D-48F9-B98A-7A31235A3D3A}">
      <dgm:prSet/>
      <dgm:spPr/>
      <dgm:t>
        <a:bodyPr/>
        <a:lstStyle/>
        <a:p>
          <a:endParaRPr lang="es-CO"/>
        </a:p>
      </dgm:t>
    </dgm:pt>
    <dgm:pt modelId="{BC5A5FEF-A17F-4727-9029-B080578E73B2}" type="sibTrans" cxnId="{B8BBAE28-A84D-48F9-B98A-7A31235A3D3A}">
      <dgm:prSet/>
      <dgm:spPr/>
      <dgm:t>
        <a:bodyPr/>
        <a:lstStyle/>
        <a:p>
          <a:endParaRPr lang="es-CO"/>
        </a:p>
      </dgm:t>
    </dgm:pt>
    <dgm:pt modelId="{BD394981-9F3C-4B7D-9B85-5FAFB3576ADD}">
      <dgm:prSet/>
      <dgm:spPr/>
      <dgm:t>
        <a:bodyPr/>
        <a:lstStyle/>
        <a:p>
          <a:pPr>
            <a:buNone/>
          </a:pPr>
          <a:r>
            <a:rPr lang="es-CO" dirty="0">
              <a:solidFill>
                <a:srgbClr val="333333"/>
              </a:solidFill>
              <a:latin typeface="+mn-lt"/>
              <a:ea typeface="Arial"/>
              <a:cs typeface="Arial"/>
              <a:sym typeface="Arial"/>
            </a:rPr>
            <a:t>TSH: 0,4-4 mU/</a:t>
          </a:r>
        </a:p>
      </dgm:t>
    </dgm:pt>
    <dgm:pt modelId="{374374E9-432F-46E4-9552-9315994645C6}" type="parTrans" cxnId="{97D9A898-2366-4840-9B22-13B4B7B1D4A8}">
      <dgm:prSet/>
      <dgm:spPr/>
      <dgm:t>
        <a:bodyPr/>
        <a:lstStyle/>
        <a:p>
          <a:endParaRPr lang="es-CO"/>
        </a:p>
      </dgm:t>
    </dgm:pt>
    <dgm:pt modelId="{E49225E5-71C3-48EB-B59B-E80FCA1ADC53}" type="sibTrans" cxnId="{97D9A898-2366-4840-9B22-13B4B7B1D4A8}">
      <dgm:prSet/>
      <dgm:spPr/>
      <dgm:t>
        <a:bodyPr/>
        <a:lstStyle/>
        <a:p>
          <a:endParaRPr lang="es-CO"/>
        </a:p>
      </dgm:t>
    </dgm:pt>
    <dgm:pt modelId="{42167029-D915-4820-8599-642D26B116B5}">
      <dgm:prSet/>
      <dgm:spPr/>
      <dgm:t>
        <a:bodyPr/>
        <a:lstStyle/>
        <a:p>
          <a:pPr>
            <a:buNone/>
          </a:pPr>
          <a:r>
            <a:rPr lang="es-CO" dirty="0">
              <a:solidFill>
                <a:srgbClr val="333333"/>
              </a:solidFill>
              <a:latin typeface="+mn-lt"/>
              <a:ea typeface="Arial"/>
              <a:cs typeface="Arial"/>
              <a:sym typeface="Arial"/>
            </a:rPr>
            <a:t>Malaria gota gruesa en zona endémica</a:t>
          </a:r>
        </a:p>
      </dgm:t>
    </dgm:pt>
    <dgm:pt modelId="{F7E10976-A7B0-45C1-A34C-4D15E309F84B}" type="parTrans" cxnId="{8A85E8B4-0E0E-40CF-A7E7-0A11FF915E2E}">
      <dgm:prSet/>
      <dgm:spPr/>
      <dgm:t>
        <a:bodyPr/>
        <a:lstStyle/>
        <a:p>
          <a:endParaRPr lang="es-CO"/>
        </a:p>
      </dgm:t>
    </dgm:pt>
    <dgm:pt modelId="{B5DAC31E-0EC7-4425-9376-4A655A11F461}" type="sibTrans" cxnId="{8A85E8B4-0E0E-40CF-A7E7-0A11FF915E2E}">
      <dgm:prSet/>
      <dgm:spPr/>
      <dgm:t>
        <a:bodyPr/>
        <a:lstStyle/>
        <a:p>
          <a:endParaRPr lang="es-CO"/>
        </a:p>
      </dgm:t>
    </dgm:pt>
    <dgm:pt modelId="{4C16A031-0E16-4B81-A0DE-9DC0328D1B10}">
      <dgm:prSet/>
      <dgm:spPr/>
      <dgm:t>
        <a:bodyPr/>
        <a:lstStyle/>
        <a:p>
          <a:pPr>
            <a:buNone/>
          </a:pPr>
          <a:r>
            <a:rPr lang="es-CO" dirty="0">
              <a:solidFill>
                <a:srgbClr val="333333"/>
              </a:solidFill>
              <a:latin typeface="+mn-lt"/>
              <a:ea typeface="Arial"/>
              <a:cs typeface="Arial"/>
              <a:sym typeface="Arial"/>
            </a:rPr>
            <a:t>Primera ecografía  semana 11-14</a:t>
          </a:r>
          <a:endParaRPr lang="es-CO" dirty="0">
            <a:latin typeface="+mn-lt"/>
          </a:endParaRPr>
        </a:p>
      </dgm:t>
    </dgm:pt>
    <dgm:pt modelId="{5C72E37C-68CB-40EA-9C36-69613EF2416F}" type="parTrans" cxnId="{E5C4BE17-28D6-418A-9BC2-E1CF930E039D}">
      <dgm:prSet/>
      <dgm:spPr/>
      <dgm:t>
        <a:bodyPr/>
        <a:lstStyle/>
        <a:p>
          <a:endParaRPr lang="es-CO"/>
        </a:p>
      </dgm:t>
    </dgm:pt>
    <dgm:pt modelId="{397F6D8F-E099-4B80-B95F-DEF43EE1DB38}" type="sibTrans" cxnId="{E5C4BE17-28D6-418A-9BC2-E1CF930E039D}">
      <dgm:prSet/>
      <dgm:spPr/>
      <dgm:t>
        <a:bodyPr/>
        <a:lstStyle/>
        <a:p>
          <a:endParaRPr lang="es-CO"/>
        </a:p>
      </dgm:t>
    </dgm:pt>
    <dgm:pt modelId="{46A9C341-695D-4A6F-BBAF-183EF36D357B}">
      <dgm:prSet/>
      <dgm:spPr/>
      <dgm:t>
        <a:bodyPr/>
        <a:lstStyle/>
        <a:p>
          <a:r>
            <a:rPr lang="es-CO" dirty="0">
              <a:solidFill>
                <a:srgbClr val="333333"/>
              </a:solidFill>
            </a:rPr>
            <a:t>VDRL</a:t>
          </a:r>
        </a:p>
      </dgm:t>
    </dgm:pt>
    <dgm:pt modelId="{1A133691-5E4C-46EF-B5F5-299B6A9BC20E}" type="parTrans" cxnId="{CAF3182C-F1D2-417D-B823-E27E426360B1}">
      <dgm:prSet/>
      <dgm:spPr/>
      <dgm:t>
        <a:bodyPr/>
        <a:lstStyle/>
        <a:p>
          <a:endParaRPr lang="es-CO"/>
        </a:p>
      </dgm:t>
    </dgm:pt>
    <dgm:pt modelId="{0BDF5001-B6A2-4F04-AD0C-8DC28B989327}" type="sibTrans" cxnId="{CAF3182C-F1D2-417D-B823-E27E426360B1}">
      <dgm:prSet/>
      <dgm:spPr/>
      <dgm:t>
        <a:bodyPr/>
        <a:lstStyle/>
        <a:p>
          <a:endParaRPr lang="es-CO"/>
        </a:p>
      </dgm:t>
    </dgm:pt>
    <dgm:pt modelId="{F167BE15-1E60-4B4D-8FDC-0F41A83E9089}">
      <dgm:prSet/>
      <dgm:spPr/>
      <dgm:t>
        <a:bodyPr/>
        <a:lstStyle/>
        <a:p>
          <a:r>
            <a:rPr lang="es-CO" dirty="0" smtClean="0">
              <a:solidFill>
                <a:srgbClr val="333333"/>
              </a:solidFill>
            </a:rPr>
            <a:t>Parcial </a:t>
          </a:r>
          <a:r>
            <a:rPr lang="es-CO" dirty="0">
              <a:solidFill>
                <a:srgbClr val="333333"/>
              </a:solidFill>
            </a:rPr>
            <a:t>de orina</a:t>
          </a:r>
        </a:p>
      </dgm:t>
    </dgm:pt>
    <dgm:pt modelId="{DD76E490-CD50-445D-BA41-E8BA3FA63EB4}" type="parTrans" cxnId="{E17EEB18-570E-44B5-9587-D9E81A29908E}">
      <dgm:prSet/>
      <dgm:spPr/>
      <dgm:t>
        <a:bodyPr/>
        <a:lstStyle/>
        <a:p>
          <a:endParaRPr lang="es-CO"/>
        </a:p>
      </dgm:t>
    </dgm:pt>
    <dgm:pt modelId="{58109800-79EC-489F-BC3A-45464709A62A}" type="sibTrans" cxnId="{E17EEB18-570E-44B5-9587-D9E81A29908E}">
      <dgm:prSet/>
      <dgm:spPr/>
      <dgm:t>
        <a:bodyPr/>
        <a:lstStyle/>
        <a:p>
          <a:endParaRPr lang="es-CO"/>
        </a:p>
      </dgm:t>
    </dgm:pt>
    <dgm:pt modelId="{207D0F08-7D2B-41A0-9B5C-BF1D9E76040A}">
      <dgm:prSet/>
      <dgm:spPr/>
      <dgm:t>
        <a:bodyPr/>
        <a:lstStyle/>
        <a:p>
          <a:r>
            <a:rPr lang="es-CO" dirty="0">
              <a:solidFill>
                <a:srgbClr val="333333"/>
              </a:solidFill>
            </a:rPr>
            <a:t>Frotis de flujo vaginal si hay síntomas</a:t>
          </a:r>
        </a:p>
      </dgm:t>
    </dgm:pt>
    <dgm:pt modelId="{F239C72C-4A30-471C-8A58-28D4D05822F6}" type="parTrans" cxnId="{51CAE099-237E-44F8-914D-44190AB590C6}">
      <dgm:prSet/>
      <dgm:spPr/>
      <dgm:t>
        <a:bodyPr/>
        <a:lstStyle/>
        <a:p>
          <a:endParaRPr lang="es-CO"/>
        </a:p>
      </dgm:t>
    </dgm:pt>
    <dgm:pt modelId="{4D65D516-D003-4E39-9809-8A9C9EB3EF89}" type="sibTrans" cxnId="{51CAE099-237E-44F8-914D-44190AB590C6}">
      <dgm:prSet/>
      <dgm:spPr/>
      <dgm:t>
        <a:bodyPr/>
        <a:lstStyle/>
        <a:p>
          <a:endParaRPr lang="es-CO"/>
        </a:p>
      </dgm:t>
    </dgm:pt>
    <dgm:pt modelId="{621E22E3-786D-437F-A587-AD9EACFD3E1A}">
      <dgm:prSet/>
      <dgm:spPr/>
      <dgm:t>
        <a:bodyPr/>
        <a:lstStyle/>
        <a:p>
          <a:r>
            <a:rPr lang="es-CO" dirty="0">
              <a:solidFill>
                <a:srgbClr val="333333"/>
              </a:solidFill>
            </a:rPr>
            <a:t>Glicemia pre y 1 y 2 h poscarga 75 gr a todas las maternas semana 24-28</a:t>
          </a:r>
        </a:p>
      </dgm:t>
    </dgm:pt>
    <dgm:pt modelId="{1CCCF67A-2E9B-43A8-B92D-C980AB7ED152}" type="parTrans" cxnId="{D0D92DD5-E8B6-4878-BBF7-6086340AA157}">
      <dgm:prSet/>
      <dgm:spPr/>
      <dgm:t>
        <a:bodyPr/>
        <a:lstStyle/>
        <a:p>
          <a:endParaRPr lang="es-CO"/>
        </a:p>
      </dgm:t>
    </dgm:pt>
    <dgm:pt modelId="{39FEE54A-1927-46D2-9C72-0D02DE813B29}" type="sibTrans" cxnId="{D0D92DD5-E8B6-4878-BBF7-6086340AA157}">
      <dgm:prSet/>
      <dgm:spPr/>
      <dgm:t>
        <a:bodyPr/>
        <a:lstStyle/>
        <a:p>
          <a:endParaRPr lang="es-CO"/>
        </a:p>
      </dgm:t>
    </dgm:pt>
    <dgm:pt modelId="{5E3D8459-B578-4705-994A-B72C9B3174EC}">
      <dgm:prSet/>
      <dgm:spPr/>
      <dgm:t>
        <a:bodyPr/>
        <a:lstStyle/>
        <a:p>
          <a:r>
            <a:rPr lang="es-CO" dirty="0">
              <a:solidFill>
                <a:srgbClr val="333333"/>
              </a:solidFill>
            </a:rPr>
            <a:t>Coombs indirecto semana 20-24-28</a:t>
          </a:r>
        </a:p>
      </dgm:t>
    </dgm:pt>
    <dgm:pt modelId="{36847871-3847-496B-B15B-60A2CC496C4F}" type="parTrans" cxnId="{79779474-3433-434C-8BCE-060105E1F16F}">
      <dgm:prSet/>
      <dgm:spPr/>
      <dgm:t>
        <a:bodyPr/>
        <a:lstStyle/>
        <a:p>
          <a:endParaRPr lang="es-CO"/>
        </a:p>
      </dgm:t>
    </dgm:pt>
    <dgm:pt modelId="{52C370C3-1A00-4098-A2AE-E592942BF05D}" type="sibTrans" cxnId="{79779474-3433-434C-8BCE-060105E1F16F}">
      <dgm:prSet/>
      <dgm:spPr/>
      <dgm:t>
        <a:bodyPr/>
        <a:lstStyle/>
        <a:p>
          <a:endParaRPr lang="es-CO"/>
        </a:p>
      </dgm:t>
    </dgm:pt>
    <dgm:pt modelId="{DE2A53D6-E0D1-4C11-876B-743D25C599E3}">
      <dgm:prSet/>
      <dgm:spPr/>
      <dgm:t>
        <a:bodyPr/>
        <a:lstStyle/>
        <a:p>
          <a:r>
            <a:rPr lang="es-CO" dirty="0">
              <a:solidFill>
                <a:srgbClr val="333333"/>
              </a:solidFill>
            </a:rPr>
            <a:t>TSH: 0,4-4mU/</a:t>
          </a:r>
        </a:p>
      </dgm:t>
    </dgm:pt>
    <dgm:pt modelId="{79589AD9-D541-41D0-B04E-9CC3BD5EB9DB}" type="parTrans" cxnId="{6140C1CF-E635-493C-9039-78526C750BA2}">
      <dgm:prSet/>
      <dgm:spPr/>
      <dgm:t>
        <a:bodyPr/>
        <a:lstStyle/>
        <a:p>
          <a:endParaRPr lang="es-CO"/>
        </a:p>
      </dgm:t>
    </dgm:pt>
    <dgm:pt modelId="{6B865365-9A7C-4851-A4AD-C38795A9A328}" type="sibTrans" cxnId="{6140C1CF-E635-493C-9039-78526C750BA2}">
      <dgm:prSet/>
      <dgm:spPr/>
      <dgm:t>
        <a:bodyPr/>
        <a:lstStyle/>
        <a:p>
          <a:endParaRPr lang="es-CO"/>
        </a:p>
      </dgm:t>
    </dgm:pt>
    <dgm:pt modelId="{1DC12448-CAE9-4A48-8D95-8E357EC57B05}">
      <dgm:prSet/>
      <dgm:spPr/>
      <dgm:t>
        <a:bodyPr/>
        <a:lstStyle/>
        <a:p>
          <a:r>
            <a:rPr lang="es-CO" dirty="0">
              <a:solidFill>
                <a:srgbClr val="333333"/>
              </a:solidFill>
            </a:rPr>
            <a:t>Ecografía de detalle semana 18-24</a:t>
          </a:r>
          <a:endParaRPr lang="es-CO" dirty="0">
            <a:solidFill>
              <a:schemeClr val="dk2"/>
            </a:solidFill>
            <a:latin typeface="Calibri"/>
            <a:ea typeface="Calibri"/>
            <a:cs typeface="Calibri"/>
            <a:sym typeface="Calibri"/>
          </a:endParaRPr>
        </a:p>
      </dgm:t>
    </dgm:pt>
    <dgm:pt modelId="{BF7D098D-DF6D-448B-B0AE-4081A19BC970}" type="parTrans" cxnId="{AD02DABB-578A-474D-A4B9-45BEF9450A18}">
      <dgm:prSet/>
      <dgm:spPr/>
      <dgm:t>
        <a:bodyPr/>
        <a:lstStyle/>
        <a:p>
          <a:endParaRPr lang="es-CO"/>
        </a:p>
      </dgm:t>
    </dgm:pt>
    <dgm:pt modelId="{09A1D97A-92BF-49E1-9625-FD4A3D52493F}" type="sibTrans" cxnId="{AD02DABB-578A-474D-A4B9-45BEF9450A18}">
      <dgm:prSet/>
      <dgm:spPr/>
      <dgm:t>
        <a:bodyPr/>
        <a:lstStyle/>
        <a:p>
          <a:endParaRPr lang="es-CO"/>
        </a:p>
      </dgm:t>
    </dgm:pt>
    <dgm:pt modelId="{5F98A456-5532-4DD1-BD3F-23FFEE0D94E9}">
      <dgm:prSet/>
      <dgm:spPr/>
      <dgm:t>
        <a:bodyPr/>
        <a:lstStyle/>
        <a:p>
          <a:r>
            <a:rPr lang="es-CO" dirty="0">
              <a:solidFill>
                <a:srgbClr val="333333"/>
              </a:solidFill>
            </a:rPr>
            <a:t>VDRL</a:t>
          </a:r>
        </a:p>
      </dgm:t>
    </dgm:pt>
    <dgm:pt modelId="{DAA94D70-7F85-478B-857B-5C421D33C054}" type="parTrans" cxnId="{28C5BA59-A1B3-4987-A6CE-A8404BB426B8}">
      <dgm:prSet/>
      <dgm:spPr/>
      <dgm:t>
        <a:bodyPr/>
        <a:lstStyle/>
        <a:p>
          <a:endParaRPr lang="es-CO"/>
        </a:p>
      </dgm:t>
    </dgm:pt>
    <dgm:pt modelId="{511FF20F-0675-42F4-87D6-4F73D1CE7A7C}" type="sibTrans" cxnId="{28C5BA59-A1B3-4987-A6CE-A8404BB426B8}">
      <dgm:prSet/>
      <dgm:spPr/>
      <dgm:t>
        <a:bodyPr/>
        <a:lstStyle/>
        <a:p>
          <a:endParaRPr lang="es-CO"/>
        </a:p>
      </dgm:t>
    </dgm:pt>
    <dgm:pt modelId="{8B71E9ED-6D49-4BDD-A59E-0C7FE5B7FB0E}">
      <dgm:prSet/>
      <dgm:spPr/>
      <dgm:t>
        <a:bodyPr/>
        <a:lstStyle/>
        <a:p>
          <a:r>
            <a:rPr lang="es-CO" dirty="0">
              <a:solidFill>
                <a:srgbClr val="333333"/>
              </a:solidFill>
            </a:rPr>
            <a:t>Parcial de orina</a:t>
          </a:r>
        </a:p>
      </dgm:t>
    </dgm:pt>
    <dgm:pt modelId="{CBDE1D5F-D47C-4778-8A8B-FBF20EF9A78B}" type="parTrans" cxnId="{63EEA0E4-D7AE-4D1D-9EC7-16BB318C1F87}">
      <dgm:prSet/>
      <dgm:spPr/>
      <dgm:t>
        <a:bodyPr/>
        <a:lstStyle/>
        <a:p>
          <a:endParaRPr lang="es-CO"/>
        </a:p>
      </dgm:t>
    </dgm:pt>
    <dgm:pt modelId="{AAD54324-6385-4133-8739-43419B4C20C7}" type="sibTrans" cxnId="{63EEA0E4-D7AE-4D1D-9EC7-16BB318C1F87}">
      <dgm:prSet/>
      <dgm:spPr/>
      <dgm:t>
        <a:bodyPr/>
        <a:lstStyle/>
        <a:p>
          <a:endParaRPr lang="es-CO"/>
        </a:p>
      </dgm:t>
    </dgm:pt>
    <dgm:pt modelId="{7228DE86-28CC-4FE3-8ACF-AA8207BB1CB9}">
      <dgm:prSet/>
      <dgm:spPr/>
      <dgm:t>
        <a:bodyPr/>
        <a:lstStyle/>
        <a:p>
          <a:r>
            <a:rPr lang="es-CO" dirty="0">
              <a:solidFill>
                <a:srgbClr val="333333"/>
              </a:solidFill>
            </a:rPr>
            <a:t>VIH prueba rápida o Elisa convencional de 3 generación</a:t>
          </a:r>
        </a:p>
      </dgm:t>
    </dgm:pt>
    <dgm:pt modelId="{F52CE47D-0B47-482E-B269-33E960E073A3}" type="parTrans" cxnId="{9C34389E-39BD-45EA-B6F8-AB184F662ACD}">
      <dgm:prSet/>
      <dgm:spPr/>
      <dgm:t>
        <a:bodyPr/>
        <a:lstStyle/>
        <a:p>
          <a:endParaRPr lang="es-CO"/>
        </a:p>
      </dgm:t>
    </dgm:pt>
    <dgm:pt modelId="{22A34340-55E7-4399-9B1B-CBCB4CD07193}" type="sibTrans" cxnId="{9C34389E-39BD-45EA-B6F8-AB184F662ACD}">
      <dgm:prSet/>
      <dgm:spPr/>
      <dgm:t>
        <a:bodyPr/>
        <a:lstStyle/>
        <a:p>
          <a:endParaRPr lang="es-CO"/>
        </a:p>
      </dgm:t>
    </dgm:pt>
    <dgm:pt modelId="{08F8A69B-7B9D-4D7A-9F29-AB974E2ED070}">
      <dgm:prSet/>
      <dgm:spPr/>
      <dgm:t>
        <a:bodyPr/>
        <a:lstStyle/>
        <a:p>
          <a:r>
            <a:rPr lang="es-CO" dirty="0">
              <a:solidFill>
                <a:srgbClr val="333333"/>
              </a:solidFill>
            </a:rPr>
            <a:t>Frotis de flujo vaginal si hay síntomas</a:t>
          </a:r>
        </a:p>
      </dgm:t>
    </dgm:pt>
    <dgm:pt modelId="{9491EDB3-AB8C-498E-862F-184B1F1D4977}" type="parTrans" cxnId="{F31F114E-AC3E-45AA-B20E-B6A1924D8DAD}">
      <dgm:prSet/>
      <dgm:spPr/>
      <dgm:t>
        <a:bodyPr/>
        <a:lstStyle/>
        <a:p>
          <a:endParaRPr lang="es-CO"/>
        </a:p>
      </dgm:t>
    </dgm:pt>
    <dgm:pt modelId="{511CC06A-BBB2-4136-BA94-6D8D58A0D9C8}" type="sibTrans" cxnId="{F31F114E-AC3E-45AA-B20E-B6A1924D8DAD}">
      <dgm:prSet/>
      <dgm:spPr/>
      <dgm:t>
        <a:bodyPr/>
        <a:lstStyle/>
        <a:p>
          <a:endParaRPr lang="es-CO"/>
        </a:p>
      </dgm:t>
    </dgm:pt>
    <dgm:pt modelId="{6E7C5488-639C-43B7-AC6B-A075A1B09280}">
      <dgm:prSet/>
      <dgm:spPr/>
      <dgm:t>
        <a:bodyPr/>
        <a:lstStyle/>
        <a:p>
          <a:r>
            <a:rPr lang="es-CO" dirty="0">
              <a:solidFill>
                <a:srgbClr val="333333"/>
              </a:solidFill>
            </a:rPr>
            <a:t>TSH: 0,4-4mU/</a:t>
          </a:r>
        </a:p>
      </dgm:t>
    </dgm:pt>
    <dgm:pt modelId="{9F4ED124-E39A-4602-9E5E-60A7CB9A1923}" type="parTrans" cxnId="{CE26396F-3C27-44A6-B0CB-78181EEE1FA8}">
      <dgm:prSet/>
      <dgm:spPr/>
      <dgm:t>
        <a:bodyPr/>
        <a:lstStyle/>
        <a:p>
          <a:endParaRPr lang="es-CO"/>
        </a:p>
      </dgm:t>
    </dgm:pt>
    <dgm:pt modelId="{DC87973F-0F6C-4C0F-B2B2-1A659FF5B9DF}" type="sibTrans" cxnId="{CE26396F-3C27-44A6-B0CB-78181EEE1FA8}">
      <dgm:prSet/>
      <dgm:spPr/>
      <dgm:t>
        <a:bodyPr/>
        <a:lstStyle/>
        <a:p>
          <a:endParaRPr lang="es-CO"/>
        </a:p>
      </dgm:t>
    </dgm:pt>
    <dgm:pt modelId="{9DEB1608-B92C-4EE2-B2B4-140FFC9DCF96}">
      <dgm:prSet/>
      <dgm:spPr/>
      <dgm:t>
        <a:bodyPr/>
        <a:lstStyle/>
        <a:p>
          <a:r>
            <a:rPr lang="es-CO" dirty="0">
              <a:solidFill>
                <a:srgbClr val="333333"/>
              </a:solidFill>
            </a:rPr>
            <a:t>Cultivo vaginal y rectal (tamizaje para estreptococo B) Semana 35-37</a:t>
          </a:r>
        </a:p>
      </dgm:t>
    </dgm:pt>
    <dgm:pt modelId="{F3DEF5FE-F168-4078-992C-042CF0453DF5}" type="parTrans" cxnId="{5B2FAB94-85C9-4E16-A2F3-FE16757DD958}">
      <dgm:prSet/>
      <dgm:spPr/>
      <dgm:t>
        <a:bodyPr/>
        <a:lstStyle/>
        <a:p>
          <a:endParaRPr lang="es-CO"/>
        </a:p>
      </dgm:t>
    </dgm:pt>
    <dgm:pt modelId="{9E72D9EA-70A3-415C-943C-20E8DA8914C5}" type="sibTrans" cxnId="{5B2FAB94-85C9-4E16-A2F3-FE16757DD958}">
      <dgm:prSet/>
      <dgm:spPr/>
      <dgm:t>
        <a:bodyPr/>
        <a:lstStyle/>
        <a:p>
          <a:endParaRPr lang="es-CO"/>
        </a:p>
      </dgm:t>
    </dgm:pt>
    <dgm:pt modelId="{5245FA23-2DCF-4085-8655-D6C3CE7C30CC}">
      <dgm:prSet/>
      <dgm:spPr/>
      <dgm:t>
        <a:bodyPr/>
        <a:lstStyle/>
        <a:p>
          <a:r>
            <a:rPr lang="es-CO" dirty="0">
              <a:solidFill>
                <a:srgbClr val="333333"/>
              </a:solidFill>
            </a:rPr>
            <a:t>Ecografía de semana 32-34 si hay riesgo de RCIU</a:t>
          </a:r>
          <a:endParaRPr lang="es-CO" dirty="0">
            <a:solidFill>
              <a:schemeClr val="dk2"/>
            </a:solidFill>
            <a:latin typeface="Calibri"/>
            <a:ea typeface="Calibri"/>
            <a:cs typeface="Calibri"/>
            <a:sym typeface="Calibri"/>
          </a:endParaRPr>
        </a:p>
      </dgm:t>
    </dgm:pt>
    <dgm:pt modelId="{7CB65295-1197-4119-AF3E-E0CD2FF5545B}" type="parTrans" cxnId="{E3482132-87FB-4F5C-90C7-056E1EF73E24}">
      <dgm:prSet/>
      <dgm:spPr/>
      <dgm:t>
        <a:bodyPr/>
        <a:lstStyle/>
        <a:p>
          <a:endParaRPr lang="es-CO"/>
        </a:p>
      </dgm:t>
    </dgm:pt>
    <dgm:pt modelId="{BAE31133-854F-447F-8890-A5E2EB64D5A2}" type="sibTrans" cxnId="{E3482132-87FB-4F5C-90C7-056E1EF73E24}">
      <dgm:prSet/>
      <dgm:spPr/>
      <dgm:t>
        <a:bodyPr/>
        <a:lstStyle/>
        <a:p>
          <a:endParaRPr lang="es-CO"/>
        </a:p>
      </dgm:t>
    </dgm:pt>
    <dgm:pt modelId="{2482B70E-D87A-4B46-8306-5E28BBAA289E}">
      <dgm:prSet phldrT="[Texto]"/>
      <dgm:spPr/>
      <dgm:t>
        <a:bodyPr/>
        <a:lstStyle/>
        <a:p>
          <a:pPr>
            <a:buClr>
              <a:srgbClr val="333333"/>
            </a:buClr>
            <a:buSzPts val="1000"/>
            <a:buFont typeface="Arial" panose="020B0604020202020204" pitchFamily="34" charset="0"/>
            <a:buChar char="•"/>
          </a:pPr>
          <a:r>
            <a:rPr lang="es-CO" dirty="0">
              <a:solidFill>
                <a:srgbClr val="333333"/>
              </a:solidFill>
              <a:latin typeface="+mn-lt"/>
              <a:ea typeface="Arial"/>
              <a:cs typeface="Arial"/>
              <a:sym typeface="Arial"/>
            </a:rPr>
            <a:t>Hemoclasificación</a:t>
          </a:r>
          <a:endParaRPr lang="es-CO" dirty="0">
            <a:latin typeface="+mn-lt"/>
          </a:endParaRPr>
        </a:p>
      </dgm:t>
    </dgm:pt>
    <dgm:pt modelId="{613A9D14-A1B2-4D18-BDA4-0D428E2C469C}" type="parTrans" cxnId="{A0A87DE2-9A27-4E06-B8EA-E1D24762AB8D}">
      <dgm:prSet/>
      <dgm:spPr/>
      <dgm:t>
        <a:bodyPr/>
        <a:lstStyle/>
        <a:p>
          <a:endParaRPr lang="es-CO"/>
        </a:p>
      </dgm:t>
    </dgm:pt>
    <dgm:pt modelId="{0AA95D46-569B-41F9-8673-02F42621B49C}" type="sibTrans" cxnId="{A0A87DE2-9A27-4E06-B8EA-E1D24762AB8D}">
      <dgm:prSet/>
      <dgm:spPr/>
      <dgm:t>
        <a:bodyPr/>
        <a:lstStyle/>
        <a:p>
          <a:endParaRPr lang="es-CO"/>
        </a:p>
      </dgm:t>
    </dgm:pt>
    <dgm:pt modelId="{820E5DDF-6EDC-45B3-B04B-CFDC9D6B4FC3}">
      <dgm:prSet phldrT="[Texto]"/>
      <dgm:spPr/>
      <dgm:t>
        <a:bodyPr/>
        <a:lstStyle/>
        <a:p>
          <a:pPr>
            <a:buClr>
              <a:srgbClr val="333333"/>
            </a:buClr>
            <a:buSzPts val="1000"/>
            <a:buFont typeface="Arial" panose="020B0604020202020204" pitchFamily="34" charset="0"/>
            <a:buChar char="•"/>
          </a:pPr>
          <a:r>
            <a:rPr lang="es-CO" dirty="0">
              <a:solidFill>
                <a:srgbClr val="333333"/>
              </a:solidFill>
              <a:latin typeface="+mn-lt"/>
              <a:ea typeface="Arial"/>
              <a:cs typeface="Arial"/>
              <a:sym typeface="Arial"/>
            </a:rPr>
            <a:t>Glicemia</a:t>
          </a:r>
          <a:endParaRPr lang="es-CO" dirty="0">
            <a:latin typeface="+mn-lt"/>
          </a:endParaRPr>
        </a:p>
      </dgm:t>
    </dgm:pt>
    <dgm:pt modelId="{86E7AF79-DF17-4249-9F15-685E835AF2FF}" type="parTrans" cxnId="{125F1FDB-D965-4284-B83D-69870C75EFB0}">
      <dgm:prSet/>
      <dgm:spPr/>
      <dgm:t>
        <a:bodyPr/>
        <a:lstStyle/>
        <a:p>
          <a:endParaRPr lang="es-CO"/>
        </a:p>
      </dgm:t>
    </dgm:pt>
    <dgm:pt modelId="{CD646901-5657-43D9-AEE0-FB8A8074891A}" type="sibTrans" cxnId="{125F1FDB-D965-4284-B83D-69870C75EFB0}">
      <dgm:prSet/>
      <dgm:spPr/>
      <dgm:t>
        <a:bodyPr/>
        <a:lstStyle/>
        <a:p>
          <a:endParaRPr lang="es-CO"/>
        </a:p>
      </dgm:t>
    </dgm:pt>
    <dgm:pt modelId="{E7B2DC48-FF08-42A8-9F1C-3FD0424A8DED}">
      <dgm:prSet phldrT="[Texto]"/>
      <dgm:spPr/>
      <dgm:t>
        <a:bodyPr/>
        <a:lstStyle/>
        <a:p>
          <a:pPr>
            <a:buClr>
              <a:srgbClr val="333333"/>
            </a:buClr>
            <a:buSzPts val="1000"/>
            <a:buFont typeface="Arial" panose="020B0604020202020204" pitchFamily="34" charset="0"/>
            <a:buChar char="•"/>
          </a:pPr>
          <a:r>
            <a:rPr lang="es-CO" dirty="0">
              <a:solidFill>
                <a:srgbClr val="333333"/>
              </a:solidFill>
              <a:latin typeface="+mn-lt"/>
              <a:ea typeface="Arial"/>
              <a:cs typeface="Arial"/>
              <a:sym typeface="Arial"/>
            </a:rPr>
            <a:t>Prueba treponémica rápida; si es + tratamiento y pedir VDRL</a:t>
          </a:r>
          <a:endParaRPr lang="es-CO" dirty="0">
            <a:latin typeface="+mn-lt"/>
          </a:endParaRPr>
        </a:p>
      </dgm:t>
    </dgm:pt>
    <dgm:pt modelId="{BE6AE85E-86E5-45BE-B6A7-F4A4B5C27A82}" type="parTrans" cxnId="{F674C735-265C-40C1-926E-AC9DE5941698}">
      <dgm:prSet/>
      <dgm:spPr/>
      <dgm:t>
        <a:bodyPr/>
        <a:lstStyle/>
        <a:p>
          <a:endParaRPr lang="es-CO"/>
        </a:p>
      </dgm:t>
    </dgm:pt>
    <dgm:pt modelId="{B642EAB3-6249-4E3A-A763-A299CB1E2EF9}" type="sibTrans" cxnId="{F674C735-265C-40C1-926E-AC9DE5941698}">
      <dgm:prSet/>
      <dgm:spPr/>
      <dgm:t>
        <a:bodyPr/>
        <a:lstStyle/>
        <a:p>
          <a:endParaRPr lang="es-CO"/>
        </a:p>
      </dgm:t>
    </dgm:pt>
    <dgm:pt modelId="{B980088D-330A-4167-9D75-2B358505B637}">
      <dgm:prSet phldrT="[Texto]"/>
      <dgm:spPr/>
      <dgm:t>
        <a:bodyPr/>
        <a:lstStyle/>
        <a:p>
          <a:pPr>
            <a:buClr>
              <a:srgbClr val="333333"/>
            </a:buClr>
            <a:buSzPts val="1000"/>
            <a:buFont typeface="Arial" panose="020B0604020202020204" pitchFamily="34" charset="0"/>
            <a:buChar char="•"/>
          </a:pPr>
          <a:r>
            <a:rPr lang="es-CO" dirty="0">
              <a:solidFill>
                <a:srgbClr val="333333"/>
              </a:solidFill>
              <a:latin typeface="+mn-lt"/>
              <a:ea typeface="Arial"/>
              <a:cs typeface="Arial"/>
              <a:sym typeface="Arial"/>
            </a:rPr>
            <a:t>VIH prueba rápida o Elisa convencional de 3 generación</a:t>
          </a:r>
          <a:endParaRPr lang="es-CO" dirty="0">
            <a:latin typeface="+mn-lt"/>
          </a:endParaRPr>
        </a:p>
      </dgm:t>
    </dgm:pt>
    <dgm:pt modelId="{D8AC77ED-E940-4526-A449-8B26B6A571D6}" type="parTrans" cxnId="{48F81185-1FA7-4326-AE3F-1D240AEB18B7}">
      <dgm:prSet/>
      <dgm:spPr/>
      <dgm:t>
        <a:bodyPr/>
        <a:lstStyle/>
        <a:p>
          <a:endParaRPr lang="es-CO"/>
        </a:p>
      </dgm:t>
    </dgm:pt>
    <dgm:pt modelId="{4193148C-DBD3-4BFC-BF87-358540254ED4}" type="sibTrans" cxnId="{48F81185-1FA7-4326-AE3F-1D240AEB18B7}">
      <dgm:prSet/>
      <dgm:spPr/>
      <dgm:t>
        <a:bodyPr/>
        <a:lstStyle/>
        <a:p>
          <a:endParaRPr lang="es-CO"/>
        </a:p>
      </dgm:t>
    </dgm:pt>
    <dgm:pt modelId="{532B03D2-F081-4B3C-A761-16DDA1A60338}">
      <dgm:prSet phldrT="[Texto]"/>
      <dgm:spPr/>
      <dgm:t>
        <a:bodyPr/>
        <a:lstStyle/>
        <a:p>
          <a:pPr>
            <a:buClr>
              <a:srgbClr val="333333"/>
            </a:buClr>
            <a:buSzPts val="1000"/>
            <a:buFont typeface="Arial" panose="020B0604020202020204" pitchFamily="34" charset="0"/>
            <a:buChar char="•"/>
          </a:pPr>
          <a:r>
            <a:rPr lang="es-CO" dirty="0">
              <a:solidFill>
                <a:srgbClr val="333333"/>
              </a:solidFill>
              <a:latin typeface="+mn-lt"/>
              <a:ea typeface="Arial"/>
              <a:cs typeface="Arial"/>
              <a:sym typeface="Arial"/>
            </a:rPr>
            <a:t>Parcial de orina</a:t>
          </a:r>
          <a:endParaRPr lang="es-CO" dirty="0">
            <a:latin typeface="+mn-lt"/>
          </a:endParaRPr>
        </a:p>
      </dgm:t>
    </dgm:pt>
    <dgm:pt modelId="{A6107EDE-DCCF-435A-AF0E-B82B4CA4DDC6}" type="parTrans" cxnId="{1662E4D8-A585-4C2D-98FD-1B8DC0C8C0D0}">
      <dgm:prSet/>
      <dgm:spPr/>
      <dgm:t>
        <a:bodyPr/>
        <a:lstStyle/>
        <a:p>
          <a:endParaRPr lang="es-CO"/>
        </a:p>
      </dgm:t>
    </dgm:pt>
    <dgm:pt modelId="{E9FBCF69-3DFA-40F0-9713-EFDEE40D3E47}" type="sibTrans" cxnId="{1662E4D8-A585-4C2D-98FD-1B8DC0C8C0D0}">
      <dgm:prSet/>
      <dgm:spPr/>
      <dgm:t>
        <a:bodyPr/>
        <a:lstStyle/>
        <a:p>
          <a:endParaRPr lang="es-CO"/>
        </a:p>
      </dgm:t>
    </dgm:pt>
    <dgm:pt modelId="{21CAECAA-9B29-4F9B-A70B-B0A4090D8F9D}">
      <dgm:prSet/>
      <dgm:spPr/>
      <dgm:t>
        <a:bodyPr/>
        <a:lstStyle/>
        <a:p>
          <a:pPr>
            <a:buNone/>
          </a:pPr>
          <a:r>
            <a:rPr lang="es-CO" dirty="0">
              <a:solidFill>
                <a:srgbClr val="333333"/>
              </a:solidFill>
              <a:latin typeface="+mn-lt"/>
              <a:ea typeface="Arial"/>
              <a:cs typeface="Arial"/>
              <a:sym typeface="Arial"/>
            </a:rPr>
            <a:t>Toxoplasma IgG IgM</a:t>
          </a:r>
        </a:p>
      </dgm:t>
    </dgm:pt>
    <dgm:pt modelId="{6421D2C5-9251-4EDD-9F3D-95E9D2B92D41}" type="parTrans" cxnId="{529386FA-CB2E-4348-83DD-2BDA8E0090FF}">
      <dgm:prSet/>
      <dgm:spPr/>
      <dgm:t>
        <a:bodyPr/>
        <a:lstStyle/>
        <a:p>
          <a:endParaRPr lang="es-CO"/>
        </a:p>
      </dgm:t>
    </dgm:pt>
    <dgm:pt modelId="{6D8D7FB0-5BA3-4E4F-A158-B1CD1153606D}" type="sibTrans" cxnId="{529386FA-CB2E-4348-83DD-2BDA8E0090FF}">
      <dgm:prSet/>
      <dgm:spPr/>
      <dgm:t>
        <a:bodyPr/>
        <a:lstStyle/>
        <a:p>
          <a:endParaRPr lang="es-CO"/>
        </a:p>
      </dgm:t>
    </dgm:pt>
    <dgm:pt modelId="{3412061C-070F-4431-B6BF-78F12CF4539B}">
      <dgm:prSet/>
      <dgm:spPr/>
      <dgm:t>
        <a:bodyPr/>
        <a:lstStyle/>
        <a:p>
          <a:pPr>
            <a:buNone/>
          </a:pPr>
          <a:r>
            <a:rPr lang="es-CO" dirty="0">
              <a:solidFill>
                <a:srgbClr val="333333"/>
              </a:solidFill>
              <a:latin typeface="+mn-lt"/>
              <a:ea typeface="Arial"/>
              <a:cs typeface="Arial"/>
              <a:sym typeface="Arial"/>
            </a:rPr>
            <a:t>Rubeola (IgG IgM) antes de la semana 16</a:t>
          </a:r>
        </a:p>
      </dgm:t>
    </dgm:pt>
    <dgm:pt modelId="{53A3FE31-AEEB-4908-B5F8-2B56A0D36535}" type="parTrans" cxnId="{EE3E9E81-4FE6-4D86-AED8-BAE3F16A18DC}">
      <dgm:prSet/>
      <dgm:spPr/>
      <dgm:t>
        <a:bodyPr/>
        <a:lstStyle/>
        <a:p>
          <a:endParaRPr lang="es-CO"/>
        </a:p>
      </dgm:t>
    </dgm:pt>
    <dgm:pt modelId="{5D6B1E9D-2A17-4BE4-BADA-6BD0AA51338F}" type="sibTrans" cxnId="{EE3E9E81-4FE6-4D86-AED8-BAE3F16A18DC}">
      <dgm:prSet/>
      <dgm:spPr/>
      <dgm:t>
        <a:bodyPr/>
        <a:lstStyle/>
        <a:p>
          <a:endParaRPr lang="es-CO"/>
        </a:p>
      </dgm:t>
    </dgm:pt>
    <dgm:pt modelId="{EAD29131-9262-494D-9E4C-C00C15EA25F8}">
      <dgm:prSet/>
      <dgm:spPr/>
      <dgm:t>
        <a:bodyPr/>
        <a:lstStyle/>
        <a:p>
          <a:pPr>
            <a:buNone/>
          </a:pPr>
          <a:r>
            <a:rPr lang="es-CO" dirty="0">
              <a:solidFill>
                <a:srgbClr val="333333"/>
              </a:solidFill>
              <a:latin typeface="+mn-lt"/>
              <a:ea typeface="Arial"/>
              <a:cs typeface="Arial"/>
              <a:sym typeface="Arial"/>
            </a:rPr>
            <a:t>Urocultivo idealmente antes de la semana 16</a:t>
          </a:r>
        </a:p>
      </dgm:t>
    </dgm:pt>
    <dgm:pt modelId="{690C1992-8831-4750-BB0A-1366D6AA4805}" type="parTrans" cxnId="{D331D809-FCA5-4A56-B3EC-25EB75B9C631}">
      <dgm:prSet/>
      <dgm:spPr/>
      <dgm:t>
        <a:bodyPr/>
        <a:lstStyle/>
        <a:p>
          <a:endParaRPr lang="es-CO"/>
        </a:p>
      </dgm:t>
    </dgm:pt>
    <dgm:pt modelId="{2CEB637B-48BA-43F9-B1DD-4F75E18625FA}" type="sibTrans" cxnId="{D331D809-FCA5-4A56-B3EC-25EB75B9C631}">
      <dgm:prSet/>
      <dgm:spPr/>
      <dgm:t>
        <a:bodyPr/>
        <a:lstStyle/>
        <a:p>
          <a:endParaRPr lang="es-CO"/>
        </a:p>
      </dgm:t>
    </dgm:pt>
    <dgm:pt modelId="{0DD10542-AD9D-4223-8EA6-936169727324}">
      <dgm:prSet/>
      <dgm:spPr/>
      <dgm:t>
        <a:bodyPr/>
        <a:lstStyle/>
        <a:p>
          <a:pPr>
            <a:buNone/>
          </a:pPr>
          <a:r>
            <a:rPr lang="es-CO" dirty="0">
              <a:solidFill>
                <a:srgbClr val="333333"/>
              </a:solidFill>
              <a:latin typeface="+mn-lt"/>
              <a:ea typeface="Arial"/>
              <a:cs typeface="Arial"/>
              <a:sym typeface="Arial"/>
            </a:rPr>
            <a:t>Frotis de flujo vaginal si hay síntomas</a:t>
          </a:r>
        </a:p>
      </dgm:t>
    </dgm:pt>
    <dgm:pt modelId="{1E31C5EE-EFC8-4210-9D59-2C92FB4732D5}" type="parTrans" cxnId="{337BF7AB-6749-4B73-AD19-94A09A4112D3}">
      <dgm:prSet/>
      <dgm:spPr/>
      <dgm:t>
        <a:bodyPr/>
        <a:lstStyle/>
        <a:p>
          <a:endParaRPr lang="es-CO"/>
        </a:p>
      </dgm:t>
    </dgm:pt>
    <dgm:pt modelId="{AB5A3DCF-C804-47D7-A480-6840FD65069D}" type="sibTrans" cxnId="{337BF7AB-6749-4B73-AD19-94A09A4112D3}">
      <dgm:prSet/>
      <dgm:spPr/>
      <dgm:t>
        <a:bodyPr/>
        <a:lstStyle/>
        <a:p>
          <a:endParaRPr lang="es-CO"/>
        </a:p>
      </dgm:t>
    </dgm:pt>
    <dgm:pt modelId="{D4360EF0-D5AF-4E6C-8325-20CE6A85D546}" type="pres">
      <dgm:prSet presAssocID="{26B28FBC-97B2-4FDE-BB1C-87896CC6C262}" presName="Name0" presStyleCnt="0">
        <dgm:presLayoutVars>
          <dgm:dir/>
          <dgm:animLvl val="lvl"/>
          <dgm:resizeHandles val="exact"/>
        </dgm:presLayoutVars>
      </dgm:prSet>
      <dgm:spPr/>
      <dgm:t>
        <a:bodyPr/>
        <a:lstStyle/>
        <a:p>
          <a:endParaRPr lang="es-CO"/>
        </a:p>
      </dgm:t>
    </dgm:pt>
    <dgm:pt modelId="{07C289E7-B7FA-4A2D-87CB-A75F1273DA74}" type="pres">
      <dgm:prSet presAssocID="{CF7F6232-789D-4684-85B2-006396466FE4}" presName="composite" presStyleCnt="0"/>
      <dgm:spPr/>
    </dgm:pt>
    <dgm:pt modelId="{00941E7C-813C-4138-AE7C-45C7D0BB8D02}" type="pres">
      <dgm:prSet presAssocID="{CF7F6232-789D-4684-85B2-006396466FE4}" presName="parTx" presStyleLbl="alignNode1" presStyleIdx="0" presStyleCnt="3">
        <dgm:presLayoutVars>
          <dgm:chMax val="0"/>
          <dgm:chPref val="0"/>
          <dgm:bulletEnabled val="1"/>
        </dgm:presLayoutVars>
      </dgm:prSet>
      <dgm:spPr/>
      <dgm:t>
        <a:bodyPr/>
        <a:lstStyle/>
        <a:p>
          <a:endParaRPr lang="es-CO"/>
        </a:p>
      </dgm:t>
    </dgm:pt>
    <dgm:pt modelId="{62E23CEE-79F2-4310-981C-BDAAF3000F5E}" type="pres">
      <dgm:prSet presAssocID="{CF7F6232-789D-4684-85B2-006396466FE4}" presName="desTx" presStyleLbl="alignAccFollowNode1" presStyleIdx="0" presStyleCnt="3">
        <dgm:presLayoutVars>
          <dgm:bulletEnabled val="1"/>
        </dgm:presLayoutVars>
      </dgm:prSet>
      <dgm:spPr/>
      <dgm:t>
        <a:bodyPr/>
        <a:lstStyle/>
        <a:p>
          <a:endParaRPr lang="es-CO"/>
        </a:p>
      </dgm:t>
    </dgm:pt>
    <dgm:pt modelId="{5C4CCF58-4175-4EAC-9767-CD937B18B3D6}" type="pres">
      <dgm:prSet presAssocID="{704570F4-8A4E-49B3-A7E8-85A8C8E519A6}" presName="space" presStyleCnt="0"/>
      <dgm:spPr/>
    </dgm:pt>
    <dgm:pt modelId="{FE2F0619-904D-4DA6-84E2-FECB23B60EFB}" type="pres">
      <dgm:prSet presAssocID="{A5150513-825F-4138-AB8F-6858CF348681}" presName="composite" presStyleCnt="0"/>
      <dgm:spPr/>
    </dgm:pt>
    <dgm:pt modelId="{C0FACACE-2AA4-4C08-A697-44D1D762CA7B}" type="pres">
      <dgm:prSet presAssocID="{A5150513-825F-4138-AB8F-6858CF348681}" presName="parTx" presStyleLbl="alignNode1" presStyleIdx="1" presStyleCnt="3">
        <dgm:presLayoutVars>
          <dgm:chMax val="0"/>
          <dgm:chPref val="0"/>
          <dgm:bulletEnabled val="1"/>
        </dgm:presLayoutVars>
      </dgm:prSet>
      <dgm:spPr/>
      <dgm:t>
        <a:bodyPr/>
        <a:lstStyle/>
        <a:p>
          <a:endParaRPr lang="es-CO"/>
        </a:p>
      </dgm:t>
    </dgm:pt>
    <dgm:pt modelId="{5ADD441E-3561-46C2-B088-15E131514515}" type="pres">
      <dgm:prSet presAssocID="{A5150513-825F-4138-AB8F-6858CF348681}" presName="desTx" presStyleLbl="alignAccFollowNode1" presStyleIdx="1" presStyleCnt="3">
        <dgm:presLayoutVars>
          <dgm:bulletEnabled val="1"/>
        </dgm:presLayoutVars>
      </dgm:prSet>
      <dgm:spPr/>
      <dgm:t>
        <a:bodyPr/>
        <a:lstStyle/>
        <a:p>
          <a:endParaRPr lang="es-CO"/>
        </a:p>
      </dgm:t>
    </dgm:pt>
    <dgm:pt modelId="{7646C713-D7D5-48D3-9480-D9393248BA16}" type="pres">
      <dgm:prSet presAssocID="{DCDA94CF-4EDF-4940-9DA3-E5354F839ACF}" presName="space" presStyleCnt="0"/>
      <dgm:spPr/>
    </dgm:pt>
    <dgm:pt modelId="{6385E7F3-348D-41D6-AD6F-333ECABE0747}" type="pres">
      <dgm:prSet presAssocID="{015F7783-CB5B-48EA-A742-520D391F059B}" presName="composite" presStyleCnt="0"/>
      <dgm:spPr/>
    </dgm:pt>
    <dgm:pt modelId="{6E97EA9F-5DAF-4B5A-8CFC-EA79D4187221}" type="pres">
      <dgm:prSet presAssocID="{015F7783-CB5B-48EA-A742-520D391F059B}" presName="parTx" presStyleLbl="alignNode1" presStyleIdx="2" presStyleCnt="3">
        <dgm:presLayoutVars>
          <dgm:chMax val="0"/>
          <dgm:chPref val="0"/>
          <dgm:bulletEnabled val="1"/>
        </dgm:presLayoutVars>
      </dgm:prSet>
      <dgm:spPr/>
      <dgm:t>
        <a:bodyPr/>
        <a:lstStyle/>
        <a:p>
          <a:endParaRPr lang="es-CO"/>
        </a:p>
      </dgm:t>
    </dgm:pt>
    <dgm:pt modelId="{E17649C3-71CD-4477-AD63-6C59735ED7E2}" type="pres">
      <dgm:prSet presAssocID="{015F7783-CB5B-48EA-A742-520D391F059B}" presName="desTx" presStyleLbl="alignAccFollowNode1" presStyleIdx="2" presStyleCnt="3">
        <dgm:presLayoutVars>
          <dgm:bulletEnabled val="1"/>
        </dgm:presLayoutVars>
      </dgm:prSet>
      <dgm:spPr/>
      <dgm:t>
        <a:bodyPr/>
        <a:lstStyle/>
        <a:p>
          <a:endParaRPr lang="es-CO"/>
        </a:p>
      </dgm:t>
    </dgm:pt>
  </dgm:ptLst>
  <dgm:cxnLst>
    <dgm:cxn modelId="{CE26396F-3C27-44A6-B0CB-78181EEE1FA8}" srcId="{015F7783-CB5B-48EA-A742-520D391F059B}" destId="{6E7C5488-639C-43B7-AC6B-A075A1B09280}" srcOrd="5" destOrd="0" parTransId="{9F4ED124-E39A-4602-9E5E-60A7CB9A1923}" sibTransId="{DC87973F-0F6C-4C0F-B2B2-1A659FF5B9DF}"/>
    <dgm:cxn modelId="{86012060-EEF2-4BD9-B215-54CBB5217FC2}" type="presOf" srcId="{207D0F08-7D2B-41A0-9B5C-BF1D9E76040A}" destId="{5ADD441E-3561-46C2-B088-15E131514515}" srcOrd="0" destOrd="3" presId="urn:microsoft.com/office/officeart/2005/8/layout/hList1"/>
    <dgm:cxn modelId="{BD870C95-8DCC-4171-9A3F-73CE4FC74651}" type="presOf" srcId="{621E22E3-786D-437F-A587-AD9EACFD3E1A}" destId="{5ADD441E-3561-46C2-B088-15E131514515}" srcOrd="0" destOrd="4" presId="urn:microsoft.com/office/officeart/2005/8/layout/hList1"/>
    <dgm:cxn modelId="{EB74B5B8-D71A-4184-A9C8-E1BC6C1A59C2}" type="presOf" srcId="{B980088D-330A-4167-9D75-2B358505B637}" destId="{62E23CEE-79F2-4310-981C-BDAAF3000F5E}" srcOrd="0" destOrd="4" presId="urn:microsoft.com/office/officeart/2005/8/layout/hList1"/>
    <dgm:cxn modelId="{37F8E1A8-C973-484A-B831-FD58976B8432}" type="presOf" srcId="{820E5DDF-6EDC-45B3-B04B-CFDC9D6B4FC3}" destId="{62E23CEE-79F2-4310-981C-BDAAF3000F5E}" srcOrd="0" destOrd="2" presId="urn:microsoft.com/office/officeart/2005/8/layout/hList1"/>
    <dgm:cxn modelId="{49F33C8C-8C8D-4AB6-8BC6-8C35E488BF29}" type="presOf" srcId="{0DD10542-AD9D-4223-8EA6-936169727324}" destId="{62E23CEE-79F2-4310-981C-BDAAF3000F5E}" srcOrd="0" destOrd="10" presId="urn:microsoft.com/office/officeart/2005/8/layout/hList1"/>
    <dgm:cxn modelId="{F31F114E-AC3E-45AA-B20E-B6A1924D8DAD}" srcId="{015F7783-CB5B-48EA-A742-520D391F059B}" destId="{08F8A69B-7B9D-4D7A-9F29-AB974E2ED070}" srcOrd="4" destOrd="0" parTransId="{9491EDB3-AB8C-498E-862F-184B1F1D4977}" sibTransId="{511CC06A-BBB2-4136-BA94-6D8D58A0D9C8}"/>
    <dgm:cxn modelId="{5C8EE2CA-F96E-4829-8AED-D90D139EB711}" srcId="{015F7783-CB5B-48EA-A742-520D391F059B}" destId="{689D7469-0A13-4858-81ED-8FBEE1B5B56B}" srcOrd="0" destOrd="0" parTransId="{E6C191DE-E4DA-4C2A-BEC4-615D12D8401A}" sibTransId="{50601654-2640-4F96-A743-3A850388044D}"/>
    <dgm:cxn modelId="{B29ACDF0-739B-495D-87C7-F55FD6B0C96D}" type="presOf" srcId="{015F7783-CB5B-48EA-A742-520D391F059B}" destId="{6E97EA9F-5DAF-4B5A-8CFC-EA79D4187221}" srcOrd="0" destOrd="0" presId="urn:microsoft.com/office/officeart/2005/8/layout/hList1"/>
    <dgm:cxn modelId="{484822EA-229D-4601-91CB-F8B40F82FA95}" srcId="{26B28FBC-97B2-4FDE-BB1C-87896CC6C262}" destId="{CF7F6232-789D-4684-85B2-006396466FE4}" srcOrd="0" destOrd="0" parTransId="{C6C5F5E3-04B3-46DB-9A73-1CCF34912F4A}" sibTransId="{704570F4-8A4E-49B3-A7E8-85A8C8E519A6}"/>
    <dgm:cxn modelId="{BF1699EC-F135-478D-A3EC-93B57EFD7C3C}" type="presOf" srcId="{E7B2DC48-FF08-42A8-9F1C-3FD0424A8DED}" destId="{62E23CEE-79F2-4310-981C-BDAAF3000F5E}" srcOrd="0" destOrd="3" presId="urn:microsoft.com/office/officeart/2005/8/layout/hList1"/>
    <dgm:cxn modelId="{FA106EDE-8810-40F0-8256-B4CB277EE80B}" type="presOf" srcId="{CF7F6232-789D-4684-85B2-006396466FE4}" destId="{00941E7C-813C-4138-AE7C-45C7D0BB8D02}" srcOrd="0" destOrd="0" presId="urn:microsoft.com/office/officeart/2005/8/layout/hList1"/>
    <dgm:cxn modelId="{9E73772B-8D34-4A25-86B7-34481856D94D}" type="presOf" srcId="{5245FA23-2DCF-4085-8655-D6C3CE7C30CC}" destId="{E17649C3-71CD-4477-AD63-6C59735ED7E2}" srcOrd="0" destOrd="7" presId="urn:microsoft.com/office/officeart/2005/8/layout/hList1"/>
    <dgm:cxn modelId="{92ADD15C-FA17-42E1-8413-93126DCB9516}" srcId="{26B28FBC-97B2-4FDE-BB1C-87896CC6C262}" destId="{015F7783-CB5B-48EA-A742-520D391F059B}" srcOrd="2" destOrd="0" parTransId="{9614D41D-591F-41BB-9DCC-D85390468868}" sibTransId="{4F3593FC-42F7-4AE8-8C74-8821E1765B73}"/>
    <dgm:cxn modelId="{EE3E9E81-4FE6-4D86-AED8-BAE3F16A18DC}" srcId="{CF7F6232-789D-4684-85B2-006396466FE4}" destId="{3412061C-070F-4431-B6BF-78F12CF4539B}" srcOrd="8" destOrd="0" parTransId="{53A3FE31-AEEB-4908-B5F8-2B56A0D36535}" sibTransId="{5D6B1E9D-2A17-4BE4-BADA-6BD0AA51338F}"/>
    <dgm:cxn modelId="{E17EEB18-570E-44B5-9587-D9E81A29908E}" srcId="{A5150513-825F-4138-AB8F-6858CF348681}" destId="{F167BE15-1E60-4B4D-8FDC-0F41A83E9089}" srcOrd="2" destOrd="0" parTransId="{DD76E490-CD50-445D-BA41-E8BA3FA63EB4}" sibTransId="{58109800-79EC-489F-BC3A-45464709A62A}"/>
    <dgm:cxn modelId="{D0D92DD5-E8B6-4878-BBF7-6086340AA157}" srcId="{A5150513-825F-4138-AB8F-6858CF348681}" destId="{621E22E3-786D-437F-A587-AD9EACFD3E1A}" srcOrd="4" destOrd="0" parTransId="{1CCCF67A-2E9B-43A8-B92D-C980AB7ED152}" sibTransId="{39FEE54A-1927-46D2-9C72-0D02DE813B29}"/>
    <dgm:cxn modelId="{89FABA1D-3833-4316-BFC7-C3E8CA2E11E6}" type="presOf" srcId="{F167BE15-1E60-4B4D-8FDC-0F41A83E9089}" destId="{5ADD441E-3561-46C2-B088-15E131514515}" srcOrd="0" destOrd="2" presId="urn:microsoft.com/office/officeart/2005/8/layout/hList1"/>
    <dgm:cxn modelId="{C8373D34-F076-46A9-8980-82C99499B709}" type="presOf" srcId="{689D7469-0A13-4858-81ED-8FBEE1B5B56B}" destId="{E17649C3-71CD-4477-AD63-6C59735ED7E2}" srcOrd="0" destOrd="0" presId="urn:microsoft.com/office/officeart/2005/8/layout/hList1"/>
    <dgm:cxn modelId="{A0A87DE2-9A27-4E06-B8EA-E1D24762AB8D}" srcId="{CF7F6232-789D-4684-85B2-006396466FE4}" destId="{2482B70E-D87A-4B46-8306-5E28BBAA289E}" srcOrd="1" destOrd="0" parTransId="{613A9D14-A1B2-4D18-BDA4-0D428E2C469C}" sibTransId="{0AA95D46-569B-41F9-8673-02F42621B49C}"/>
    <dgm:cxn modelId="{0782E778-012D-485F-919C-D891BEEA5BCD}" type="presOf" srcId="{532B03D2-F081-4B3C-A761-16DDA1A60338}" destId="{62E23CEE-79F2-4310-981C-BDAAF3000F5E}" srcOrd="0" destOrd="5" presId="urn:microsoft.com/office/officeart/2005/8/layout/hList1"/>
    <dgm:cxn modelId="{CB371DF9-2542-47C6-8DDE-3114707805D8}" type="presOf" srcId="{8B71E9ED-6D49-4BDD-A59E-0C7FE5B7FB0E}" destId="{E17649C3-71CD-4477-AD63-6C59735ED7E2}" srcOrd="0" destOrd="2" presId="urn:microsoft.com/office/officeart/2005/8/layout/hList1"/>
    <dgm:cxn modelId="{AACA651C-3266-424F-B76B-CC488BB1E31A}" type="presOf" srcId="{21CAECAA-9B29-4F9B-A70B-B0A4090D8F9D}" destId="{62E23CEE-79F2-4310-981C-BDAAF3000F5E}" srcOrd="0" destOrd="7" presId="urn:microsoft.com/office/officeart/2005/8/layout/hList1"/>
    <dgm:cxn modelId="{8ECFB617-4B0D-4DF0-839A-B15E6881FD44}" type="presOf" srcId="{42167029-D915-4820-8599-642D26B116B5}" destId="{62E23CEE-79F2-4310-981C-BDAAF3000F5E}" srcOrd="0" destOrd="12" presId="urn:microsoft.com/office/officeart/2005/8/layout/hList1"/>
    <dgm:cxn modelId="{B55A3F79-F898-490C-9801-8CC43756CFD2}" type="presOf" srcId="{B1006E0F-EC84-41F6-AF06-A3C934144830}" destId="{62E23CEE-79F2-4310-981C-BDAAF3000F5E}" srcOrd="0" destOrd="6" presId="urn:microsoft.com/office/officeart/2005/8/layout/hList1"/>
    <dgm:cxn modelId="{5B2FAB94-85C9-4E16-A2F3-FE16757DD958}" srcId="{015F7783-CB5B-48EA-A742-520D391F059B}" destId="{9DEB1608-B92C-4EE2-B2B4-140FFC9DCF96}" srcOrd="6" destOrd="0" parTransId="{F3DEF5FE-F168-4078-992C-042CF0453DF5}" sibTransId="{9E72D9EA-70A3-415C-943C-20E8DA8914C5}"/>
    <dgm:cxn modelId="{BFEBC043-A440-4DD0-8399-F34FC1200E56}" type="presOf" srcId="{6E7C5488-639C-43B7-AC6B-A075A1B09280}" destId="{E17649C3-71CD-4477-AD63-6C59735ED7E2}" srcOrd="0" destOrd="5" presId="urn:microsoft.com/office/officeart/2005/8/layout/hList1"/>
    <dgm:cxn modelId="{48F81185-1FA7-4326-AE3F-1D240AEB18B7}" srcId="{CF7F6232-789D-4684-85B2-006396466FE4}" destId="{B980088D-330A-4167-9D75-2B358505B637}" srcOrd="4" destOrd="0" parTransId="{D8AC77ED-E940-4526-A449-8B26B6A571D6}" sibTransId="{4193148C-DBD3-4BFC-BF87-358540254ED4}"/>
    <dgm:cxn modelId="{ED1FCC7A-1D09-4746-9413-5C3880E07470}" srcId="{A5150513-825F-4138-AB8F-6858CF348681}" destId="{601BC6E7-076D-4149-AD86-2E9457F4D7F8}" srcOrd="0" destOrd="0" parTransId="{507D25B3-F942-4929-9CAA-82EB194BAE14}" sibTransId="{491D5A7C-3167-4867-A7B2-E8279F283C5B}"/>
    <dgm:cxn modelId="{A0526452-A834-4E2D-9E74-8A4F89FD6BF1}" srcId="{CF7F6232-789D-4684-85B2-006396466FE4}" destId="{91762AB4-BFA1-4CBE-91E0-1E75B4A9F9C0}" srcOrd="0" destOrd="0" parTransId="{25F9A51F-1ECE-4A5C-A7E8-1218C748AD26}" sibTransId="{244784B6-C515-4BBF-8A42-BC5C6A0D6DC4}"/>
    <dgm:cxn modelId="{755AC0DC-1AE6-44B0-B5C8-3C70CAA68BC4}" type="presOf" srcId="{5F98A456-5532-4DD1-BD3F-23FFEE0D94E9}" destId="{E17649C3-71CD-4477-AD63-6C59735ED7E2}" srcOrd="0" destOrd="1" presId="urn:microsoft.com/office/officeart/2005/8/layout/hList1"/>
    <dgm:cxn modelId="{529386FA-CB2E-4348-83DD-2BDA8E0090FF}" srcId="{CF7F6232-789D-4684-85B2-006396466FE4}" destId="{21CAECAA-9B29-4F9B-A70B-B0A4090D8F9D}" srcOrd="7" destOrd="0" parTransId="{6421D2C5-9251-4EDD-9F3D-95E9D2B92D41}" sibTransId="{6D8D7FB0-5BA3-4E4F-A158-B1CD1153606D}"/>
    <dgm:cxn modelId="{E5C4BE17-28D6-418A-9BC2-E1CF930E039D}" srcId="{CF7F6232-789D-4684-85B2-006396466FE4}" destId="{4C16A031-0E16-4B81-A0DE-9DC0328D1B10}" srcOrd="13" destOrd="0" parTransId="{5C72E37C-68CB-40EA-9C36-69613EF2416F}" sibTransId="{397F6D8F-E099-4B80-B95F-DEF43EE1DB38}"/>
    <dgm:cxn modelId="{B8BBAE28-A84D-48F9-B98A-7A31235A3D3A}" srcId="{CF7F6232-789D-4684-85B2-006396466FE4}" destId="{B1006E0F-EC84-41F6-AF06-A3C934144830}" srcOrd="6" destOrd="0" parTransId="{A143929C-7E77-435B-B070-16E140894EA9}" sibTransId="{BC5A5FEF-A17F-4727-9029-B080578E73B2}"/>
    <dgm:cxn modelId="{1804B5F0-4083-4C9A-96F9-3A56D60F9DA5}" type="presOf" srcId="{2482B70E-D87A-4B46-8306-5E28BBAA289E}" destId="{62E23CEE-79F2-4310-981C-BDAAF3000F5E}" srcOrd="0" destOrd="1" presId="urn:microsoft.com/office/officeart/2005/8/layout/hList1"/>
    <dgm:cxn modelId="{DBC4031E-6E7A-48FB-AABA-DF1A26FA6013}" type="presOf" srcId="{5E3D8459-B578-4705-994A-B72C9B3174EC}" destId="{5ADD441E-3561-46C2-B088-15E131514515}" srcOrd="0" destOrd="5" presId="urn:microsoft.com/office/officeart/2005/8/layout/hList1"/>
    <dgm:cxn modelId="{337BF7AB-6749-4B73-AD19-94A09A4112D3}" srcId="{CF7F6232-789D-4684-85B2-006396466FE4}" destId="{0DD10542-AD9D-4223-8EA6-936169727324}" srcOrd="10" destOrd="0" parTransId="{1E31C5EE-EFC8-4210-9D59-2C92FB4732D5}" sibTransId="{AB5A3DCF-C804-47D7-A480-6840FD65069D}"/>
    <dgm:cxn modelId="{2BE2D866-D1E1-4697-B18D-6D5CC9C1A7CF}" type="presOf" srcId="{A5150513-825F-4138-AB8F-6858CF348681}" destId="{C0FACACE-2AA4-4C08-A697-44D1D762CA7B}" srcOrd="0" destOrd="0" presId="urn:microsoft.com/office/officeart/2005/8/layout/hList1"/>
    <dgm:cxn modelId="{E3482132-87FB-4F5C-90C7-056E1EF73E24}" srcId="{015F7783-CB5B-48EA-A742-520D391F059B}" destId="{5245FA23-2DCF-4085-8655-D6C3CE7C30CC}" srcOrd="7" destOrd="0" parTransId="{7CB65295-1197-4119-AF3E-E0CD2FF5545B}" sibTransId="{BAE31133-854F-447F-8890-A5E2EB64D5A2}"/>
    <dgm:cxn modelId="{C98F8B88-7D19-493C-9C60-E1E6458A753C}" type="presOf" srcId="{BD394981-9F3C-4B7D-9B85-5FAFB3576ADD}" destId="{62E23CEE-79F2-4310-981C-BDAAF3000F5E}" srcOrd="0" destOrd="11" presId="urn:microsoft.com/office/officeart/2005/8/layout/hList1"/>
    <dgm:cxn modelId="{79779474-3433-434C-8BCE-060105E1F16F}" srcId="{A5150513-825F-4138-AB8F-6858CF348681}" destId="{5E3D8459-B578-4705-994A-B72C9B3174EC}" srcOrd="5" destOrd="0" parTransId="{36847871-3847-496B-B15B-60A2CC496C4F}" sibTransId="{52C370C3-1A00-4098-A2AE-E592942BF05D}"/>
    <dgm:cxn modelId="{1662E4D8-A585-4C2D-98FD-1B8DC0C8C0D0}" srcId="{CF7F6232-789D-4684-85B2-006396466FE4}" destId="{532B03D2-F081-4B3C-A761-16DDA1A60338}" srcOrd="5" destOrd="0" parTransId="{A6107EDE-DCCF-435A-AF0E-B82B4CA4DDC6}" sibTransId="{E9FBCF69-3DFA-40F0-9713-EFDEE40D3E47}"/>
    <dgm:cxn modelId="{D331D809-FCA5-4A56-B3EC-25EB75B9C631}" srcId="{CF7F6232-789D-4684-85B2-006396466FE4}" destId="{EAD29131-9262-494D-9E4C-C00C15EA25F8}" srcOrd="9" destOrd="0" parTransId="{690C1992-8831-4750-BB0A-1366D6AA4805}" sibTransId="{2CEB637B-48BA-43F9-B1DD-4F75E18625FA}"/>
    <dgm:cxn modelId="{B1830CE9-86C1-4E6F-8F9E-6CDC01F82DFF}" type="presOf" srcId="{26B28FBC-97B2-4FDE-BB1C-87896CC6C262}" destId="{D4360EF0-D5AF-4E6C-8325-20CE6A85D546}" srcOrd="0" destOrd="0" presId="urn:microsoft.com/office/officeart/2005/8/layout/hList1"/>
    <dgm:cxn modelId="{CAF3182C-F1D2-417D-B823-E27E426360B1}" srcId="{A5150513-825F-4138-AB8F-6858CF348681}" destId="{46A9C341-695D-4A6F-BBAF-183EF36D357B}" srcOrd="1" destOrd="0" parTransId="{1A133691-5E4C-46EF-B5F5-299B6A9BC20E}" sibTransId="{0BDF5001-B6A2-4F04-AD0C-8DC28B989327}"/>
    <dgm:cxn modelId="{24DB3064-35FE-4EE1-B0A9-AF38BB6AFAE3}" type="presOf" srcId="{08F8A69B-7B9D-4D7A-9F29-AB974E2ED070}" destId="{E17649C3-71CD-4477-AD63-6C59735ED7E2}" srcOrd="0" destOrd="4" presId="urn:microsoft.com/office/officeart/2005/8/layout/hList1"/>
    <dgm:cxn modelId="{51CAE099-237E-44F8-914D-44190AB590C6}" srcId="{A5150513-825F-4138-AB8F-6858CF348681}" destId="{207D0F08-7D2B-41A0-9B5C-BF1D9E76040A}" srcOrd="3" destOrd="0" parTransId="{F239C72C-4A30-471C-8A58-28D4D05822F6}" sibTransId="{4D65D516-D003-4E39-9809-8A9C9EB3EF89}"/>
    <dgm:cxn modelId="{125F1FDB-D965-4284-B83D-69870C75EFB0}" srcId="{CF7F6232-789D-4684-85B2-006396466FE4}" destId="{820E5DDF-6EDC-45B3-B04B-CFDC9D6B4FC3}" srcOrd="2" destOrd="0" parTransId="{86E7AF79-DF17-4249-9F15-685E835AF2FF}" sibTransId="{CD646901-5657-43D9-AEE0-FB8A8074891A}"/>
    <dgm:cxn modelId="{E04E61B3-3113-4A58-8E8A-D33004EBDAEB}" type="presOf" srcId="{7228DE86-28CC-4FE3-8ACF-AA8207BB1CB9}" destId="{E17649C3-71CD-4477-AD63-6C59735ED7E2}" srcOrd="0" destOrd="3" presId="urn:microsoft.com/office/officeart/2005/8/layout/hList1"/>
    <dgm:cxn modelId="{B2EA144F-AD63-4EC8-BE29-BE40105A718F}" type="presOf" srcId="{1DC12448-CAE9-4A48-8D95-8E357EC57B05}" destId="{5ADD441E-3561-46C2-B088-15E131514515}" srcOrd="0" destOrd="7" presId="urn:microsoft.com/office/officeart/2005/8/layout/hList1"/>
    <dgm:cxn modelId="{28C5BA59-A1B3-4987-A6CE-A8404BB426B8}" srcId="{015F7783-CB5B-48EA-A742-520D391F059B}" destId="{5F98A456-5532-4DD1-BD3F-23FFEE0D94E9}" srcOrd="1" destOrd="0" parTransId="{DAA94D70-7F85-478B-857B-5C421D33C054}" sibTransId="{511FF20F-0675-42F4-87D6-4F73D1CE7A7C}"/>
    <dgm:cxn modelId="{AD02DABB-578A-474D-A4B9-45BEF9450A18}" srcId="{A5150513-825F-4138-AB8F-6858CF348681}" destId="{1DC12448-CAE9-4A48-8D95-8E357EC57B05}" srcOrd="7" destOrd="0" parTransId="{BF7D098D-DF6D-448B-B0AE-4081A19BC970}" sibTransId="{09A1D97A-92BF-49E1-9625-FD4A3D52493F}"/>
    <dgm:cxn modelId="{9E73AB17-0E51-47F5-B2CF-0E54E7C4ECF2}" type="presOf" srcId="{91762AB4-BFA1-4CBE-91E0-1E75B4A9F9C0}" destId="{62E23CEE-79F2-4310-981C-BDAAF3000F5E}" srcOrd="0" destOrd="0" presId="urn:microsoft.com/office/officeart/2005/8/layout/hList1"/>
    <dgm:cxn modelId="{9C34389E-39BD-45EA-B6F8-AB184F662ACD}" srcId="{015F7783-CB5B-48EA-A742-520D391F059B}" destId="{7228DE86-28CC-4FE3-8ACF-AA8207BB1CB9}" srcOrd="3" destOrd="0" parTransId="{F52CE47D-0B47-482E-B269-33E960E073A3}" sibTransId="{22A34340-55E7-4399-9B1B-CBCB4CD07193}"/>
    <dgm:cxn modelId="{8E1A564B-F047-4F7A-B4A8-277F9574466D}" type="presOf" srcId="{DE2A53D6-E0D1-4C11-876B-743D25C599E3}" destId="{5ADD441E-3561-46C2-B088-15E131514515}" srcOrd="0" destOrd="6" presId="urn:microsoft.com/office/officeart/2005/8/layout/hList1"/>
    <dgm:cxn modelId="{6140C1CF-E635-493C-9039-78526C750BA2}" srcId="{A5150513-825F-4138-AB8F-6858CF348681}" destId="{DE2A53D6-E0D1-4C11-876B-743D25C599E3}" srcOrd="6" destOrd="0" parTransId="{79589AD9-D541-41D0-B04E-9CC3BD5EB9DB}" sibTransId="{6B865365-9A7C-4851-A4AD-C38795A9A328}"/>
    <dgm:cxn modelId="{5D2EB5F2-28C6-4CEE-BBDA-B6C0F6DA3A6B}" type="presOf" srcId="{46A9C341-695D-4A6F-BBAF-183EF36D357B}" destId="{5ADD441E-3561-46C2-B088-15E131514515}" srcOrd="0" destOrd="1" presId="urn:microsoft.com/office/officeart/2005/8/layout/hList1"/>
    <dgm:cxn modelId="{12C86589-083B-4BA1-9E8F-95088EB4D6B0}" type="presOf" srcId="{9DEB1608-B92C-4EE2-B2B4-140FFC9DCF96}" destId="{E17649C3-71CD-4477-AD63-6C59735ED7E2}" srcOrd="0" destOrd="6" presId="urn:microsoft.com/office/officeart/2005/8/layout/hList1"/>
    <dgm:cxn modelId="{3C7E2E61-DCBA-4F4B-BC94-69DE220BBC10}" srcId="{26B28FBC-97B2-4FDE-BB1C-87896CC6C262}" destId="{A5150513-825F-4138-AB8F-6858CF348681}" srcOrd="1" destOrd="0" parTransId="{5C322FFE-7920-43DC-B20A-C2CA832A5E55}" sibTransId="{DCDA94CF-4EDF-4940-9DA3-E5354F839ACF}"/>
    <dgm:cxn modelId="{97D9A898-2366-4840-9B22-13B4B7B1D4A8}" srcId="{CF7F6232-789D-4684-85B2-006396466FE4}" destId="{BD394981-9F3C-4B7D-9B85-5FAFB3576ADD}" srcOrd="11" destOrd="0" parTransId="{374374E9-432F-46E4-9552-9315994645C6}" sibTransId="{E49225E5-71C3-48EB-B59B-E80FCA1ADC53}"/>
    <dgm:cxn modelId="{BE795134-DFB6-41EE-86AD-B7EA0D8D63FF}" type="presOf" srcId="{EAD29131-9262-494D-9E4C-C00C15EA25F8}" destId="{62E23CEE-79F2-4310-981C-BDAAF3000F5E}" srcOrd="0" destOrd="9" presId="urn:microsoft.com/office/officeart/2005/8/layout/hList1"/>
    <dgm:cxn modelId="{8A85E8B4-0E0E-40CF-A7E7-0A11FF915E2E}" srcId="{CF7F6232-789D-4684-85B2-006396466FE4}" destId="{42167029-D915-4820-8599-642D26B116B5}" srcOrd="12" destOrd="0" parTransId="{F7E10976-A7B0-45C1-A34C-4D15E309F84B}" sibTransId="{B5DAC31E-0EC7-4425-9376-4A655A11F461}"/>
    <dgm:cxn modelId="{63EEA0E4-D7AE-4D1D-9EC7-16BB318C1F87}" srcId="{015F7783-CB5B-48EA-A742-520D391F059B}" destId="{8B71E9ED-6D49-4BDD-A59E-0C7FE5B7FB0E}" srcOrd="2" destOrd="0" parTransId="{CBDE1D5F-D47C-4778-8A8B-FBF20EF9A78B}" sibTransId="{AAD54324-6385-4133-8739-43419B4C20C7}"/>
    <dgm:cxn modelId="{62A483E7-D3A4-4857-A996-142B137B2D99}" type="presOf" srcId="{4C16A031-0E16-4B81-A0DE-9DC0328D1B10}" destId="{62E23CEE-79F2-4310-981C-BDAAF3000F5E}" srcOrd="0" destOrd="13" presId="urn:microsoft.com/office/officeart/2005/8/layout/hList1"/>
    <dgm:cxn modelId="{F674C735-265C-40C1-926E-AC9DE5941698}" srcId="{CF7F6232-789D-4684-85B2-006396466FE4}" destId="{E7B2DC48-FF08-42A8-9F1C-3FD0424A8DED}" srcOrd="3" destOrd="0" parTransId="{BE6AE85E-86E5-45BE-B6A7-F4A4B5C27A82}" sibTransId="{B642EAB3-6249-4E3A-A763-A299CB1E2EF9}"/>
    <dgm:cxn modelId="{6B849716-0589-40ED-AC4D-4B7CCEE2272C}" type="presOf" srcId="{3412061C-070F-4431-B6BF-78F12CF4539B}" destId="{62E23CEE-79F2-4310-981C-BDAAF3000F5E}" srcOrd="0" destOrd="8" presId="urn:microsoft.com/office/officeart/2005/8/layout/hList1"/>
    <dgm:cxn modelId="{B88A8AB9-8E1F-43F6-9F42-8F017BE5B69A}" type="presOf" srcId="{601BC6E7-076D-4149-AD86-2E9457F4D7F8}" destId="{5ADD441E-3561-46C2-B088-15E131514515}" srcOrd="0" destOrd="0" presId="urn:microsoft.com/office/officeart/2005/8/layout/hList1"/>
    <dgm:cxn modelId="{C36A673A-68BE-49CE-8EB2-010230B96C00}" type="presParOf" srcId="{D4360EF0-D5AF-4E6C-8325-20CE6A85D546}" destId="{07C289E7-B7FA-4A2D-87CB-A75F1273DA74}" srcOrd="0" destOrd="0" presId="urn:microsoft.com/office/officeart/2005/8/layout/hList1"/>
    <dgm:cxn modelId="{024BA629-A9EF-4AB7-85FA-2903C1BE1638}" type="presParOf" srcId="{07C289E7-B7FA-4A2D-87CB-A75F1273DA74}" destId="{00941E7C-813C-4138-AE7C-45C7D0BB8D02}" srcOrd="0" destOrd="0" presId="urn:microsoft.com/office/officeart/2005/8/layout/hList1"/>
    <dgm:cxn modelId="{B2F9C7E5-31E7-44F2-9DBE-9E3DD4FFB972}" type="presParOf" srcId="{07C289E7-B7FA-4A2D-87CB-A75F1273DA74}" destId="{62E23CEE-79F2-4310-981C-BDAAF3000F5E}" srcOrd="1" destOrd="0" presId="urn:microsoft.com/office/officeart/2005/8/layout/hList1"/>
    <dgm:cxn modelId="{EAC252E1-1E74-4777-ABAE-C08DF00136BB}" type="presParOf" srcId="{D4360EF0-D5AF-4E6C-8325-20CE6A85D546}" destId="{5C4CCF58-4175-4EAC-9767-CD937B18B3D6}" srcOrd="1" destOrd="0" presId="urn:microsoft.com/office/officeart/2005/8/layout/hList1"/>
    <dgm:cxn modelId="{AC0EEF50-FFEB-4906-8145-37B799CD77F5}" type="presParOf" srcId="{D4360EF0-D5AF-4E6C-8325-20CE6A85D546}" destId="{FE2F0619-904D-4DA6-84E2-FECB23B60EFB}" srcOrd="2" destOrd="0" presId="urn:microsoft.com/office/officeart/2005/8/layout/hList1"/>
    <dgm:cxn modelId="{BF1F6E19-9177-4676-9878-F00AFE206533}" type="presParOf" srcId="{FE2F0619-904D-4DA6-84E2-FECB23B60EFB}" destId="{C0FACACE-2AA4-4C08-A697-44D1D762CA7B}" srcOrd="0" destOrd="0" presId="urn:microsoft.com/office/officeart/2005/8/layout/hList1"/>
    <dgm:cxn modelId="{351EB115-1892-4CA7-905D-92CB29504D2B}" type="presParOf" srcId="{FE2F0619-904D-4DA6-84E2-FECB23B60EFB}" destId="{5ADD441E-3561-46C2-B088-15E131514515}" srcOrd="1" destOrd="0" presId="urn:microsoft.com/office/officeart/2005/8/layout/hList1"/>
    <dgm:cxn modelId="{D6F9904C-3401-4C67-A3E0-59447410996B}" type="presParOf" srcId="{D4360EF0-D5AF-4E6C-8325-20CE6A85D546}" destId="{7646C713-D7D5-48D3-9480-D9393248BA16}" srcOrd="3" destOrd="0" presId="urn:microsoft.com/office/officeart/2005/8/layout/hList1"/>
    <dgm:cxn modelId="{0B7ADF1A-EE30-4A00-8858-17A3EB4A125F}" type="presParOf" srcId="{D4360EF0-D5AF-4E6C-8325-20CE6A85D546}" destId="{6385E7F3-348D-41D6-AD6F-333ECABE0747}" srcOrd="4" destOrd="0" presId="urn:microsoft.com/office/officeart/2005/8/layout/hList1"/>
    <dgm:cxn modelId="{3649445E-96DE-46F5-8F1C-C3EFC313B233}" type="presParOf" srcId="{6385E7F3-348D-41D6-AD6F-333ECABE0747}" destId="{6E97EA9F-5DAF-4B5A-8CFC-EA79D4187221}" srcOrd="0" destOrd="0" presId="urn:microsoft.com/office/officeart/2005/8/layout/hList1"/>
    <dgm:cxn modelId="{AF453A39-F6E8-4BED-9ABB-40E7D198749B}" type="presParOf" srcId="{6385E7F3-348D-41D6-AD6F-333ECABE0747}" destId="{E17649C3-71CD-4477-AD63-6C59735ED7E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05522A-E8B3-4369-AF22-63037AA9BAE2}" type="doc">
      <dgm:prSet loTypeId="urn:microsoft.com/office/officeart/2016/7/layout/BasicLinearProcessNumbered" loCatId="process" qsTypeId="urn:microsoft.com/office/officeart/2005/8/quickstyle/simple1" qsCatId="simple" csTypeId="urn:microsoft.com/office/officeart/2005/8/colors/accent2_3" csCatId="accent2"/>
      <dgm:spPr/>
      <dgm:t>
        <a:bodyPr/>
        <a:lstStyle/>
        <a:p>
          <a:endParaRPr lang="en-US"/>
        </a:p>
      </dgm:t>
    </dgm:pt>
    <dgm:pt modelId="{0FEAFBDF-5029-4703-835C-6FB9A454013E}">
      <dgm:prSet/>
      <dgm:spPr/>
      <dgm:t>
        <a:bodyPr/>
        <a:lstStyle/>
        <a:p>
          <a:r>
            <a:rPr lang="es-CO"/>
            <a:t>No se recomienda la prescripción rutinaria de complementos nutricionales hiperprotéicos o una dieta isocalórica con base sólo en proteínas, ya que no se ha encontrado ningún efecto benéfico en la materna y puede causar daño fetal.</a:t>
          </a:r>
          <a:endParaRPr lang="en-US"/>
        </a:p>
      </dgm:t>
    </dgm:pt>
    <dgm:pt modelId="{E62888F1-003A-4EF5-885C-911A2EEDB479}" type="parTrans" cxnId="{87EF9A9E-A826-4EDB-A13E-647030B72D74}">
      <dgm:prSet/>
      <dgm:spPr/>
      <dgm:t>
        <a:bodyPr/>
        <a:lstStyle/>
        <a:p>
          <a:endParaRPr lang="en-US"/>
        </a:p>
      </dgm:t>
    </dgm:pt>
    <dgm:pt modelId="{340BDCB9-09F7-4301-A4CC-419D0D1E8044}" type="sibTrans" cxnId="{87EF9A9E-A826-4EDB-A13E-647030B72D74}">
      <dgm:prSet phldrT="1" phldr="0"/>
      <dgm:spPr/>
      <dgm:t>
        <a:bodyPr/>
        <a:lstStyle/>
        <a:p>
          <a:r>
            <a:rPr lang="en-US"/>
            <a:t>1</a:t>
          </a:r>
        </a:p>
      </dgm:t>
    </dgm:pt>
    <dgm:pt modelId="{BD03A91F-CCBB-4830-93A4-1AFE7FC89480}">
      <dgm:prSet/>
      <dgm:spPr/>
      <dgm:t>
        <a:bodyPr/>
        <a:lstStyle/>
        <a:p>
          <a:r>
            <a:rPr lang="es-CO"/>
            <a:t>No se recomiendan dietas hipocalóricas en las gestantes que cursan con exceso de peso o que presentan una ganancia excesiva durante el embarazo, ya que no se ha encontrado ningún efecto benéfico en la materna y pueden causar daño fetal.</a:t>
          </a:r>
          <a:endParaRPr lang="en-US"/>
        </a:p>
      </dgm:t>
    </dgm:pt>
    <dgm:pt modelId="{6D4FC779-D88A-42AB-BED3-CCAB0ACDE0AB}" type="parTrans" cxnId="{529720C7-8169-43B6-ADDD-E1D85912CFAA}">
      <dgm:prSet/>
      <dgm:spPr/>
      <dgm:t>
        <a:bodyPr/>
        <a:lstStyle/>
        <a:p>
          <a:endParaRPr lang="en-US"/>
        </a:p>
      </dgm:t>
    </dgm:pt>
    <dgm:pt modelId="{C926169B-5082-48B4-A1A4-920ECB5831AC}" type="sibTrans" cxnId="{529720C7-8169-43B6-ADDD-E1D85912CFAA}">
      <dgm:prSet phldrT="2" phldr="0"/>
      <dgm:spPr/>
      <dgm:t>
        <a:bodyPr/>
        <a:lstStyle/>
        <a:p>
          <a:r>
            <a:rPr lang="en-US"/>
            <a:t>2</a:t>
          </a:r>
        </a:p>
      </dgm:t>
    </dgm:pt>
    <dgm:pt modelId="{93E36BD1-17CE-4721-98C0-D469EDB9F1D8}" type="pres">
      <dgm:prSet presAssocID="{D205522A-E8B3-4369-AF22-63037AA9BAE2}" presName="Name0" presStyleCnt="0">
        <dgm:presLayoutVars>
          <dgm:animLvl val="lvl"/>
          <dgm:resizeHandles val="exact"/>
        </dgm:presLayoutVars>
      </dgm:prSet>
      <dgm:spPr/>
      <dgm:t>
        <a:bodyPr/>
        <a:lstStyle/>
        <a:p>
          <a:endParaRPr lang="es-CO"/>
        </a:p>
      </dgm:t>
    </dgm:pt>
    <dgm:pt modelId="{B2124FA5-AF14-4991-8AA9-2E3DEF2533FC}" type="pres">
      <dgm:prSet presAssocID="{0FEAFBDF-5029-4703-835C-6FB9A454013E}" presName="compositeNode" presStyleCnt="0">
        <dgm:presLayoutVars>
          <dgm:bulletEnabled val="1"/>
        </dgm:presLayoutVars>
      </dgm:prSet>
      <dgm:spPr/>
    </dgm:pt>
    <dgm:pt modelId="{1F4F58D3-43A2-4CDD-ADD5-8750A1D21FC6}" type="pres">
      <dgm:prSet presAssocID="{0FEAFBDF-5029-4703-835C-6FB9A454013E}" presName="bgRect" presStyleLbl="bgAccFollowNode1" presStyleIdx="0" presStyleCnt="2"/>
      <dgm:spPr/>
      <dgm:t>
        <a:bodyPr/>
        <a:lstStyle/>
        <a:p>
          <a:endParaRPr lang="es-CO"/>
        </a:p>
      </dgm:t>
    </dgm:pt>
    <dgm:pt modelId="{17DA8128-75A0-4231-B1EB-D8E7FF954A8E}" type="pres">
      <dgm:prSet presAssocID="{340BDCB9-09F7-4301-A4CC-419D0D1E8044}" presName="sibTransNodeCircle" presStyleLbl="alignNode1" presStyleIdx="0" presStyleCnt="4">
        <dgm:presLayoutVars>
          <dgm:chMax val="0"/>
          <dgm:bulletEnabled/>
        </dgm:presLayoutVars>
      </dgm:prSet>
      <dgm:spPr/>
      <dgm:t>
        <a:bodyPr/>
        <a:lstStyle/>
        <a:p>
          <a:endParaRPr lang="es-CO"/>
        </a:p>
      </dgm:t>
    </dgm:pt>
    <dgm:pt modelId="{5F70A6B4-1BB2-41BD-860B-EE53DBA7A258}" type="pres">
      <dgm:prSet presAssocID="{0FEAFBDF-5029-4703-835C-6FB9A454013E}" presName="bottomLine" presStyleLbl="alignNode1" presStyleIdx="1" presStyleCnt="4">
        <dgm:presLayoutVars/>
      </dgm:prSet>
      <dgm:spPr/>
    </dgm:pt>
    <dgm:pt modelId="{95D1C07D-0071-4F6A-B1CA-0D0A60DFDF4B}" type="pres">
      <dgm:prSet presAssocID="{0FEAFBDF-5029-4703-835C-6FB9A454013E}" presName="nodeText" presStyleLbl="bgAccFollowNode1" presStyleIdx="0" presStyleCnt="2">
        <dgm:presLayoutVars>
          <dgm:bulletEnabled val="1"/>
        </dgm:presLayoutVars>
      </dgm:prSet>
      <dgm:spPr/>
      <dgm:t>
        <a:bodyPr/>
        <a:lstStyle/>
        <a:p>
          <a:endParaRPr lang="es-CO"/>
        </a:p>
      </dgm:t>
    </dgm:pt>
    <dgm:pt modelId="{2B5F36BC-57CF-40E4-B334-C42C1CA263E0}" type="pres">
      <dgm:prSet presAssocID="{340BDCB9-09F7-4301-A4CC-419D0D1E8044}" presName="sibTrans" presStyleCnt="0"/>
      <dgm:spPr/>
    </dgm:pt>
    <dgm:pt modelId="{EBC05180-EAE0-452A-8689-E3271E1315C7}" type="pres">
      <dgm:prSet presAssocID="{BD03A91F-CCBB-4830-93A4-1AFE7FC89480}" presName="compositeNode" presStyleCnt="0">
        <dgm:presLayoutVars>
          <dgm:bulletEnabled val="1"/>
        </dgm:presLayoutVars>
      </dgm:prSet>
      <dgm:spPr/>
    </dgm:pt>
    <dgm:pt modelId="{F47AFB29-CFD4-4851-88A7-9ABCF02D2E9C}" type="pres">
      <dgm:prSet presAssocID="{BD03A91F-CCBB-4830-93A4-1AFE7FC89480}" presName="bgRect" presStyleLbl="bgAccFollowNode1" presStyleIdx="1" presStyleCnt="2"/>
      <dgm:spPr/>
      <dgm:t>
        <a:bodyPr/>
        <a:lstStyle/>
        <a:p>
          <a:endParaRPr lang="es-CO"/>
        </a:p>
      </dgm:t>
    </dgm:pt>
    <dgm:pt modelId="{73FB61B5-1B8F-487C-B8F7-CE2B1A707BD7}" type="pres">
      <dgm:prSet presAssocID="{C926169B-5082-48B4-A1A4-920ECB5831AC}" presName="sibTransNodeCircle" presStyleLbl="alignNode1" presStyleIdx="2" presStyleCnt="4">
        <dgm:presLayoutVars>
          <dgm:chMax val="0"/>
          <dgm:bulletEnabled/>
        </dgm:presLayoutVars>
      </dgm:prSet>
      <dgm:spPr/>
      <dgm:t>
        <a:bodyPr/>
        <a:lstStyle/>
        <a:p>
          <a:endParaRPr lang="es-CO"/>
        </a:p>
      </dgm:t>
    </dgm:pt>
    <dgm:pt modelId="{75274860-406C-49D9-92C0-983CDE6B7E78}" type="pres">
      <dgm:prSet presAssocID="{BD03A91F-CCBB-4830-93A4-1AFE7FC89480}" presName="bottomLine" presStyleLbl="alignNode1" presStyleIdx="3" presStyleCnt="4">
        <dgm:presLayoutVars/>
      </dgm:prSet>
      <dgm:spPr/>
    </dgm:pt>
    <dgm:pt modelId="{061D17E9-0E4B-4FA6-8DEA-DFD92411607B}" type="pres">
      <dgm:prSet presAssocID="{BD03A91F-CCBB-4830-93A4-1AFE7FC89480}" presName="nodeText" presStyleLbl="bgAccFollowNode1" presStyleIdx="1" presStyleCnt="2">
        <dgm:presLayoutVars>
          <dgm:bulletEnabled val="1"/>
        </dgm:presLayoutVars>
      </dgm:prSet>
      <dgm:spPr/>
      <dgm:t>
        <a:bodyPr/>
        <a:lstStyle/>
        <a:p>
          <a:endParaRPr lang="es-CO"/>
        </a:p>
      </dgm:t>
    </dgm:pt>
  </dgm:ptLst>
  <dgm:cxnLst>
    <dgm:cxn modelId="{843E6FD6-1A56-46F6-A45D-EA7C1F2D078C}" type="presOf" srcId="{BD03A91F-CCBB-4830-93A4-1AFE7FC89480}" destId="{061D17E9-0E4B-4FA6-8DEA-DFD92411607B}" srcOrd="1" destOrd="0" presId="urn:microsoft.com/office/officeart/2016/7/layout/BasicLinearProcessNumbered"/>
    <dgm:cxn modelId="{FAD84CBD-8821-447A-A163-D82F38E04B1C}" type="presOf" srcId="{0FEAFBDF-5029-4703-835C-6FB9A454013E}" destId="{1F4F58D3-43A2-4CDD-ADD5-8750A1D21FC6}" srcOrd="0" destOrd="0" presId="urn:microsoft.com/office/officeart/2016/7/layout/BasicLinearProcessNumbered"/>
    <dgm:cxn modelId="{25983620-04E5-4A4C-A18C-DCA26BCEC27E}" type="presOf" srcId="{BD03A91F-CCBB-4830-93A4-1AFE7FC89480}" destId="{F47AFB29-CFD4-4851-88A7-9ABCF02D2E9C}" srcOrd="0" destOrd="0" presId="urn:microsoft.com/office/officeart/2016/7/layout/BasicLinearProcessNumbered"/>
    <dgm:cxn modelId="{87EF9A9E-A826-4EDB-A13E-647030B72D74}" srcId="{D205522A-E8B3-4369-AF22-63037AA9BAE2}" destId="{0FEAFBDF-5029-4703-835C-6FB9A454013E}" srcOrd="0" destOrd="0" parTransId="{E62888F1-003A-4EF5-885C-911A2EEDB479}" sibTransId="{340BDCB9-09F7-4301-A4CC-419D0D1E8044}"/>
    <dgm:cxn modelId="{961231B2-F94E-49D4-9C8C-4D9CF09C4B6F}" type="presOf" srcId="{340BDCB9-09F7-4301-A4CC-419D0D1E8044}" destId="{17DA8128-75A0-4231-B1EB-D8E7FF954A8E}" srcOrd="0" destOrd="0" presId="urn:microsoft.com/office/officeart/2016/7/layout/BasicLinearProcessNumbered"/>
    <dgm:cxn modelId="{D3E87957-36A2-4F53-B482-EA52B26B6278}" type="presOf" srcId="{D205522A-E8B3-4369-AF22-63037AA9BAE2}" destId="{93E36BD1-17CE-4721-98C0-D469EDB9F1D8}" srcOrd="0" destOrd="0" presId="urn:microsoft.com/office/officeart/2016/7/layout/BasicLinearProcessNumbered"/>
    <dgm:cxn modelId="{47D1D2BC-E224-42A2-A014-71CF2FAE7982}" type="presOf" srcId="{C926169B-5082-48B4-A1A4-920ECB5831AC}" destId="{73FB61B5-1B8F-487C-B8F7-CE2B1A707BD7}" srcOrd="0" destOrd="0" presId="urn:microsoft.com/office/officeart/2016/7/layout/BasicLinearProcessNumbered"/>
    <dgm:cxn modelId="{529720C7-8169-43B6-ADDD-E1D85912CFAA}" srcId="{D205522A-E8B3-4369-AF22-63037AA9BAE2}" destId="{BD03A91F-CCBB-4830-93A4-1AFE7FC89480}" srcOrd="1" destOrd="0" parTransId="{6D4FC779-D88A-42AB-BED3-CCAB0ACDE0AB}" sibTransId="{C926169B-5082-48B4-A1A4-920ECB5831AC}"/>
    <dgm:cxn modelId="{CB719CEB-C070-4BF4-AFAF-C0C0A06C0D51}" type="presOf" srcId="{0FEAFBDF-5029-4703-835C-6FB9A454013E}" destId="{95D1C07D-0071-4F6A-B1CA-0D0A60DFDF4B}" srcOrd="1" destOrd="0" presId="urn:microsoft.com/office/officeart/2016/7/layout/BasicLinearProcessNumbered"/>
    <dgm:cxn modelId="{784B61F8-4F88-4645-847B-5490089DE20C}" type="presParOf" srcId="{93E36BD1-17CE-4721-98C0-D469EDB9F1D8}" destId="{B2124FA5-AF14-4991-8AA9-2E3DEF2533FC}" srcOrd="0" destOrd="0" presId="urn:microsoft.com/office/officeart/2016/7/layout/BasicLinearProcessNumbered"/>
    <dgm:cxn modelId="{0789AB53-A8A0-4B7B-8AD7-11702892EBF5}" type="presParOf" srcId="{B2124FA5-AF14-4991-8AA9-2E3DEF2533FC}" destId="{1F4F58D3-43A2-4CDD-ADD5-8750A1D21FC6}" srcOrd="0" destOrd="0" presId="urn:microsoft.com/office/officeart/2016/7/layout/BasicLinearProcessNumbered"/>
    <dgm:cxn modelId="{80C0F625-1651-49FA-8F67-4A5D0D941D70}" type="presParOf" srcId="{B2124FA5-AF14-4991-8AA9-2E3DEF2533FC}" destId="{17DA8128-75A0-4231-B1EB-D8E7FF954A8E}" srcOrd="1" destOrd="0" presId="urn:microsoft.com/office/officeart/2016/7/layout/BasicLinearProcessNumbered"/>
    <dgm:cxn modelId="{C38A275D-0DDA-4983-89BB-CBE8599EF0A8}" type="presParOf" srcId="{B2124FA5-AF14-4991-8AA9-2E3DEF2533FC}" destId="{5F70A6B4-1BB2-41BD-860B-EE53DBA7A258}" srcOrd="2" destOrd="0" presId="urn:microsoft.com/office/officeart/2016/7/layout/BasicLinearProcessNumbered"/>
    <dgm:cxn modelId="{845E615E-5F08-41A9-9C9F-A079565FFA07}" type="presParOf" srcId="{B2124FA5-AF14-4991-8AA9-2E3DEF2533FC}" destId="{95D1C07D-0071-4F6A-B1CA-0D0A60DFDF4B}" srcOrd="3" destOrd="0" presId="urn:microsoft.com/office/officeart/2016/7/layout/BasicLinearProcessNumbered"/>
    <dgm:cxn modelId="{A3768DE4-E34E-49CC-B548-2924654EC2D4}" type="presParOf" srcId="{93E36BD1-17CE-4721-98C0-D469EDB9F1D8}" destId="{2B5F36BC-57CF-40E4-B334-C42C1CA263E0}" srcOrd="1" destOrd="0" presId="urn:microsoft.com/office/officeart/2016/7/layout/BasicLinearProcessNumbered"/>
    <dgm:cxn modelId="{64EB2A6F-AE19-4B61-BFEE-8F9950B16C07}" type="presParOf" srcId="{93E36BD1-17CE-4721-98C0-D469EDB9F1D8}" destId="{EBC05180-EAE0-452A-8689-E3271E1315C7}" srcOrd="2" destOrd="0" presId="urn:microsoft.com/office/officeart/2016/7/layout/BasicLinearProcessNumbered"/>
    <dgm:cxn modelId="{2D2E8B7A-9E59-4DF9-AF3C-FDA2682BAC5F}" type="presParOf" srcId="{EBC05180-EAE0-452A-8689-E3271E1315C7}" destId="{F47AFB29-CFD4-4851-88A7-9ABCF02D2E9C}" srcOrd="0" destOrd="0" presId="urn:microsoft.com/office/officeart/2016/7/layout/BasicLinearProcessNumbered"/>
    <dgm:cxn modelId="{3B26158E-0C8E-4A86-9D8C-7F0BC3403E82}" type="presParOf" srcId="{EBC05180-EAE0-452A-8689-E3271E1315C7}" destId="{73FB61B5-1B8F-487C-B8F7-CE2B1A707BD7}" srcOrd="1" destOrd="0" presId="urn:microsoft.com/office/officeart/2016/7/layout/BasicLinearProcessNumbered"/>
    <dgm:cxn modelId="{79470E7A-0A50-4443-AF3B-1C2C9DAADF0B}" type="presParOf" srcId="{EBC05180-EAE0-452A-8689-E3271E1315C7}" destId="{75274860-406C-49D9-92C0-983CDE6B7E78}" srcOrd="2" destOrd="0" presId="urn:microsoft.com/office/officeart/2016/7/layout/BasicLinearProcessNumbered"/>
    <dgm:cxn modelId="{B2C08E09-8A1F-4E00-88B1-A002077F1364}" type="presParOf" srcId="{EBC05180-EAE0-452A-8689-E3271E1315C7}" destId="{061D17E9-0E4B-4FA6-8DEA-DFD92411607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C6F63-23A9-9B4E-9E41-8E2ECB75C523}" type="doc">
      <dgm:prSet loTypeId="urn:microsoft.com/office/officeart/2005/8/layout/vList3" loCatId="list" qsTypeId="urn:microsoft.com/office/officeart/2005/8/quickstyle/simple3" qsCatId="simple" csTypeId="urn:microsoft.com/office/officeart/2005/8/colors/accent1_1" csCatId="accent1" phldr="1"/>
      <dgm:spPr/>
      <dgm:t>
        <a:bodyPr/>
        <a:lstStyle/>
        <a:p>
          <a:endParaRPr lang="es-ES_tradnl"/>
        </a:p>
      </dgm:t>
    </dgm:pt>
    <dgm:pt modelId="{39861399-5327-884C-B208-6708DFADDE59}">
      <dgm:prSet/>
      <dgm:spPr/>
      <dgm:t>
        <a:bodyPr/>
        <a:lstStyle/>
        <a:p>
          <a:pPr rtl="0"/>
          <a:r>
            <a:rPr lang="es-ES_tradnl" dirty="0"/>
            <a:t> Dolor abdominal fuerte y  continuo tipo contracción de la matriz</a:t>
          </a:r>
        </a:p>
      </dgm:t>
    </dgm:pt>
    <dgm:pt modelId="{4CFD6272-5F90-8A4E-919E-4502BE6EACC4}" type="parTrans" cxnId="{95A65E79-E212-0345-876F-E6D950CBF158}">
      <dgm:prSet/>
      <dgm:spPr/>
      <dgm:t>
        <a:bodyPr/>
        <a:lstStyle/>
        <a:p>
          <a:endParaRPr lang="es-ES_tradnl"/>
        </a:p>
      </dgm:t>
    </dgm:pt>
    <dgm:pt modelId="{212CF709-40C8-F140-9D3B-204CCC114F20}" type="sibTrans" cxnId="{95A65E79-E212-0345-876F-E6D950CBF158}">
      <dgm:prSet/>
      <dgm:spPr/>
      <dgm:t>
        <a:bodyPr/>
        <a:lstStyle/>
        <a:p>
          <a:endParaRPr lang="es-ES_tradnl"/>
        </a:p>
      </dgm:t>
    </dgm:pt>
    <dgm:pt modelId="{12328DB0-F43C-0A49-8CB9-2DF6E242A1F8}">
      <dgm:prSet/>
      <dgm:spPr/>
      <dgm:t>
        <a:bodyPr/>
        <a:lstStyle/>
        <a:p>
          <a:pPr rtl="0"/>
          <a:r>
            <a:rPr lang="es-ES_tradnl" dirty="0"/>
            <a:t> Dolores de cabeza frecuentes,  con visión borrosa.</a:t>
          </a:r>
        </a:p>
      </dgm:t>
    </dgm:pt>
    <dgm:pt modelId="{D3D2A9F6-B875-024C-9ACB-DD3911F1C21E}" type="parTrans" cxnId="{BC70109B-1D23-184B-9F60-DC09F9D36787}">
      <dgm:prSet/>
      <dgm:spPr/>
      <dgm:t>
        <a:bodyPr/>
        <a:lstStyle/>
        <a:p>
          <a:endParaRPr lang="es-ES_tradnl"/>
        </a:p>
      </dgm:t>
    </dgm:pt>
    <dgm:pt modelId="{38223327-615B-E649-BE41-48AA5A899FED}" type="sibTrans" cxnId="{BC70109B-1D23-184B-9F60-DC09F9D36787}">
      <dgm:prSet/>
      <dgm:spPr/>
      <dgm:t>
        <a:bodyPr/>
        <a:lstStyle/>
        <a:p>
          <a:endParaRPr lang="es-ES_tradnl"/>
        </a:p>
      </dgm:t>
    </dgm:pt>
    <dgm:pt modelId="{5669A85D-69AF-CA4B-A9DC-6EC02823A7A8}">
      <dgm:prSet/>
      <dgm:spPr/>
      <dgm:t>
        <a:bodyPr/>
        <a:lstStyle/>
        <a:p>
          <a:pPr rtl="0"/>
          <a:r>
            <a:rPr lang="es-ES_tradnl" b="1" dirty="0"/>
            <a:t> Sangrados de color café o  rojo</a:t>
          </a:r>
          <a:endParaRPr lang="es-ES_tradnl" dirty="0"/>
        </a:p>
      </dgm:t>
    </dgm:pt>
    <dgm:pt modelId="{D849EE68-710E-5242-A208-E63846DBAED2}" type="parTrans" cxnId="{4C140853-DCEA-124A-92E8-87282B9EE948}">
      <dgm:prSet/>
      <dgm:spPr/>
      <dgm:t>
        <a:bodyPr/>
        <a:lstStyle/>
        <a:p>
          <a:endParaRPr lang="es-ES_tradnl"/>
        </a:p>
      </dgm:t>
    </dgm:pt>
    <dgm:pt modelId="{DACD511F-0189-FB4C-8BF6-B736030596CE}" type="sibTrans" cxnId="{4C140853-DCEA-124A-92E8-87282B9EE948}">
      <dgm:prSet/>
      <dgm:spPr/>
      <dgm:t>
        <a:bodyPr/>
        <a:lstStyle/>
        <a:p>
          <a:endParaRPr lang="es-ES_tradnl"/>
        </a:p>
      </dgm:t>
    </dgm:pt>
    <dgm:pt modelId="{476B3604-573E-0A41-B652-D1E00D249EEE}">
      <dgm:prSet/>
      <dgm:spPr/>
      <dgm:t>
        <a:bodyPr/>
        <a:lstStyle/>
        <a:p>
          <a:pPr rtl="0"/>
          <a:r>
            <a:rPr lang="es-ES_tradnl" b="1" dirty="0"/>
            <a:t> Vómitos abundantes</a:t>
          </a:r>
          <a:endParaRPr lang="es-ES_tradnl" dirty="0"/>
        </a:p>
      </dgm:t>
    </dgm:pt>
    <dgm:pt modelId="{AEB29837-9B4E-EA48-BA54-91B35380A5D3}" type="parTrans" cxnId="{87E8B3A3-100B-B943-A2EA-111EA3C2CFFC}">
      <dgm:prSet/>
      <dgm:spPr/>
      <dgm:t>
        <a:bodyPr/>
        <a:lstStyle/>
        <a:p>
          <a:endParaRPr lang="es-ES_tradnl"/>
        </a:p>
      </dgm:t>
    </dgm:pt>
    <dgm:pt modelId="{74A38D62-ED16-D042-A91F-13E6194D0854}" type="sibTrans" cxnId="{87E8B3A3-100B-B943-A2EA-111EA3C2CFFC}">
      <dgm:prSet/>
      <dgm:spPr/>
      <dgm:t>
        <a:bodyPr/>
        <a:lstStyle/>
        <a:p>
          <a:endParaRPr lang="es-ES_tradnl"/>
        </a:p>
      </dgm:t>
    </dgm:pt>
    <dgm:pt modelId="{CD7F5B26-7E91-3C44-A8D6-449746276F72}">
      <dgm:prSet/>
      <dgm:spPr/>
      <dgm:t>
        <a:bodyPr/>
        <a:lstStyle/>
        <a:p>
          <a:pPr rtl="0"/>
          <a:r>
            <a:rPr lang="es-ES_tradnl" dirty="0"/>
            <a:t> Ardor para orinar o malos olores  en la orina</a:t>
          </a:r>
        </a:p>
      </dgm:t>
    </dgm:pt>
    <dgm:pt modelId="{1B561038-DE65-6547-88F9-44F90C3566A9}" type="sibTrans" cxnId="{8AD076FD-39B0-534A-AF2D-39DB95102005}">
      <dgm:prSet/>
      <dgm:spPr/>
      <dgm:t>
        <a:bodyPr/>
        <a:lstStyle/>
        <a:p>
          <a:endParaRPr lang="es-ES_tradnl"/>
        </a:p>
      </dgm:t>
    </dgm:pt>
    <dgm:pt modelId="{A097A9D5-211D-C649-871E-73D8D15B41F5}" type="parTrans" cxnId="{8AD076FD-39B0-534A-AF2D-39DB95102005}">
      <dgm:prSet/>
      <dgm:spPr/>
      <dgm:t>
        <a:bodyPr/>
        <a:lstStyle/>
        <a:p>
          <a:endParaRPr lang="es-ES_tradnl"/>
        </a:p>
      </dgm:t>
    </dgm:pt>
    <dgm:pt modelId="{75624557-74E5-7F48-A115-751A5CBA7826}">
      <dgm:prSet/>
      <dgm:spPr/>
      <dgm:t>
        <a:bodyPr/>
        <a:lstStyle/>
        <a:p>
          <a:pPr rtl="0"/>
          <a:r>
            <a:rPr lang="es-ES_tradnl" dirty="0"/>
            <a:t> Fiebre constante.</a:t>
          </a:r>
        </a:p>
      </dgm:t>
    </dgm:pt>
    <dgm:pt modelId="{6C116BE6-9B93-974F-9256-BC76509F2836}" type="sibTrans" cxnId="{093F1245-3DF7-E14F-9F68-261186E5968B}">
      <dgm:prSet/>
      <dgm:spPr/>
      <dgm:t>
        <a:bodyPr/>
        <a:lstStyle/>
        <a:p>
          <a:endParaRPr lang="es-ES_tradnl"/>
        </a:p>
      </dgm:t>
    </dgm:pt>
    <dgm:pt modelId="{75252030-8661-EB4D-A785-DEEC4DB13B66}" type="parTrans" cxnId="{093F1245-3DF7-E14F-9F68-261186E5968B}">
      <dgm:prSet/>
      <dgm:spPr/>
      <dgm:t>
        <a:bodyPr/>
        <a:lstStyle/>
        <a:p>
          <a:endParaRPr lang="es-ES_tradnl"/>
        </a:p>
      </dgm:t>
    </dgm:pt>
    <dgm:pt modelId="{8CDD2CB3-DE39-7F48-BB07-15AA09754DA9}" type="pres">
      <dgm:prSet presAssocID="{008C6F63-23A9-9B4E-9E41-8E2ECB75C523}" presName="linearFlow" presStyleCnt="0">
        <dgm:presLayoutVars>
          <dgm:dir/>
          <dgm:resizeHandles val="exact"/>
        </dgm:presLayoutVars>
      </dgm:prSet>
      <dgm:spPr/>
      <dgm:t>
        <a:bodyPr/>
        <a:lstStyle/>
        <a:p>
          <a:endParaRPr lang="es-CO"/>
        </a:p>
      </dgm:t>
    </dgm:pt>
    <dgm:pt modelId="{3E1C00E7-F3BC-0A48-AA49-FF5D2FD09D5D}" type="pres">
      <dgm:prSet presAssocID="{5669A85D-69AF-CA4B-A9DC-6EC02823A7A8}" presName="composite" presStyleCnt="0"/>
      <dgm:spPr/>
    </dgm:pt>
    <dgm:pt modelId="{47651EDD-7000-AF46-9D41-6E733DC30ED4}" type="pres">
      <dgm:prSet presAssocID="{5669A85D-69AF-CA4B-A9DC-6EC02823A7A8}"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D461F49-2FA6-CD42-978B-669CBB14CA36}" type="pres">
      <dgm:prSet presAssocID="{5669A85D-69AF-CA4B-A9DC-6EC02823A7A8}" presName="txShp" presStyleLbl="node1" presStyleIdx="0" presStyleCnt="6">
        <dgm:presLayoutVars>
          <dgm:bulletEnabled val="1"/>
        </dgm:presLayoutVars>
      </dgm:prSet>
      <dgm:spPr/>
      <dgm:t>
        <a:bodyPr/>
        <a:lstStyle/>
        <a:p>
          <a:endParaRPr lang="es-CO"/>
        </a:p>
      </dgm:t>
    </dgm:pt>
    <dgm:pt modelId="{1F66B1A7-350A-9D4B-A6BC-50B630518387}" type="pres">
      <dgm:prSet presAssocID="{DACD511F-0189-FB4C-8BF6-B736030596CE}" presName="spacing" presStyleCnt="0"/>
      <dgm:spPr/>
    </dgm:pt>
    <dgm:pt modelId="{DD023E4B-C366-BD42-B141-05593D11F4F5}" type="pres">
      <dgm:prSet presAssocID="{75624557-74E5-7F48-A115-751A5CBA7826}" presName="composite" presStyleCnt="0"/>
      <dgm:spPr/>
    </dgm:pt>
    <dgm:pt modelId="{32B570D4-3F4D-9F4C-ABEB-7B86E7027376}" type="pres">
      <dgm:prSet presAssocID="{75624557-74E5-7F48-A115-751A5CBA7826}"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59446854-AF1F-5342-9DE7-AE1E10F296C3}" type="pres">
      <dgm:prSet presAssocID="{75624557-74E5-7F48-A115-751A5CBA7826}" presName="txShp" presStyleLbl="node1" presStyleIdx="1" presStyleCnt="6">
        <dgm:presLayoutVars>
          <dgm:bulletEnabled val="1"/>
        </dgm:presLayoutVars>
      </dgm:prSet>
      <dgm:spPr/>
      <dgm:t>
        <a:bodyPr/>
        <a:lstStyle/>
        <a:p>
          <a:endParaRPr lang="es-CO"/>
        </a:p>
      </dgm:t>
    </dgm:pt>
    <dgm:pt modelId="{A1861E78-F0D0-DB4A-9CF2-D7DEBF4F78A2}" type="pres">
      <dgm:prSet presAssocID="{6C116BE6-9B93-974F-9256-BC76509F2836}" presName="spacing" presStyleCnt="0"/>
      <dgm:spPr/>
    </dgm:pt>
    <dgm:pt modelId="{22DBFA42-7E32-2746-A6A9-01BE4524975E}" type="pres">
      <dgm:prSet presAssocID="{39861399-5327-884C-B208-6708DFADDE59}" presName="composite" presStyleCnt="0"/>
      <dgm:spPr/>
    </dgm:pt>
    <dgm:pt modelId="{4496D747-EB0C-A64D-A977-C7A07708C9D2}" type="pres">
      <dgm:prSet presAssocID="{39861399-5327-884C-B208-6708DFADDE59}"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dgm:spPr>
    </dgm:pt>
    <dgm:pt modelId="{5A75A343-A9C1-084B-B283-9B60BB7B55AD}" type="pres">
      <dgm:prSet presAssocID="{39861399-5327-884C-B208-6708DFADDE59}" presName="txShp" presStyleLbl="node1" presStyleIdx="2" presStyleCnt="6">
        <dgm:presLayoutVars>
          <dgm:bulletEnabled val="1"/>
        </dgm:presLayoutVars>
      </dgm:prSet>
      <dgm:spPr/>
      <dgm:t>
        <a:bodyPr/>
        <a:lstStyle/>
        <a:p>
          <a:endParaRPr lang="es-CO"/>
        </a:p>
      </dgm:t>
    </dgm:pt>
    <dgm:pt modelId="{5C134DE6-F01A-8947-9FF2-511FDE6EE551}" type="pres">
      <dgm:prSet presAssocID="{212CF709-40C8-F140-9D3B-204CCC114F20}" presName="spacing" presStyleCnt="0"/>
      <dgm:spPr/>
    </dgm:pt>
    <dgm:pt modelId="{F0B7508F-2D9C-704D-99A4-56B8E36A3ED7}" type="pres">
      <dgm:prSet presAssocID="{12328DB0-F43C-0A49-8CB9-2DF6E242A1F8}" presName="composite" presStyleCnt="0"/>
      <dgm:spPr/>
    </dgm:pt>
    <dgm:pt modelId="{29C8C89C-F664-E343-A023-7736DED0A4A7}" type="pres">
      <dgm:prSet presAssocID="{12328DB0-F43C-0A49-8CB9-2DF6E242A1F8}"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dgm:spPr>
    </dgm:pt>
    <dgm:pt modelId="{5BA5949E-C977-AE46-BC05-FD9793AA6011}" type="pres">
      <dgm:prSet presAssocID="{12328DB0-F43C-0A49-8CB9-2DF6E242A1F8}" presName="txShp" presStyleLbl="node1" presStyleIdx="3" presStyleCnt="6">
        <dgm:presLayoutVars>
          <dgm:bulletEnabled val="1"/>
        </dgm:presLayoutVars>
      </dgm:prSet>
      <dgm:spPr/>
      <dgm:t>
        <a:bodyPr/>
        <a:lstStyle/>
        <a:p>
          <a:endParaRPr lang="es-CO"/>
        </a:p>
      </dgm:t>
    </dgm:pt>
    <dgm:pt modelId="{6B44C547-9430-2448-A896-B66BD3181F35}" type="pres">
      <dgm:prSet presAssocID="{38223327-615B-E649-BE41-48AA5A899FED}" presName="spacing" presStyleCnt="0"/>
      <dgm:spPr/>
    </dgm:pt>
    <dgm:pt modelId="{E9C7D618-9FEB-3A46-B8E3-0BA3C970703F}" type="pres">
      <dgm:prSet presAssocID="{476B3604-573E-0A41-B652-D1E00D249EEE}" presName="composite" presStyleCnt="0"/>
      <dgm:spPr/>
    </dgm:pt>
    <dgm:pt modelId="{FEC5DA0E-7968-8C46-B16D-F4D02A79CE24}" type="pres">
      <dgm:prSet presAssocID="{476B3604-573E-0A41-B652-D1E00D249EEE}"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24193E87-4882-7E4A-9C3E-8D9C1CA7D6FC}" type="pres">
      <dgm:prSet presAssocID="{476B3604-573E-0A41-B652-D1E00D249EEE}" presName="txShp" presStyleLbl="node1" presStyleIdx="4" presStyleCnt="6">
        <dgm:presLayoutVars>
          <dgm:bulletEnabled val="1"/>
        </dgm:presLayoutVars>
      </dgm:prSet>
      <dgm:spPr/>
      <dgm:t>
        <a:bodyPr/>
        <a:lstStyle/>
        <a:p>
          <a:endParaRPr lang="es-CO"/>
        </a:p>
      </dgm:t>
    </dgm:pt>
    <dgm:pt modelId="{03FF1672-0FBA-5D49-950C-742CC57F25F0}" type="pres">
      <dgm:prSet presAssocID="{74A38D62-ED16-D042-A91F-13E6194D0854}" presName="spacing" presStyleCnt="0"/>
      <dgm:spPr/>
    </dgm:pt>
    <dgm:pt modelId="{6C3E5FF2-52AD-8244-AC8B-E32AF7C952FB}" type="pres">
      <dgm:prSet presAssocID="{CD7F5B26-7E91-3C44-A8D6-449746276F72}" presName="composite" presStyleCnt="0"/>
      <dgm:spPr/>
    </dgm:pt>
    <dgm:pt modelId="{916DEB16-10FD-7C43-B057-A7AACB127B7B}" type="pres">
      <dgm:prSet presAssocID="{CD7F5B26-7E91-3C44-A8D6-449746276F72}"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0000" r="-60000"/>
          </a:stretch>
        </a:blipFill>
      </dgm:spPr>
    </dgm:pt>
    <dgm:pt modelId="{700B9502-254E-CE48-AAB7-190DF1C6E0C2}" type="pres">
      <dgm:prSet presAssocID="{CD7F5B26-7E91-3C44-A8D6-449746276F72}" presName="txShp" presStyleLbl="node1" presStyleIdx="5" presStyleCnt="6">
        <dgm:presLayoutVars>
          <dgm:bulletEnabled val="1"/>
        </dgm:presLayoutVars>
      </dgm:prSet>
      <dgm:spPr/>
      <dgm:t>
        <a:bodyPr/>
        <a:lstStyle/>
        <a:p>
          <a:endParaRPr lang="es-CO"/>
        </a:p>
      </dgm:t>
    </dgm:pt>
  </dgm:ptLst>
  <dgm:cxnLst>
    <dgm:cxn modelId="{9F9006C2-0431-4923-88B4-BA37FD9E7E58}" type="presOf" srcId="{39861399-5327-884C-B208-6708DFADDE59}" destId="{5A75A343-A9C1-084B-B283-9B60BB7B55AD}" srcOrd="0" destOrd="0" presId="urn:microsoft.com/office/officeart/2005/8/layout/vList3"/>
    <dgm:cxn modelId="{8AD076FD-39B0-534A-AF2D-39DB95102005}" srcId="{008C6F63-23A9-9B4E-9E41-8E2ECB75C523}" destId="{CD7F5B26-7E91-3C44-A8D6-449746276F72}" srcOrd="5" destOrd="0" parTransId="{A097A9D5-211D-C649-871E-73D8D15B41F5}" sibTransId="{1B561038-DE65-6547-88F9-44F90C3566A9}"/>
    <dgm:cxn modelId="{95A65E79-E212-0345-876F-E6D950CBF158}" srcId="{008C6F63-23A9-9B4E-9E41-8E2ECB75C523}" destId="{39861399-5327-884C-B208-6708DFADDE59}" srcOrd="2" destOrd="0" parTransId="{4CFD6272-5F90-8A4E-919E-4502BE6EACC4}" sibTransId="{212CF709-40C8-F140-9D3B-204CCC114F20}"/>
    <dgm:cxn modelId="{4C140853-DCEA-124A-92E8-87282B9EE948}" srcId="{008C6F63-23A9-9B4E-9E41-8E2ECB75C523}" destId="{5669A85D-69AF-CA4B-A9DC-6EC02823A7A8}" srcOrd="0" destOrd="0" parTransId="{D849EE68-710E-5242-A208-E63846DBAED2}" sibTransId="{DACD511F-0189-FB4C-8BF6-B736030596CE}"/>
    <dgm:cxn modelId="{BC70109B-1D23-184B-9F60-DC09F9D36787}" srcId="{008C6F63-23A9-9B4E-9E41-8E2ECB75C523}" destId="{12328DB0-F43C-0A49-8CB9-2DF6E242A1F8}" srcOrd="3" destOrd="0" parTransId="{D3D2A9F6-B875-024C-9ACB-DD3911F1C21E}" sibTransId="{38223327-615B-E649-BE41-48AA5A899FED}"/>
    <dgm:cxn modelId="{A72BFCE5-E51B-42E2-9F4C-27FEFFE10C78}" type="presOf" srcId="{476B3604-573E-0A41-B652-D1E00D249EEE}" destId="{24193E87-4882-7E4A-9C3E-8D9C1CA7D6FC}" srcOrd="0" destOrd="0" presId="urn:microsoft.com/office/officeart/2005/8/layout/vList3"/>
    <dgm:cxn modelId="{97CB5477-D1F7-4CBF-AB83-E541A1DD4154}" type="presOf" srcId="{75624557-74E5-7F48-A115-751A5CBA7826}" destId="{59446854-AF1F-5342-9DE7-AE1E10F296C3}" srcOrd="0" destOrd="0" presId="urn:microsoft.com/office/officeart/2005/8/layout/vList3"/>
    <dgm:cxn modelId="{B686ED8B-7EB3-4DF5-B7B0-1BC94AA32F25}" type="presOf" srcId="{12328DB0-F43C-0A49-8CB9-2DF6E242A1F8}" destId="{5BA5949E-C977-AE46-BC05-FD9793AA6011}" srcOrd="0" destOrd="0" presId="urn:microsoft.com/office/officeart/2005/8/layout/vList3"/>
    <dgm:cxn modelId="{9B35E4E9-00F6-48B4-9CE4-3D973201320D}" type="presOf" srcId="{CD7F5B26-7E91-3C44-A8D6-449746276F72}" destId="{700B9502-254E-CE48-AAB7-190DF1C6E0C2}" srcOrd="0" destOrd="0" presId="urn:microsoft.com/office/officeart/2005/8/layout/vList3"/>
    <dgm:cxn modelId="{EB94D1F0-AD72-4DD4-84EA-D9A3686B52C1}" type="presOf" srcId="{5669A85D-69AF-CA4B-A9DC-6EC02823A7A8}" destId="{3D461F49-2FA6-CD42-978B-669CBB14CA36}" srcOrd="0" destOrd="0" presId="urn:microsoft.com/office/officeart/2005/8/layout/vList3"/>
    <dgm:cxn modelId="{A920C166-1C22-4A3A-BDB7-EBEB015080D5}" type="presOf" srcId="{008C6F63-23A9-9B4E-9E41-8E2ECB75C523}" destId="{8CDD2CB3-DE39-7F48-BB07-15AA09754DA9}" srcOrd="0" destOrd="0" presId="urn:microsoft.com/office/officeart/2005/8/layout/vList3"/>
    <dgm:cxn modelId="{87E8B3A3-100B-B943-A2EA-111EA3C2CFFC}" srcId="{008C6F63-23A9-9B4E-9E41-8E2ECB75C523}" destId="{476B3604-573E-0A41-B652-D1E00D249EEE}" srcOrd="4" destOrd="0" parTransId="{AEB29837-9B4E-EA48-BA54-91B35380A5D3}" sibTransId="{74A38D62-ED16-D042-A91F-13E6194D0854}"/>
    <dgm:cxn modelId="{093F1245-3DF7-E14F-9F68-261186E5968B}" srcId="{008C6F63-23A9-9B4E-9E41-8E2ECB75C523}" destId="{75624557-74E5-7F48-A115-751A5CBA7826}" srcOrd="1" destOrd="0" parTransId="{75252030-8661-EB4D-A785-DEEC4DB13B66}" sibTransId="{6C116BE6-9B93-974F-9256-BC76509F2836}"/>
    <dgm:cxn modelId="{3339A205-0D04-49EC-A584-377B906220E7}" type="presParOf" srcId="{8CDD2CB3-DE39-7F48-BB07-15AA09754DA9}" destId="{3E1C00E7-F3BC-0A48-AA49-FF5D2FD09D5D}" srcOrd="0" destOrd="0" presId="urn:microsoft.com/office/officeart/2005/8/layout/vList3"/>
    <dgm:cxn modelId="{3A3434A8-802C-49FB-9E8E-61606B447DC1}" type="presParOf" srcId="{3E1C00E7-F3BC-0A48-AA49-FF5D2FD09D5D}" destId="{47651EDD-7000-AF46-9D41-6E733DC30ED4}" srcOrd="0" destOrd="0" presId="urn:microsoft.com/office/officeart/2005/8/layout/vList3"/>
    <dgm:cxn modelId="{0D0BF009-CA7D-45BE-852E-88B73395133C}" type="presParOf" srcId="{3E1C00E7-F3BC-0A48-AA49-FF5D2FD09D5D}" destId="{3D461F49-2FA6-CD42-978B-669CBB14CA36}" srcOrd="1" destOrd="0" presId="urn:microsoft.com/office/officeart/2005/8/layout/vList3"/>
    <dgm:cxn modelId="{928315F0-EBCF-4347-988F-FECA22312A29}" type="presParOf" srcId="{8CDD2CB3-DE39-7F48-BB07-15AA09754DA9}" destId="{1F66B1A7-350A-9D4B-A6BC-50B630518387}" srcOrd="1" destOrd="0" presId="urn:microsoft.com/office/officeart/2005/8/layout/vList3"/>
    <dgm:cxn modelId="{DA648085-EDAB-44FA-8084-AE8BE4147798}" type="presParOf" srcId="{8CDD2CB3-DE39-7F48-BB07-15AA09754DA9}" destId="{DD023E4B-C366-BD42-B141-05593D11F4F5}" srcOrd="2" destOrd="0" presId="urn:microsoft.com/office/officeart/2005/8/layout/vList3"/>
    <dgm:cxn modelId="{6C404367-5E49-4BBE-A8BB-7AFC150BD25B}" type="presParOf" srcId="{DD023E4B-C366-BD42-B141-05593D11F4F5}" destId="{32B570D4-3F4D-9F4C-ABEB-7B86E7027376}" srcOrd="0" destOrd="0" presId="urn:microsoft.com/office/officeart/2005/8/layout/vList3"/>
    <dgm:cxn modelId="{8B76FF0F-B539-4524-890B-740C58544CE9}" type="presParOf" srcId="{DD023E4B-C366-BD42-B141-05593D11F4F5}" destId="{59446854-AF1F-5342-9DE7-AE1E10F296C3}" srcOrd="1" destOrd="0" presId="urn:microsoft.com/office/officeart/2005/8/layout/vList3"/>
    <dgm:cxn modelId="{CC53B92C-CB85-4370-9849-925B912AB12F}" type="presParOf" srcId="{8CDD2CB3-DE39-7F48-BB07-15AA09754DA9}" destId="{A1861E78-F0D0-DB4A-9CF2-D7DEBF4F78A2}" srcOrd="3" destOrd="0" presId="urn:microsoft.com/office/officeart/2005/8/layout/vList3"/>
    <dgm:cxn modelId="{CD85FFFA-75F8-4234-A755-71BDDD3252DC}" type="presParOf" srcId="{8CDD2CB3-DE39-7F48-BB07-15AA09754DA9}" destId="{22DBFA42-7E32-2746-A6A9-01BE4524975E}" srcOrd="4" destOrd="0" presId="urn:microsoft.com/office/officeart/2005/8/layout/vList3"/>
    <dgm:cxn modelId="{F0F65B8E-B841-48A6-8CA1-C00618067BA0}" type="presParOf" srcId="{22DBFA42-7E32-2746-A6A9-01BE4524975E}" destId="{4496D747-EB0C-A64D-A977-C7A07708C9D2}" srcOrd="0" destOrd="0" presId="urn:microsoft.com/office/officeart/2005/8/layout/vList3"/>
    <dgm:cxn modelId="{B0411638-5360-4C8E-AF6E-EBA412F8972B}" type="presParOf" srcId="{22DBFA42-7E32-2746-A6A9-01BE4524975E}" destId="{5A75A343-A9C1-084B-B283-9B60BB7B55AD}" srcOrd="1" destOrd="0" presId="urn:microsoft.com/office/officeart/2005/8/layout/vList3"/>
    <dgm:cxn modelId="{CDA41A10-F7A9-4D16-92A9-FCA66D7C6E3D}" type="presParOf" srcId="{8CDD2CB3-DE39-7F48-BB07-15AA09754DA9}" destId="{5C134DE6-F01A-8947-9FF2-511FDE6EE551}" srcOrd="5" destOrd="0" presId="urn:microsoft.com/office/officeart/2005/8/layout/vList3"/>
    <dgm:cxn modelId="{5553AAC4-F187-448E-8282-F560F7CE59FB}" type="presParOf" srcId="{8CDD2CB3-DE39-7F48-BB07-15AA09754DA9}" destId="{F0B7508F-2D9C-704D-99A4-56B8E36A3ED7}" srcOrd="6" destOrd="0" presId="urn:microsoft.com/office/officeart/2005/8/layout/vList3"/>
    <dgm:cxn modelId="{68ACD511-61DE-4D29-86BA-8F1CDC74C4B0}" type="presParOf" srcId="{F0B7508F-2D9C-704D-99A4-56B8E36A3ED7}" destId="{29C8C89C-F664-E343-A023-7736DED0A4A7}" srcOrd="0" destOrd="0" presId="urn:microsoft.com/office/officeart/2005/8/layout/vList3"/>
    <dgm:cxn modelId="{744251F7-41B6-4509-890F-2B3AA13D4C56}" type="presParOf" srcId="{F0B7508F-2D9C-704D-99A4-56B8E36A3ED7}" destId="{5BA5949E-C977-AE46-BC05-FD9793AA6011}" srcOrd="1" destOrd="0" presId="urn:microsoft.com/office/officeart/2005/8/layout/vList3"/>
    <dgm:cxn modelId="{18D559AF-D5DF-493C-A05D-4B9136C4BD50}" type="presParOf" srcId="{8CDD2CB3-DE39-7F48-BB07-15AA09754DA9}" destId="{6B44C547-9430-2448-A896-B66BD3181F35}" srcOrd="7" destOrd="0" presId="urn:microsoft.com/office/officeart/2005/8/layout/vList3"/>
    <dgm:cxn modelId="{A5C00724-CDE0-4A28-B46D-DA0B11CA9AE7}" type="presParOf" srcId="{8CDD2CB3-DE39-7F48-BB07-15AA09754DA9}" destId="{E9C7D618-9FEB-3A46-B8E3-0BA3C970703F}" srcOrd="8" destOrd="0" presId="urn:microsoft.com/office/officeart/2005/8/layout/vList3"/>
    <dgm:cxn modelId="{9B6E7977-7288-4365-AFCB-3904B1F4B151}" type="presParOf" srcId="{E9C7D618-9FEB-3A46-B8E3-0BA3C970703F}" destId="{FEC5DA0E-7968-8C46-B16D-F4D02A79CE24}" srcOrd="0" destOrd="0" presId="urn:microsoft.com/office/officeart/2005/8/layout/vList3"/>
    <dgm:cxn modelId="{BDFFF1F1-15C9-4B90-B08F-00A117616CA7}" type="presParOf" srcId="{E9C7D618-9FEB-3A46-B8E3-0BA3C970703F}" destId="{24193E87-4882-7E4A-9C3E-8D9C1CA7D6FC}" srcOrd="1" destOrd="0" presId="urn:microsoft.com/office/officeart/2005/8/layout/vList3"/>
    <dgm:cxn modelId="{5F5AA745-DCE0-46AC-A6D3-C2F826E1A5E5}" type="presParOf" srcId="{8CDD2CB3-DE39-7F48-BB07-15AA09754DA9}" destId="{03FF1672-0FBA-5D49-950C-742CC57F25F0}" srcOrd="9" destOrd="0" presId="urn:microsoft.com/office/officeart/2005/8/layout/vList3"/>
    <dgm:cxn modelId="{664D9628-BDF9-440A-8232-E29BD0D6953C}" type="presParOf" srcId="{8CDD2CB3-DE39-7F48-BB07-15AA09754DA9}" destId="{6C3E5FF2-52AD-8244-AC8B-E32AF7C952FB}" srcOrd="10" destOrd="0" presId="urn:microsoft.com/office/officeart/2005/8/layout/vList3"/>
    <dgm:cxn modelId="{88CF8950-CF53-4121-9AA2-EEC0FBE7400A}" type="presParOf" srcId="{6C3E5FF2-52AD-8244-AC8B-E32AF7C952FB}" destId="{916DEB16-10FD-7C43-B057-A7AACB127B7B}" srcOrd="0" destOrd="0" presId="urn:microsoft.com/office/officeart/2005/8/layout/vList3"/>
    <dgm:cxn modelId="{11CD901B-2ABB-4945-BD9F-74A4257BE66E}" type="presParOf" srcId="{6C3E5FF2-52AD-8244-AC8B-E32AF7C952FB}" destId="{700B9502-254E-CE48-AAB7-190DF1C6E0C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307F4B-4126-9D49-86E5-C644DB5C4A9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s-ES_tradnl"/>
        </a:p>
      </dgm:t>
    </dgm:pt>
    <dgm:pt modelId="{DB4B46E3-9D25-7B42-B341-661040CB748A}">
      <dgm:prSet/>
      <dgm:spPr/>
      <dgm:t>
        <a:bodyPr/>
        <a:lstStyle/>
        <a:p>
          <a:pPr rtl="0"/>
          <a:r>
            <a:rPr lang="es-ES_tradnl" dirty="0"/>
            <a:t>Sangrado vaginal </a:t>
          </a:r>
        </a:p>
        <a:p>
          <a:pPr rtl="0"/>
          <a:r>
            <a:rPr lang="es-ES_tradnl" dirty="0"/>
            <a:t>rojo o café</a:t>
          </a:r>
        </a:p>
      </dgm:t>
    </dgm:pt>
    <dgm:pt modelId="{3F3C8C26-567E-3440-B36A-84474CA7BF1D}" type="parTrans" cxnId="{AE50994F-BECE-714F-B4F5-870CF50F8FB3}">
      <dgm:prSet/>
      <dgm:spPr/>
      <dgm:t>
        <a:bodyPr/>
        <a:lstStyle/>
        <a:p>
          <a:endParaRPr lang="es-ES_tradnl"/>
        </a:p>
      </dgm:t>
    </dgm:pt>
    <dgm:pt modelId="{B32391BC-5D47-624D-93E4-BD6FF430A94A}" type="sibTrans" cxnId="{AE50994F-BECE-714F-B4F5-870CF50F8FB3}">
      <dgm:prSet/>
      <dgm:spPr/>
      <dgm:t>
        <a:bodyPr/>
        <a:lstStyle/>
        <a:p>
          <a:endParaRPr lang="es-ES_tradnl"/>
        </a:p>
      </dgm:t>
    </dgm:pt>
    <dgm:pt modelId="{EFF14D37-A9CF-F043-804F-1339AA8217E7}">
      <dgm:prSet/>
      <dgm:spPr/>
      <dgm:t>
        <a:bodyPr/>
        <a:lstStyle/>
        <a:p>
          <a:pPr rtl="0"/>
          <a:r>
            <a:rPr lang="es-ES_tradnl"/>
            <a:t>Salida de líquido por la vagina</a:t>
          </a:r>
        </a:p>
      </dgm:t>
    </dgm:pt>
    <dgm:pt modelId="{D1763904-70E1-2348-A7BC-46EF6812BEF8}" type="parTrans" cxnId="{F6F989DC-925D-DA46-818A-985287108371}">
      <dgm:prSet/>
      <dgm:spPr/>
      <dgm:t>
        <a:bodyPr/>
        <a:lstStyle/>
        <a:p>
          <a:endParaRPr lang="es-ES_tradnl"/>
        </a:p>
      </dgm:t>
    </dgm:pt>
    <dgm:pt modelId="{D2E54EC8-8902-4745-9DCC-D28D3DA40E4D}" type="sibTrans" cxnId="{F6F989DC-925D-DA46-818A-985287108371}">
      <dgm:prSet/>
      <dgm:spPr/>
      <dgm:t>
        <a:bodyPr/>
        <a:lstStyle/>
        <a:p>
          <a:endParaRPr lang="es-ES_tradnl"/>
        </a:p>
      </dgm:t>
    </dgm:pt>
    <dgm:pt modelId="{099C0D5D-83F2-674D-84AA-A544EB34F35E}">
      <dgm:prSet/>
      <dgm:spPr/>
      <dgm:t>
        <a:bodyPr/>
        <a:lstStyle/>
        <a:p>
          <a:pPr rtl="0"/>
          <a:r>
            <a:rPr lang="es-ES_tradnl" dirty="0"/>
            <a:t>Dolor tipo contracción uterina</a:t>
          </a:r>
        </a:p>
      </dgm:t>
    </dgm:pt>
    <dgm:pt modelId="{5705C521-5E62-9146-AF91-F7AA1D35A8D0}" type="parTrans" cxnId="{CAA232DE-58AA-1242-AE91-BFF3AB715C44}">
      <dgm:prSet/>
      <dgm:spPr/>
      <dgm:t>
        <a:bodyPr/>
        <a:lstStyle/>
        <a:p>
          <a:endParaRPr lang="es-ES_tradnl"/>
        </a:p>
      </dgm:t>
    </dgm:pt>
    <dgm:pt modelId="{2F76C77E-8C19-5E4B-A46B-0C77E04AE197}" type="sibTrans" cxnId="{CAA232DE-58AA-1242-AE91-BFF3AB715C44}">
      <dgm:prSet/>
      <dgm:spPr/>
      <dgm:t>
        <a:bodyPr/>
        <a:lstStyle/>
        <a:p>
          <a:endParaRPr lang="es-ES_tradnl"/>
        </a:p>
      </dgm:t>
    </dgm:pt>
    <dgm:pt modelId="{9F426F17-A030-1549-95FA-56BDACBFA0F0}">
      <dgm:prSet/>
      <dgm:spPr/>
      <dgm:t>
        <a:bodyPr/>
        <a:lstStyle/>
        <a:p>
          <a:pPr rtl="0"/>
          <a:r>
            <a:rPr lang="es-ES_tradnl"/>
            <a:t>Ardor para orinar o mal olor en la orina.</a:t>
          </a:r>
        </a:p>
      </dgm:t>
    </dgm:pt>
    <dgm:pt modelId="{8698FD83-AE99-BF4C-B21B-924C12C9D868}" type="parTrans" cxnId="{FCB7138B-1507-8B44-A902-20663EDF2C33}">
      <dgm:prSet/>
      <dgm:spPr/>
      <dgm:t>
        <a:bodyPr/>
        <a:lstStyle/>
        <a:p>
          <a:endParaRPr lang="es-ES_tradnl"/>
        </a:p>
      </dgm:t>
    </dgm:pt>
    <dgm:pt modelId="{3DAFDE8B-5D69-4E49-BB65-67592796A186}" type="sibTrans" cxnId="{FCB7138B-1507-8B44-A902-20663EDF2C33}">
      <dgm:prSet/>
      <dgm:spPr/>
      <dgm:t>
        <a:bodyPr/>
        <a:lstStyle/>
        <a:p>
          <a:endParaRPr lang="es-ES_tradnl"/>
        </a:p>
      </dgm:t>
    </dgm:pt>
    <dgm:pt modelId="{74FA2DDD-62A6-1142-942E-87DB4A8A9581}">
      <dgm:prSet/>
      <dgm:spPr/>
      <dgm:t>
        <a:bodyPr/>
        <a:lstStyle/>
        <a:p>
          <a:pPr rtl="0"/>
          <a:r>
            <a:rPr lang="es-ES_tradnl" dirty="0"/>
            <a:t>flujo vaginal con cambios </a:t>
          </a:r>
        </a:p>
      </dgm:t>
    </dgm:pt>
    <dgm:pt modelId="{22D8C7A8-E7A0-0B47-A3B0-3E0C932B7972}" type="parTrans" cxnId="{19BFEF42-85BD-4A46-9C81-9E2B95ED9478}">
      <dgm:prSet/>
      <dgm:spPr/>
      <dgm:t>
        <a:bodyPr/>
        <a:lstStyle/>
        <a:p>
          <a:endParaRPr lang="es-ES_tradnl"/>
        </a:p>
      </dgm:t>
    </dgm:pt>
    <dgm:pt modelId="{89B9B6E6-94B6-E74C-9FAE-EEC702A2CBC6}" type="sibTrans" cxnId="{19BFEF42-85BD-4A46-9C81-9E2B95ED9478}">
      <dgm:prSet/>
      <dgm:spPr/>
      <dgm:t>
        <a:bodyPr/>
        <a:lstStyle/>
        <a:p>
          <a:endParaRPr lang="es-ES_tradnl"/>
        </a:p>
      </dgm:t>
    </dgm:pt>
    <dgm:pt modelId="{2890CEB9-AA70-2F40-AC44-EFB27163473E}">
      <dgm:prSet/>
      <dgm:spPr/>
      <dgm:t>
        <a:bodyPr/>
        <a:lstStyle/>
        <a:p>
          <a:pPr rtl="0"/>
          <a:r>
            <a:rPr lang="es-ES_tradnl" dirty="0"/>
            <a:t>Dolor de cabeza con sensación de ver  “luces” o de “pitos” en los  oídos.</a:t>
          </a:r>
        </a:p>
      </dgm:t>
    </dgm:pt>
    <dgm:pt modelId="{AF529838-5C9B-0C49-A97D-EBAEE2B9736D}" type="parTrans" cxnId="{AF57F742-FB7B-7D47-9000-DF4117592F80}">
      <dgm:prSet/>
      <dgm:spPr/>
      <dgm:t>
        <a:bodyPr/>
        <a:lstStyle/>
        <a:p>
          <a:endParaRPr lang="es-ES_tradnl"/>
        </a:p>
      </dgm:t>
    </dgm:pt>
    <dgm:pt modelId="{495B1E1F-076E-7349-AB88-F17F03427B37}" type="sibTrans" cxnId="{AF57F742-FB7B-7D47-9000-DF4117592F80}">
      <dgm:prSet/>
      <dgm:spPr/>
      <dgm:t>
        <a:bodyPr/>
        <a:lstStyle/>
        <a:p>
          <a:endParaRPr lang="es-ES_tradnl"/>
        </a:p>
      </dgm:t>
    </dgm:pt>
    <dgm:pt modelId="{B94D91E0-E238-EE49-A6D9-5F609195A164}">
      <dgm:prSet/>
      <dgm:spPr/>
      <dgm:t>
        <a:bodyPr/>
        <a:lstStyle/>
        <a:p>
          <a:pPr rtl="0"/>
          <a:r>
            <a:rPr lang="es-ES_tradnl" dirty="0"/>
            <a:t>Dolor en la “boca del estómago” que no  mejore.</a:t>
          </a:r>
        </a:p>
      </dgm:t>
    </dgm:pt>
    <dgm:pt modelId="{05C62358-F154-B54F-92A5-566E56C41E4D}" type="parTrans" cxnId="{5313368B-1502-8340-A1D1-197F76079603}">
      <dgm:prSet/>
      <dgm:spPr/>
      <dgm:t>
        <a:bodyPr/>
        <a:lstStyle/>
        <a:p>
          <a:endParaRPr lang="es-ES_tradnl"/>
        </a:p>
      </dgm:t>
    </dgm:pt>
    <dgm:pt modelId="{2812EC16-07D6-3941-9CB4-5DCEC1B2D9A5}" type="sibTrans" cxnId="{5313368B-1502-8340-A1D1-197F76079603}">
      <dgm:prSet/>
      <dgm:spPr/>
      <dgm:t>
        <a:bodyPr/>
        <a:lstStyle/>
        <a:p>
          <a:endParaRPr lang="es-ES_tradnl"/>
        </a:p>
      </dgm:t>
    </dgm:pt>
    <dgm:pt modelId="{CE6D7CCA-2FB2-BB45-8D17-2371A3713B3A}">
      <dgm:prSet/>
      <dgm:spPr/>
      <dgm:t>
        <a:bodyPr/>
        <a:lstStyle/>
        <a:p>
          <a:pPr rtl="0"/>
          <a:r>
            <a:rPr lang="es-ES_tradnl" dirty="0"/>
            <a:t>Amanecer con la cara o las manos y/o  pies hinchados</a:t>
          </a:r>
        </a:p>
      </dgm:t>
    </dgm:pt>
    <dgm:pt modelId="{608F7DBC-A511-EC4B-B073-D75B6E00BF87}" type="parTrans" cxnId="{E3C7AC65-1DBE-C248-BF32-94DCED2AEB6D}">
      <dgm:prSet/>
      <dgm:spPr/>
      <dgm:t>
        <a:bodyPr/>
        <a:lstStyle/>
        <a:p>
          <a:endParaRPr lang="es-ES_tradnl"/>
        </a:p>
      </dgm:t>
    </dgm:pt>
    <dgm:pt modelId="{0C01388C-B214-1F40-A27B-869C255E58BA}" type="sibTrans" cxnId="{E3C7AC65-1DBE-C248-BF32-94DCED2AEB6D}">
      <dgm:prSet/>
      <dgm:spPr/>
      <dgm:t>
        <a:bodyPr/>
        <a:lstStyle/>
        <a:p>
          <a:endParaRPr lang="es-ES_tradnl"/>
        </a:p>
      </dgm:t>
    </dgm:pt>
    <dgm:pt modelId="{EC0D99AE-E533-1C4E-B155-C2E157DF3FF2}" type="pres">
      <dgm:prSet presAssocID="{E1307F4B-4126-9D49-86E5-C644DB5C4A9C}" presName="diagram" presStyleCnt="0">
        <dgm:presLayoutVars>
          <dgm:dir/>
          <dgm:resizeHandles val="exact"/>
        </dgm:presLayoutVars>
      </dgm:prSet>
      <dgm:spPr/>
      <dgm:t>
        <a:bodyPr/>
        <a:lstStyle/>
        <a:p>
          <a:endParaRPr lang="es-CO"/>
        </a:p>
      </dgm:t>
    </dgm:pt>
    <dgm:pt modelId="{95F98207-5592-7E48-87FB-68420B6A99B3}" type="pres">
      <dgm:prSet presAssocID="{EFF14D37-A9CF-F043-804F-1339AA8217E7}" presName="node" presStyleLbl="node1" presStyleIdx="0" presStyleCnt="8">
        <dgm:presLayoutVars>
          <dgm:bulletEnabled val="1"/>
        </dgm:presLayoutVars>
      </dgm:prSet>
      <dgm:spPr/>
      <dgm:t>
        <a:bodyPr/>
        <a:lstStyle/>
        <a:p>
          <a:endParaRPr lang="es-CO"/>
        </a:p>
      </dgm:t>
    </dgm:pt>
    <dgm:pt modelId="{A3280B9A-F89D-7945-ADAB-E7803C679EDA}" type="pres">
      <dgm:prSet presAssocID="{D2E54EC8-8902-4745-9DCC-D28D3DA40E4D}" presName="sibTrans" presStyleCnt="0"/>
      <dgm:spPr/>
    </dgm:pt>
    <dgm:pt modelId="{BFEE9A5D-6909-A041-9DFC-888EDA8FAF0E}" type="pres">
      <dgm:prSet presAssocID="{2890CEB9-AA70-2F40-AC44-EFB27163473E}" presName="node" presStyleLbl="node1" presStyleIdx="1" presStyleCnt="8">
        <dgm:presLayoutVars>
          <dgm:bulletEnabled val="1"/>
        </dgm:presLayoutVars>
      </dgm:prSet>
      <dgm:spPr/>
      <dgm:t>
        <a:bodyPr/>
        <a:lstStyle/>
        <a:p>
          <a:endParaRPr lang="es-CO"/>
        </a:p>
      </dgm:t>
    </dgm:pt>
    <dgm:pt modelId="{131D64EA-D059-A94B-9F92-9DEF2968731F}" type="pres">
      <dgm:prSet presAssocID="{495B1E1F-076E-7349-AB88-F17F03427B37}" presName="sibTrans" presStyleCnt="0"/>
      <dgm:spPr/>
    </dgm:pt>
    <dgm:pt modelId="{5D3D8ADB-3476-1246-AD47-CA0549D773B4}" type="pres">
      <dgm:prSet presAssocID="{DB4B46E3-9D25-7B42-B341-661040CB748A}" presName="node" presStyleLbl="node1" presStyleIdx="2" presStyleCnt="8">
        <dgm:presLayoutVars>
          <dgm:bulletEnabled val="1"/>
        </dgm:presLayoutVars>
      </dgm:prSet>
      <dgm:spPr/>
      <dgm:t>
        <a:bodyPr/>
        <a:lstStyle/>
        <a:p>
          <a:endParaRPr lang="es-CO"/>
        </a:p>
      </dgm:t>
    </dgm:pt>
    <dgm:pt modelId="{88AC1A65-0FF9-184D-9508-DE96CA5137DB}" type="pres">
      <dgm:prSet presAssocID="{B32391BC-5D47-624D-93E4-BD6FF430A94A}" presName="sibTrans" presStyleCnt="0"/>
      <dgm:spPr/>
    </dgm:pt>
    <dgm:pt modelId="{57DBC6B8-6D70-A146-B147-6AC7BB18E6B4}" type="pres">
      <dgm:prSet presAssocID="{099C0D5D-83F2-674D-84AA-A544EB34F35E}" presName="node" presStyleLbl="node1" presStyleIdx="3" presStyleCnt="8">
        <dgm:presLayoutVars>
          <dgm:bulletEnabled val="1"/>
        </dgm:presLayoutVars>
      </dgm:prSet>
      <dgm:spPr/>
      <dgm:t>
        <a:bodyPr/>
        <a:lstStyle/>
        <a:p>
          <a:endParaRPr lang="es-CO"/>
        </a:p>
      </dgm:t>
    </dgm:pt>
    <dgm:pt modelId="{84F863E9-AA8F-E14A-9B74-E354DD4CCB24}" type="pres">
      <dgm:prSet presAssocID="{2F76C77E-8C19-5E4B-A46B-0C77E04AE197}" presName="sibTrans" presStyleCnt="0"/>
      <dgm:spPr/>
    </dgm:pt>
    <dgm:pt modelId="{262D1430-8084-924B-9927-CFB4C4CA4412}" type="pres">
      <dgm:prSet presAssocID="{9F426F17-A030-1549-95FA-56BDACBFA0F0}" presName="node" presStyleLbl="node1" presStyleIdx="4" presStyleCnt="8">
        <dgm:presLayoutVars>
          <dgm:bulletEnabled val="1"/>
        </dgm:presLayoutVars>
      </dgm:prSet>
      <dgm:spPr/>
      <dgm:t>
        <a:bodyPr/>
        <a:lstStyle/>
        <a:p>
          <a:endParaRPr lang="es-CO"/>
        </a:p>
      </dgm:t>
    </dgm:pt>
    <dgm:pt modelId="{BBEF0668-EC6B-D54E-9828-A4450F11C9BE}" type="pres">
      <dgm:prSet presAssocID="{3DAFDE8B-5D69-4E49-BB65-67592796A186}" presName="sibTrans" presStyleCnt="0"/>
      <dgm:spPr/>
    </dgm:pt>
    <dgm:pt modelId="{C7A9800D-DFDA-A846-800A-35B1CAD48F7D}" type="pres">
      <dgm:prSet presAssocID="{74FA2DDD-62A6-1142-942E-87DB4A8A9581}" presName="node" presStyleLbl="node1" presStyleIdx="5" presStyleCnt="8">
        <dgm:presLayoutVars>
          <dgm:bulletEnabled val="1"/>
        </dgm:presLayoutVars>
      </dgm:prSet>
      <dgm:spPr/>
      <dgm:t>
        <a:bodyPr/>
        <a:lstStyle/>
        <a:p>
          <a:endParaRPr lang="es-CO"/>
        </a:p>
      </dgm:t>
    </dgm:pt>
    <dgm:pt modelId="{A9D273BE-5A1F-DD44-AC86-25D8D91FD302}" type="pres">
      <dgm:prSet presAssocID="{89B9B6E6-94B6-E74C-9FAE-EEC702A2CBC6}" presName="sibTrans" presStyleCnt="0"/>
      <dgm:spPr/>
    </dgm:pt>
    <dgm:pt modelId="{516E3830-188B-284F-B350-F0E25845CC15}" type="pres">
      <dgm:prSet presAssocID="{B94D91E0-E238-EE49-A6D9-5F609195A164}" presName="node" presStyleLbl="node1" presStyleIdx="6" presStyleCnt="8">
        <dgm:presLayoutVars>
          <dgm:bulletEnabled val="1"/>
        </dgm:presLayoutVars>
      </dgm:prSet>
      <dgm:spPr/>
      <dgm:t>
        <a:bodyPr/>
        <a:lstStyle/>
        <a:p>
          <a:endParaRPr lang="es-CO"/>
        </a:p>
      </dgm:t>
    </dgm:pt>
    <dgm:pt modelId="{04E0AA8A-8066-FA43-82AC-6D7F9D02729D}" type="pres">
      <dgm:prSet presAssocID="{2812EC16-07D6-3941-9CB4-5DCEC1B2D9A5}" presName="sibTrans" presStyleCnt="0"/>
      <dgm:spPr/>
    </dgm:pt>
    <dgm:pt modelId="{1DE86350-E632-1142-84E8-7FD540442968}" type="pres">
      <dgm:prSet presAssocID="{CE6D7CCA-2FB2-BB45-8D17-2371A3713B3A}" presName="node" presStyleLbl="node1" presStyleIdx="7" presStyleCnt="8">
        <dgm:presLayoutVars>
          <dgm:bulletEnabled val="1"/>
        </dgm:presLayoutVars>
      </dgm:prSet>
      <dgm:spPr/>
      <dgm:t>
        <a:bodyPr/>
        <a:lstStyle/>
        <a:p>
          <a:endParaRPr lang="es-CO"/>
        </a:p>
      </dgm:t>
    </dgm:pt>
  </dgm:ptLst>
  <dgm:cxnLst>
    <dgm:cxn modelId="{5313368B-1502-8340-A1D1-197F76079603}" srcId="{E1307F4B-4126-9D49-86E5-C644DB5C4A9C}" destId="{B94D91E0-E238-EE49-A6D9-5F609195A164}" srcOrd="6" destOrd="0" parTransId="{05C62358-F154-B54F-92A5-566E56C41E4D}" sibTransId="{2812EC16-07D6-3941-9CB4-5DCEC1B2D9A5}"/>
    <dgm:cxn modelId="{5926A9FF-934E-407F-BBED-C8B74CAF310A}" type="presOf" srcId="{DB4B46E3-9D25-7B42-B341-661040CB748A}" destId="{5D3D8ADB-3476-1246-AD47-CA0549D773B4}" srcOrd="0" destOrd="0" presId="urn:microsoft.com/office/officeart/2005/8/layout/default"/>
    <dgm:cxn modelId="{F6F989DC-925D-DA46-818A-985287108371}" srcId="{E1307F4B-4126-9D49-86E5-C644DB5C4A9C}" destId="{EFF14D37-A9CF-F043-804F-1339AA8217E7}" srcOrd="0" destOrd="0" parTransId="{D1763904-70E1-2348-A7BC-46EF6812BEF8}" sibTransId="{D2E54EC8-8902-4745-9DCC-D28D3DA40E4D}"/>
    <dgm:cxn modelId="{86C16C88-EB55-4C2A-BC80-3A51B1F2E250}" type="presOf" srcId="{2890CEB9-AA70-2F40-AC44-EFB27163473E}" destId="{BFEE9A5D-6909-A041-9DFC-888EDA8FAF0E}" srcOrd="0" destOrd="0" presId="urn:microsoft.com/office/officeart/2005/8/layout/default"/>
    <dgm:cxn modelId="{B3531576-4102-4168-833E-8E43EF8CFCB2}" type="presOf" srcId="{EFF14D37-A9CF-F043-804F-1339AA8217E7}" destId="{95F98207-5592-7E48-87FB-68420B6A99B3}" srcOrd="0" destOrd="0" presId="urn:microsoft.com/office/officeart/2005/8/layout/default"/>
    <dgm:cxn modelId="{A23C97FC-4F69-4613-AB13-83B661C75E3B}" type="presOf" srcId="{E1307F4B-4126-9D49-86E5-C644DB5C4A9C}" destId="{EC0D99AE-E533-1C4E-B155-C2E157DF3FF2}" srcOrd="0" destOrd="0" presId="urn:microsoft.com/office/officeart/2005/8/layout/default"/>
    <dgm:cxn modelId="{CAA232DE-58AA-1242-AE91-BFF3AB715C44}" srcId="{E1307F4B-4126-9D49-86E5-C644DB5C4A9C}" destId="{099C0D5D-83F2-674D-84AA-A544EB34F35E}" srcOrd="3" destOrd="0" parTransId="{5705C521-5E62-9146-AF91-F7AA1D35A8D0}" sibTransId="{2F76C77E-8C19-5E4B-A46B-0C77E04AE197}"/>
    <dgm:cxn modelId="{63F9D414-687E-48E3-8032-E314D25D0675}" type="presOf" srcId="{B94D91E0-E238-EE49-A6D9-5F609195A164}" destId="{516E3830-188B-284F-B350-F0E25845CC15}" srcOrd="0" destOrd="0" presId="urn:microsoft.com/office/officeart/2005/8/layout/default"/>
    <dgm:cxn modelId="{DA1D522D-5581-43FD-AAC8-BB29026E4459}" type="presOf" srcId="{74FA2DDD-62A6-1142-942E-87DB4A8A9581}" destId="{C7A9800D-DFDA-A846-800A-35B1CAD48F7D}" srcOrd="0" destOrd="0" presId="urn:microsoft.com/office/officeart/2005/8/layout/default"/>
    <dgm:cxn modelId="{FCB7138B-1507-8B44-A902-20663EDF2C33}" srcId="{E1307F4B-4126-9D49-86E5-C644DB5C4A9C}" destId="{9F426F17-A030-1549-95FA-56BDACBFA0F0}" srcOrd="4" destOrd="0" parTransId="{8698FD83-AE99-BF4C-B21B-924C12C9D868}" sibTransId="{3DAFDE8B-5D69-4E49-BB65-67592796A186}"/>
    <dgm:cxn modelId="{FA95590D-DF52-407C-AA62-19318945AE68}" type="presOf" srcId="{9F426F17-A030-1549-95FA-56BDACBFA0F0}" destId="{262D1430-8084-924B-9927-CFB4C4CA4412}" srcOrd="0" destOrd="0" presId="urn:microsoft.com/office/officeart/2005/8/layout/default"/>
    <dgm:cxn modelId="{7A626248-F7BA-402D-94BB-9BEBC5479CD9}" type="presOf" srcId="{CE6D7CCA-2FB2-BB45-8D17-2371A3713B3A}" destId="{1DE86350-E632-1142-84E8-7FD540442968}" srcOrd="0" destOrd="0" presId="urn:microsoft.com/office/officeart/2005/8/layout/default"/>
    <dgm:cxn modelId="{19BFEF42-85BD-4A46-9C81-9E2B95ED9478}" srcId="{E1307F4B-4126-9D49-86E5-C644DB5C4A9C}" destId="{74FA2DDD-62A6-1142-942E-87DB4A8A9581}" srcOrd="5" destOrd="0" parTransId="{22D8C7A8-E7A0-0B47-A3B0-3E0C932B7972}" sibTransId="{89B9B6E6-94B6-E74C-9FAE-EEC702A2CBC6}"/>
    <dgm:cxn modelId="{AF57F742-FB7B-7D47-9000-DF4117592F80}" srcId="{E1307F4B-4126-9D49-86E5-C644DB5C4A9C}" destId="{2890CEB9-AA70-2F40-AC44-EFB27163473E}" srcOrd="1" destOrd="0" parTransId="{AF529838-5C9B-0C49-A97D-EBAEE2B9736D}" sibTransId="{495B1E1F-076E-7349-AB88-F17F03427B37}"/>
    <dgm:cxn modelId="{E3C7AC65-1DBE-C248-BF32-94DCED2AEB6D}" srcId="{E1307F4B-4126-9D49-86E5-C644DB5C4A9C}" destId="{CE6D7CCA-2FB2-BB45-8D17-2371A3713B3A}" srcOrd="7" destOrd="0" parTransId="{608F7DBC-A511-EC4B-B073-D75B6E00BF87}" sibTransId="{0C01388C-B214-1F40-A27B-869C255E58BA}"/>
    <dgm:cxn modelId="{AE50994F-BECE-714F-B4F5-870CF50F8FB3}" srcId="{E1307F4B-4126-9D49-86E5-C644DB5C4A9C}" destId="{DB4B46E3-9D25-7B42-B341-661040CB748A}" srcOrd="2" destOrd="0" parTransId="{3F3C8C26-567E-3440-B36A-84474CA7BF1D}" sibTransId="{B32391BC-5D47-624D-93E4-BD6FF430A94A}"/>
    <dgm:cxn modelId="{7A9DD726-AA6F-4BAB-B5A4-77F4272609D5}" type="presOf" srcId="{099C0D5D-83F2-674D-84AA-A544EB34F35E}" destId="{57DBC6B8-6D70-A146-B147-6AC7BB18E6B4}" srcOrd="0" destOrd="0" presId="urn:microsoft.com/office/officeart/2005/8/layout/default"/>
    <dgm:cxn modelId="{35BDECD2-611F-477D-8032-7CC18D42F92D}" type="presParOf" srcId="{EC0D99AE-E533-1C4E-B155-C2E157DF3FF2}" destId="{95F98207-5592-7E48-87FB-68420B6A99B3}" srcOrd="0" destOrd="0" presId="urn:microsoft.com/office/officeart/2005/8/layout/default"/>
    <dgm:cxn modelId="{7B357196-8B6A-4715-9F47-98D9E7B4E7BC}" type="presParOf" srcId="{EC0D99AE-E533-1C4E-B155-C2E157DF3FF2}" destId="{A3280B9A-F89D-7945-ADAB-E7803C679EDA}" srcOrd="1" destOrd="0" presId="urn:microsoft.com/office/officeart/2005/8/layout/default"/>
    <dgm:cxn modelId="{D5EFE889-2595-4B6E-ABE2-095064072E96}" type="presParOf" srcId="{EC0D99AE-E533-1C4E-B155-C2E157DF3FF2}" destId="{BFEE9A5D-6909-A041-9DFC-888EDA8FAF0E}" srcOrd="2" destOrd="0" presId="urn:microsoft.com/office/officeart/2005/8/layout/default"/>
    <dgm:cxn modelId="{857E1BE8-91D9-468B-9E25-13964B08163A}" type="presParOf" srcId="{EC0D99AE-E533-1C4E-B155-C2E157DF3FF2}" destId="{131D64EA-D059-A94B-9F92-9DEF2968731F}" srcOrd="3" destOrd="0" presId="urn:microsoft.com/office/officeart/2005/8/layout/default"/>
    <dgm:cxn modelId="{8B5489A6-728B-4198-B76D-B31B7992D680}" type="presParOf" srcId="{EC0D99AE-E533-1C4E-B155-C2E157DF3FF2}" destId="{5D3D8ADB-3476-1246-AD47-CA0549D773B4}" srcOrd="4" destOrd="0" presId="urn:microsoft.com/office/officeart/2005/8/layout/default"/>
    <dgm:cxn modelId="{733FE89C-85A6-4E2F-B5A6-E766F6BEA31C}" type="presParOf" srcId="{EC0D99AE-E533-1C4E-B155-C2E157DF3FF2}" destId="{88AC1A65-0FF9-184D-9508-DE96CA5137DB}" srcOrd="5" destOrd="0" presId="urn:microsoft.com/office/officeart/2005/8/layout/default"/>
    <dgm:cxn modelId="{AF06A066-E91A-46B5-B45B-D54E863189DC}" type="presParOf" srcId="{EC0D99AE-E533-1C4E-B155-C2E157DF3FF2}" destId="{57DBC6B8-6D70-A146-B147-6AC7BB18E6B4}" srcOrd="6" destOrd="0" presId="urn:microsoft.com/office/officeart/2005/8/layout/default"/>
    <dgm:cxn modelId="{76678DC8-3A69-4BDD-91F0-D29864802B6C}" type="presParOf" srcId="{EC0D99AE-E533-1C4E-B155-C2E157DF3FF2}" destId="{84F863E9-AA8F-E14A-9B74-E354DD4CCB24}" srcOrd="7" destOrd="0" presId="urn:microsoft.com/office/officeart/2005/8/layout/default"/>
    <dgm:cxn modelId="{E38F7CE2-C267-4F64-A238-9606150A2203}" type="presParOf" srcId="{EC0D99AE-E533-1C4E-B155-C2E157DF3FF2}" destId="{262D1430-8084-924B-9927-CFB4C4CA4412}" srcOrd="8" destOrd="0" presId="urn:microsoft.com/office/officeart/2005/8/layout/default"/>
    <dgm:cxn modelId="{4C1BF667-1E15-4385-87D8-8BF8DDEE7FD0}" type="presParOf" srcId="{EC0D99AE-E533-1C4E-B155-C2E157DF3FF2}" destId="{BBEF0668-EC6B-D54E-9828-A4450F11C9BE}" srcOrd="9" destOrd="0" presId="urn:microsoft.com/office/officeart/2005/8/layout/default"/>
    <dgm:cxn modelId="{360D2A07-577A-4E1B-AFFA-30BDBFE3FE0C}" type="presParOf" srcId="{EC0D99AE-E533-1C4E-B155-C2E157DF3FF2}" destId="{C7A9800D-DFDA-A846-800A-35B1CAD48F7D}" srcOrd="10" destOrd="0" presId="urn:microsoft.com/office/officeart/2005/8/layout/default"/>
    <dgm:cxn modelId="{68968D49-4618-46FD-B3E0-1872664321B5}" type="presParOf" srcId="{EC0D99AE-E533-1C4E-B155-C2E157DF3FF2}" destId="{A9D273BE-5A1F-DD44-AC86-25D8D91FD302}" srcOrd="11" destOrd="0" presId="urn:microsoft.com/office/officeart/2005/8/layout/default"/>
    <dgm:cxn modelId="{C82639B1-4D00-4932-8FFC-932C25CCA7AC}" type="presParOf" srcId="{EC0D99AE-E533-1C4E-B155-C2E157DF3FF2}" destId="{516E3830-188B-284F-B350-F0E25845CC15}" srcOrd="12" destOrd="0" presId="urn:microsoft.com/office/officeart/2005/8/layout/default"/>
    <dgm:cxn modelId="{BF67586E-7892-499F-85C6-B92F275B5D05}" type="presParOf" srcId="{EC0D99AE-E533-1C4E-B155-C2E157DF3FF2}" destId="{04E0AA8A-8066-FA43-82AC-6D7F9D02729D}" srcOrd="13" destOrd="0" presId="urn:microsoft.com/office/officeart/2005/8/layout/default"/>
    <dgm:cxn modelId="{24CC63AF-62AB-4315-A238-5107F57C9219}" type="presParOf" srcId="{EC0D99AE-E533-1C4E-B155-C2E157DF3FF2}" destId="{1DE86350-E632-1142-84E8-7FD54044296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E05FFD-380D-E347-87F2-2C2ACB5F405B}" type="doc">
      <dgm:prSet loTypeId="urn:microsoft.com/office/officeart/2005/8/layout/vList3" loCatId="list" qsTypeId="urn:microsoft.com/office/officeart/2005/8/quickstyle/simple4" qsCatId="simple" csTypeId="urn:microsoft.com/office/officeart/2005/8/colors/accent1_1" csCatId="accent1" phldr="1"/>
      <dgm:spPr/>
      <dgm:t>
        <a:bodyPr/>
        <a:lstStyle/>
        <a:p>
          <a:endParaRPr lang="es-ES_tradnl"/>
        </a:p>
      </dgm:t>
    </dgm:pt>
    <dgm:pt modelId="{6E687C8E-F6A3-C942-94E0-B27E55C331D8}">
      <dgm:prSet>
        <dgm:style>
          <a:lnRef idx="2">
            <a:schemeClr val="accent1"/>
          </a:lnRef>
          <a:fillRef idx="1">
            <a:schemeClr val="lt1"/>
          </a:fillRef>
          <a:effectRef idx="0">
            <a:schemeClr val="accent1"/>
          </a:effectRef>
          <a:fontRef idx="minor">
            <a:schemeClr val="dk1"/>
          </a:fontRef>
        </dgm:style>
      </dgm:prSet>
      <dgm:spPr/>
      <dgm:t>
        <a:bodyPr/>
        <a:lstStyle/>
        <a:p>
          <a:pPr rtl="0"/>
          <a:r>
            <a:rPr lang="es-ES_tradnl" dirty="0"/>
            <a:t>Sangrados vaginal rojo</a:t>
          </a:r>
        </a:p>
      </dgm:t>
    </dgm:pt>
    <dgm:pt modelId="{9B46F1C3-71D4-F74E-968B-3A766CD1952C}" type="parTrans" cxnId="{C4985748-5341-5148-902F-8AF0344C089B}">
      <dgm:prSet/>
      <dgm:spPr/>
      <dgm:t>
        <a:bodyPr/>
        <a:lstStyle/>
        <a:p>
          <a:endParaRPr lang="es-ES_tradnl"/>
        </a:p>
      </dgm:t>
    </dgm:pt>
    <dgm:pt modelId="{9ADC8D6B-7136-134E-9D55-6FC2B6B4EA78}" type="sibTrans" cxnId="{C4985748-5341-5148-902F-8AF0344C089B}">
      <dgm:prSet/>
      <dgm:spPr/>
      <dgm:t>
        <a:bodyPr/>
        <a:lstStyle/>
        <a:p>
          <a:endParaRPr lang="es-ES_tradnl"/>
        </a:p>
      </dgm:t>
    </dgm:pt>
    <dgm:pt modelId="{3279DCC7-0859-664A-922A-6BD4BDC74C2D}">
      <dgm:prSet/>
      <dgm:spPr/>
      <dgm:t>
        <a:bodyPr/>
        <a:lstStyle/>
        <a:p>
          <a:pPr rtl="0"/>
          <a:r>
            <a:rPr lang="es-ES_tradnl"/>
            <a:t>Salida de líquido claro por la  vagina.</a:t>
          </a:r>
        </a:p>
      </dgm:t>
    </dgm:pt>
    <dgm:pt modelId="{66810710-B513-CF43-BA92-AA3B09BA3FEE}" type="parTrans" cxnId="{15482CE9-BE9E-CC43-9E7C-87CA4AD6140F}">
      <dgm:prSet/>
      <dgm:spPr/>
      <dgm:t>
        <a:bodyPr/>
        <a:lstStyle/>
        <a:p>
          <a:endParaRPr lang="es-ES_tradnl"/>
        </a:p>
      </dgm:t>
    </dgm:pt>
    <dgm:pt modelId="{BA865B81-7D49-5943-9D6E-F37E6DE87911}" type="sibTrans" cxnId="{15482CE9-BE9E-CC43-9E7C-87CA4AD6140F}">
      <dgm:prSet/>
      <dgm:spPr/>
      <dgm:t>
        <a:bodyPr/>
        <a:lstStyle/>
        <a:p>
          <a:endParaRPr lang="es-ES_tradnl"/>
        </a:p>
      </dgm:t>
    </dgm:pt>
    <dgm:pt modelId="{307989B7-4AF1-F642-B527-380A7364B18C}">
      <dgm:prSet/>
      <dgm:spPr/>
      <dgm:t>
        <a:bodyPr/>
        <a:lstStyle/>
        <a:p>
          <a:pPr rtl="0"/>
          <a:r>
            <a:rPr lang="es-ES_tradnl"/>
            <a:t>Gastritis.</a:t>
          </a:r>
        </a:p>
      </dgm:t>
    </dgm:pt>
    <dgm:pt modelId="{36E8D841-73F2-2C47-8047-5F3A6B274CDE}" type="parTrans" cxnId="{F9FAE922-8E3D-4848-8A82-4C12AA2748AD}">
      <dgm:prSet/>
      <dgm:spPr/>
      <dgm:t>
        <a:bodyPr/>
        <a:lstStyle/>
        <a:p>
          <a:endParaRPr lang="es-ES_tradnl"/>
        </a:p>
      </dgm:t>
    </dgm:pt>
    <dgm:pt modelId="{015E2B2D-AFC6-5C4E-AC19-5364F37B0EC6}" type="sibTrans" cxnId="{F9FAE922-8E3D-4848-8A82-4C12AA2748AD}">
      <dgm:prSet/>
      <dgm:spPr/>
      <dgm:t>
        <a:bodyPr/>
        <a:lstStyle/>
        <a:p>
          <a:endParaRPr lang="es-ES_tradnl"/>
        </a:p>
      </dgm:t>
    </dgm:pt>
    <dgm:pt modelId="{66A0D7CB-9699-2E4A-A1FD-58708A6993B7}">
      <dgm:prSet/>
      <dgm:spPr/>
      <dgm:t>
        <a:bodyPr/>
        <a:lstStyle/>
        <a:p>
          <a:pPr rtl="0"/>
          <a:r>
            <a:rPr lang="es-ES_tradnl" dirty="0"/>
            <a:t>Contracciones mucho  antes de la fecha del parto.</a:t>
          </a:r>
        </a:p>
      </dgm:t>
    </dgm:pt>
    <dgm:pt modelId="{0EAD26F5-1A66-5D4E-BD9C-A832978263D7}" type="parTrans" cxnId="{86BCB1AC-49AD-E948-8099-99367FADB5E7}">
      <dgm:prSet/>
      <dgm:spPr/>
      <dgm:t>
        <a:bodyPr/>
        <a:lstStyle/>
        <a:p>
          <a:endParaRPr lang="es-ES_tradnl"/>
        </a:p>
      </dgm:t>
    </dgm:pt>
    <dgm:pt modelId="{7A504CB1-ABD0-DD40-B0BC-CB86A5C851F1}" type="sibTrans" cxnId="{86BCB1AC-49AD-E948-8099-99367FADB5E7}">
      <dgm:prSet/>
      <dgm:spPr/>
      <dgm:t>
        <a:bodyPr/>
        <a:lstStyle/>
        <a:p>
          <a:endParaRPr lang="es-ES_tradnl"/>
        </a:p>
      </dgm:t>
    </dgm:pt>
    <dgm:pt modelId="{D334476F-2362-AC42-98BC-D5D732083F56}">
      <dgm:prSet/>
      <dgm:spPr/>
      <dgm:t>
        <a:bodyPr/>
        <a:lstStyle/>
        <a:p>
          <a:pPr rtl="0"/>
          <a:r>
            <a:rPr lang="es-ES_tradnl"/>
            <a:t>No presentar contracciones  después de la semana 40 de  embarazo.</a:t>
          </a:r>
        </a:p>
      </dgm:t>
    </dgm:pt>
    <dgm:pt modelId="{9299ABAA-4FB7-9848-8FCF-96A31BB9D209}" type="parTrans" cxnId="{EE782B58-32B1-014F-8AA1-503E250FF47A}">
      <dgm:prSet/>
      <dgm:spPr/>
      <dgm:t>
        <a:bodyPr/>
        <a:lstStyle/>
        <a:p>
          <a:endParaRPr lang="es-ES_tradnl"/>
        </a:p>
      </dgm:t>
    </dgm:pt>
    <dgm:pt modelId="{2CB0DC39-3FDC-AF42-A6CA-542C3ED5A672}" type="sibTrans" cxnId="{EE782B58-32B1-014F-8AA1-503E250FF47A}">
      <dgm:prSet/>
      <dgm:spPr/>
      <dgm:t>
        <a:bodyPr/>
        <a:lstStyle/>
        <a:p>
          <a:endParaRPr lang="es-ES_tradnl"/>
        </a:p>
      </dgm:t>
    </dgm:pt>
    <dgm:pt modelId="{585D2AC8-A6D3-4F4E-9CDE-579434C2C466}">
      <dgm:prSet/>
      <dgm:spPr/>
      <dgm:t>
        <a:bodyPr/>
        <a:lstStyle/>
        <a:p>
          <a:pPr rtl="0"/>
          <a:r>
            <a:rPr lang="es-ES_tradnl"/>
            <a:t>Ausencia de movimientos  fetales.</a:t>
          </a:r>
        </a:p>
      </dgm:t>
    </dgm:pt>
    <dgm:pt modelId="{09CB199A-D43D-9B4D-A865-0D16C8A401BD}" type="parTrans" cxnId="{6E25327E-C305-8141-B5DE-6712DD217DBE}">
      <dgm:prSet/>
      <dgm:spPr/>
      <dgm:t>
        <a:bodyPr/>
        <a:lstStyle/>
        <a:p>
          <a:endParaRPr lang="es-ES_tradnl"/>
        </a:p>
      </dgm:t>
    </dgm:pt>
    <dgm:pt modelId="{AC7CC189-A378-D64D-AFC2-C91160B3AE68}" type="sibTrans" cxnId="{6E25327E-C305-8141-B5DE-6712DD217DBE}">
      <dgm:prSet/>
      <dgm:spPr/>
      <dgm:t>
        <a:bodyPr/>
        <a:lstStyle/>
        <a:p>
          <a:endParaRPr lang="es-ES_tradnl"/>
        </a:p>
      </dgm:t>
    </dgm:pt>
    <dgm:pt modelId="{F1CF4D6D-7087-5B4B-9C12-EDB6BBA44A82}" type="pres">
      <dgm:prSet presAssocID="{AFE05FFD-380D-E347-87F2-2C2ACB5F405B}" presName="linearFlow" presStyleCnt="0">
        <dgm:presLayoutVars>
          <dgm:dir/>
          <dgm:resizeHandles val="exact"/>
        </dgm:presLayoutVars>
      </dgm:prSet>
      <dgm:spPr/>
      <dgm:t>
        <a:bodyPr/>
        <a:lstStyle/>
        <a:p>
          <a:endParaRPr lang="es-CO"/>
        </a:p>
      </dgm:t>
    </dgm:pt>
    <dgm:pt modelId="{287DF1C4-74D0-9248-9251-008292F712FF}" type="pres">
      <dgm:prSet presAssocID="{6E687C8E-F6A3-C942-94E0-B27E55C331D8}" presName="composite" presStyleCnt="0"/>
      <dgm:spPr/>
    </dgm:pt>
    <dgm:pt modelId="{4E175D3A-17E8-0F4F-AA31-31D4564C1D7B}" type="pres">
      <dgm:prSet presAssocID="{6E687C8E-F6A3-C942-94E0-B27E55C331D8}" presName="imgShp" presStyleLbl="fgImgPlace1" presStyleIdx="0" presStyleCnt="6"/>
      <dgm:spPr/>
    </dgm:pt>
    <dgm:pt modelId="{11D2219C-C1A5-2047-815C-489971044373}" type="pres">
      <dgm:prSet presAssocID="{6E687C8E-F6A3-C942-94E0-B27E55C331D8}" presName="txShp" presStyleLbl="node1" presStyleIdx="0" presStyleCnt="6">
        <dgm:presLayoutVars>
          <dgm:bulletEnabled val="1"/>
        </dgm:presLayoutVars>
      </dgm:prSet>
      <dgm:spPr/>
      <dgm:t>
        <a:bodyPr/>
        <a:lstStyle/>
        <a:p>
          <a:endParaRPr lang="es-CO"/>
        </a:p>
      </dgm:t>
    </dgm:pt>
    <dgm:pt modelId="{19B226C3-14DA-2144-B3F3-C5B5BB84779A}" type="pres">
      <dgm:prSet presAssocID="{9ADC8D6B-7136-134E-9D55-6FC2B6B4EA78}" presName="spacing" presStyleCnt="0"/>
      <dgm:spPr/>
    </dgm:pt>
    <dgm:pt modelId="{47F182F3-621E-B14B-8DF1-96CD2305DF0B}" type="pres">
      <dgm:prSet presAssocID="{3279DCC7-0859-664A-922A-6BD4BDC74C2D}" presName="composite" presStyleCnt="0"/>
      <dgm:spPr/>
    </dgm:pt>
    <dgm:pt modelId="{57089840-C9CA-0C4C-9E7D-3E4E2422243F}" type="pres">
      <dgm:prSet presAssocID="{3279DCC7-0859-664A-922A-6BD4BDC74C2D}" presName="imgShp" presStyleLbl="fgImgPlace1" presStyleIdx="1" presStyleCnt="6"/>
      <dgm:spPr/>
    </dgm:pt>
    <dgm:pt modelId="{005A9F47-D25B-9A40-A27B-539224272E99}" type="pres">
      <dgm:prSet presAssocID="{3279DCC7-0859-664A-922A-6BD4BDC74C2D}" presName="txShp" presStyleLbl="node1" presStyleIdx="1" presStyleCnt="6">
        <dgm:presLayoutVars>
          <dgm:bulletEnabled val="1"/>
        </dgm:presLayoutVars>
      </dgm:prSet>
      <dgm:spPr/>
      <dgm:t>
        <a:bodyPr/>
        <a:lstStyle/>
        <a:p>
          <a:endParaRPr lang="es-CO"/>
        </a:p>
      </dgm:t>
    </dgm:pt>
    <dgm:pt modelId="{BE2CB045-D4B9-8947-8369-7ECAEB881D32}" type="pres">
      <dgm:prSet presAssocID="{BA865B81-7D49-5943-9D6E-F37E6DE87911}" presName="spacing" presStyleCnt="0"/>
      <dgm:spPr/>
    </dgm:pt>
    <dgm:pt modelId="{D091D9EE-434A-4C4F-9B3F-D388362BE5CA}" type="pres">
      <dgm:prSet presAssocID="{307989B7-4AF1-F642-B527-380A7364B18C}" presName="composite" presStyleCnt="0"/>
      <dgm:spPr/>
    </dgm:pt>
    <dgm:pt modelId="{2AABCA85-6460-D04E-AC78-D930A211EF42}" type="pres">
      <dgm:prSet presAssocID="{307989B7-4AF1-F642-B527-380A7364B18C}" presName="imgShp" presStyleLbl="fgImgPlace1" presStyleIdx="2" presStyleCnt="6"/>
      <dgm:spPr/>
    </dgm:pt>
    <dgm:pt modelId="{CF8BC7E1-1988-794C-B714-9A659E388BEF}" type="pres">
      <dgm:prSet presAssocID="{307989B7-4AF1-F642-B527-380A7364B18C}" presName="txShp" presStyleLbl="node1" presStyleIdx="2" presStyleCnt="6">
        <dgm:presLayoutVars>
          <dgm:bulletEnabled val="1"/>
        </dgm:presLayoutVars>
      </dgm:prSet>
      <dgm:spPr/>
      <dgm:t>
        <a:bodyPr/>
        <a:lstStyle/>
        <a:p>
          <a:endParaRPr lang="es-CO"/>
        </a:p>
      </dgm:t>
    </dgm:pt>
    <dgm:pt modelId="{355DED14-96C9-E54C-AEF6-A1B93C6BCFB5}" type="pres">
      <dgm:prSet presAssocID="{015E2B2D-AFC6-5C4E-AC19-5364F37B0EC6}" presName="spacing" presStyleCnt="0"/>
      <dgm:spPr/>
    </dgm:pt>
    <dgm:pt modelId="{4635B182-74A4-8544-AEE9-B11E6E075BD9}" type="pres">
      <dgm:prSet presAssocID="{66A0D7CB-9699-2E4A-A1FD-58708A6993B7}" presName="composite" presStyleCnt="0"/>
      <dgm:spPr/>
    </dgm:pt>
    <dgm:pt modelId="{A8A73A22-CB49-384A-8AC2-D0D7360A9502}" type="pres">
      <dgm:prSet presAssocID="{66A0D7CB-9699-2E4A-A1FD-58708A6993B7}" presName="imgShp" presStyleLbl="fgImgPlace1" presStyleIdx="3" presStyleCnt="6"/>
      <dgm:spPr/>
    </dgm:pt>
    <dgm:pt modelId="{99BA60ED-AD40-9F41-AF0B-F87ACA62CBCA}" type="pres">
      <dgm:prSet presAssocID="{66A0D7CB-9699-2E4A-A1FD-58708A6993B7}" presName="txShp" presStyleLbl="node1" presStyleIdx="3" presStyleCnt="6">
        <dgm:presLayoutVars>
          <dgm:bulletEnabled val="1"/>
        </dgm:presLayoutVars>
      </dgm:prSet>
      <dgm:spPr/>
      <dgm:t>
        <a:bodyPr/>
        <a:lstStyle/>
        <a:p>
          <a:endParaRPr lang="es-CO"/>
        </a:p>
      </dgm:t>
    </dgm:pt>
    <dgm:pt modelId="{EEF23307-5E93-CA46-BFED-52140EC2C535}" type="pres">
      <dgm:prSet presAssocID="{7A504CB1-ABD0-DD40-B0BC-CB86A5C851F1}" presName="spacing" presStyleCnt="0"/>
      <dgm:spPr/>
    </dgm:pt>
    <dgm:pt modelId="{CB09617A-1FBE-D546-9546-DC44AFF10AD7}" type="pres">
      <dgm:prSet presAssocID="{D334476F-2362-AC42-98BC-D5D732083F56}" presName="composite" presStyleCnt="0"/>
      <dgm:spPr/>
    </dgm:pt>
    <dgm:pt modelId="{C8086E03-33A6-5F40-942F-418429ACE0E0}" type="pres">
      <dgm:prSet presAssocID="{D334476F-2362-AC42-98BC-D5D732083F56}" presName="imgShp" presStyleLbl="fgImgPlace1" presStyleIdx="4" presStyleCnt="6"/>
      <dgm:spPr/>
    </dgm:pt>
    <dgm:pt modelId="{601DC637-84B5-3340-9160-CAADC7C34013}" type="pres">
      <dgm:prSet presAssocID="{D334476F-2362-AC42-98BC-D5D732083F56}" presName="txShp" presStyleLbl="node1" presStyleIdx="4" presStyleCnt="6">
        <dgm:presLayoutVars>
          <dgm:bulletEnabled val="1"/>
        </dgm:presLayoutVars>
      </dgm:prSet>
      <dgm:spPr/>
      <dgm:t>
        <a:bodyPr/>
        <a:lstStyle/>
        <a:p>
          <a:endParaRPr lang="es-CO"/>
        </a:p>
      </dgm:t>
    </dgm:pt>
    <dgm:pt modelId="{6861100F-2132-6247-86CB-1023022B036B}" type="pres">
      <dgm:prSet presAssocID="{2CB0DC39-3FDC-AF42-A6CA-542C3ED5A672}" presName="spacing" presStyleCnt="0"/>
      <dgm:spPr/>
    </dgm:pt>
    <dgm:pt modelId="{AE4A38EC-9C97-F545-93F2-D3AF8A3A2156}" type="pres">
      <dgm:prSet presAssocID="{585D2AC8-A6D3-4F4E-9CDE-579434C2C466}" presName="composite" presStyleCnt="0"/>
      <dgm:spPr/>
    </dgm:pt>
    <dgm:pt modelId="{0922C62D-B75C-474E-8694-03C074B87245}" type="pres">
      <dgm:prSet presAssocID="{585D2AC8-A6D3-4F4E-9CDE-579434C2C466}" presName="imgShp" presStyleLbl="fgImgPlace1" presStyleIdx="5" presStyleCnt="6"/>
      <dgm:spPr/>
    </dgm:pt>
    <dgm:pt modelId="{E90C3EF3-01D4-4A47-B2E9-A1A951F4CC04}" type="pres">
      <dgm:prSet presAssocID="{585D2AC8-A6D3-4F4E-9CDE-579434C2C466}" presName="txShp" presStyleLbl="node1" presStyleIdx="5" presStyleCnt="6">
        <dgm:presLayoutVars>
          <dgm:bulletEnabled val="1"/>
        </dgm:presLayoutVars>
      </dgm:prSet>
      <dgm:spPr/>
      <dgm:t>
        <a:bodyPr/>
        <a:lstStyle/>
        <a:p>
          <a:endParaRPr lang="es-CO"/>
        </a:p>
      </dgm:t>
    </dgm:pt>
  </dgm:ptLst>
  <dgm:cxnLst>
    <dgm:cxn modelId="{DCC6B4A9-6A30-4B3A-BF4C-223BB9E58D55}" type="presOf" srcId="{585D2AC8-A6D3-4F4E-9CDE-579434C2C466}" destId="{E90C3EF3-01D4-4A47-B2E9-A1A951F4CC04}" srcOrd="0" destOrd="0" presId="urn:microsoft.com/office/officeart/2005/8/layout/vList3"/>
    <dgm:cxn modelId="{5FEF533C-D69B-4035-8F83-C61BA711B61A}" type="presOf" srcId="{D334476F-2362-AC42-98BC-D5D732083F56}" destId="{601DC637-84B5-3340-9160-CAADC7C34013}" srcOrd="0" destOrd="0" presId="urn:microsoft.com/office/officeart/2005/8/layout/vList3"/>
    <dgm:cxn modelId="{15482CE9-BE9E-CC43-9E7C-87CA4AD6140F}" srcId="{AFE05FFD-380D-E347-87F2-2C2ACB5F405B}" destId="{3279DCC7-0859-664A-922A-6BD4BDC74C2D}" srcOrd="1" destOrd="0" parTransId="{66810710-B513-CF43-BA92-AA3B09BA3FEE}" sibTransId="{BA865B81-7D49-5943-9D6E-F37E6DE87911}"/>
    <dgm:cxn modelId="{5733E059-87E6-46D1-85D3-0E8D87681698}" type="presOf" srcId="{3279DCC7-0859-664A-922A-6BD4BDC74C2D}" destId="{005A9F47-D25B-9A40-A27B-539224272E99}" srcOrd="0" destOrd="0" presId="urn:microsoft.com/office/officeart/2005/8/layout/vList3"/>
    <dgm:cxn modelId="{C4985748-5341-5148-902F-8AF0344C089B}" srcId="{AFE05FFD-380D-E347-87F2-2C2ACB5F405B}" destId="{6E687C8E-F6A3-C942-94E0-B27E55C331D8}" srcOrd="0" destOrd="0" parTransId="{9B46F1C3-71D4-F74E-968B-3A766CD1952C}" sibTransId="{9ADC8D6B-7136-134E-9D55-6FC2B6B4EA78}"/>
    <dgm:cxn modelId="{86BCB1AC-49AD-E948-8099-99367FADB5E7}" srcId="{AFE05FFD-380D-E347-87F2-2C2ACB5F405B}" destId="{66A0D7CB-9699-2E4A-A1FD-58708A6993B7}" srcOrd="3" destOrd="0" parTransId="{0EAD26F5-1A66-5D4E-BD9C-A832978263D7}" sibTransId="{7A504CB1-ABD0-DD40-B0BC-CB86A5C851F1}"/>
    <dgm:cxn modelId="{6E25327E-C305-8141-B5DE-6712DD217DBE}" srcId="{AFE05FFD-380D-E347-87F2-2C2ACB5F405B}" destId="{585D2AC8-A6D3-4F4E-9CDE-579434C2C466}" srcOrd="5" destOrd="0" parTransId="{09CB199A-D43D-9B4D-A865-0D16C8A401BD}" sibTransId="{AC7CC189-A378-D64D-AFC2-C91160B3AE68}"/>
    <dgm:cxn modelId="{DA636A7C-9F0C-473F-9440-95F9D779B806}" type="presOf" srcId="{6E687C8E-F6A3-C942-94E0-B27E55C331D8}" destId="{11D2219C-C1A5-2047-815C-489971044373}" srcOrd="0" destOrd="0" presId="urn:microsoft.com/office/officeart/2005/8/layout/vList3"/>
    <dgm:cxn modelId="{D81FDEE2-D6F2-4790-B137-5997D221D711}" type="presOf" srcId="{66A0D7CB-9699-2E4A-A1FD-58708A6993B7}" destId="{99BA60ED-AD40-9F41-AF0B-F87ACA62CBCA}" srcOrd="0" destOrd="0" presId="urn:microsoft.com/office/officeart/2005/8/layout/vList3"/>
    <dgm:cxn modelId="{408D5642-9886-444A-A6DC-B63E66A432C7}" type="presOf" srcId="{307989B7-4AF1-F642-B527-380A7364B18C}" destId="{CF8BC7E1-1988-794C-B714-9A659E388BEF}" srcOrd="0" destOrd="0" presId="urn:microsoft.com/office/officeart/2005/8/layout/vList3"/>
    <dgm:cxn modelId="{F9FAE922-8E3D-4848-8A82-4C12AA2748AD}" srcId="{AFE05FFD-380D-E347-87F2-2C2ACB5F405B}" destId="{307989B7-4AF1-F642-B527-380A7364B18C}" srcOrd="2" destOrd="0" parTransId="{36E8D841-73F2-2C47-8047-5F3A6B274CDE}" sibTransId="{015E2B2D-AFC6-5C4E-AC19-5364F37B0EC6}"/>
    <dgm:cxn modelId="{EE782B58-32B1-014F-8AA1-503E250FF47A}" srcId="{AFE05FFD-380D-E347-87F2-2C2ACB5F405B}" destId="{D334476F-2362-AC42-98BC-D5D732083F56}" srcOrd="4" destOrd="0" parTransId="{9299ABAA-4FB7-9848-8FCF-96A31BB9D209}" sibTransId="{2CB0DC39-3FDC-AF42-A6CA-542C3ED5A672}"/>
    <dgm:cxn modelId="{F0E704B8-F5F5-45D1-AE63-84CC2FA86F16}" type="presOf" srcId="{AFE05FFD-380D-E347-87F2-2C2ACB5F405B}" destId="{F1CF4D6D-7087-5B4B-9C12-EDB6BBA44A82}" srcOrd="0" destOrd="0" presId="urn:microsoft.com/office/officeart/2005/8/layout/vList3"/>
    <dgm:cxn modelId="{5B5EFDFB-E917-4DE4-A9A8-C0C488913B5C}" type="presParOf" srcId="{F1CF4D6D-7087-5B4B-9C12-EDB6BBA44A82}" destId="{287DF1C4-74D0-9248-9251-008292F712FF}" srcOrd="0" destOrd="0" presId="urn:microsoft.com/office/officeart/2005/8/layout/vList3"/>
    <dgm:cxn modelId="{9105B73C-3541-42EB-B1D7-ACD9D10CF3AB}" type="presParOf" srcId="{287DF1C4-74D0-9248-9251-008292F712FF}" destId="{4E175D3A-17E8-0F4F-AA31-31D4564C1D7B}" srcOrd="0" destOrd="0" presId="urn:microsoft.com/office/officeart/2005/8/layout/vList3"/>
    <dgm:cxn modelId="{7C908E80-542E-4094-9E14-3236B78CFEA4}" type="presParOf" srcId="{287DF1C4-74D0-9248-9251-008292F712FF}" destId="{11D2219C-C1A5-2047-815C-489971044373}" srcOrd="1" destOrd="0" presId="urn:microsoft.com/office/officeart/2005/8/layout/vList3"/>
    <dgm:cxn modelId="{3C20A7A3-6893-41FB-983E-96B0039B109B}" type="presParOf" srcId="{F1CF4D6D-7087-5B4B-9C12-EDB6BBA44A82}" destId="{19B226C3-14DA-2144-B3F3-C5B5BB84779A}" srcOrd="1" destOrd="0" presId="urn:microsoft.com/office/officeart/2005/8/layout/vList3"/>
    <dgm:cxn modelId="{5147B21D-0617-4E79-A1E6-D7BDC977E2FB}" type="presParOf" srcId="{F1CF4D6D-7087-5B4B-9C12-EDB6BBA44A82}" destId="{47F182F3-621E-B14B-8DF1-96CD2305DF0B}" srcOrd="2" destOrd="0" presId="urn:microsoft.com/office/officeart/2005/8/layout/vList3"/>
    <dgm:cxn modelId="{16AD9CA4-4FF5-4AA7-AF2A-D43FBD5C7B79}" type="presParOf" srcId="{47F182F3-621E-B14B-8DF1-96CD2305DF0B}" destId="{57089840-C9CA-0C4C-9E7D-3E4E2422243F}" srcOrd="0" destOrd="0" presId="urn:microsoft.com/office/officeart/2005/8/layout/vList3"/>
    <dgm:cxn modelId="{94A019A2-EBFF-40B6-8031-314E00FA81E6}" type="presParOf" srcId="{47F182F3-621E-B14B-8DF1-96CD2305DF0B}" destId="{005A9F47-D25B-9A40-A27B-539224272E99}" srcOrd="1" destOrd="0" presId="urn:microsoft.com/office/officeart/2005/8/layout/vList3"/>
    <dgm:cxn modelId="{BC454E8F-B893-4F9E-BDDA-0E0EA36F43D5}" type="presParOf" srcId="{F1CF4D6D-7087-5B4B-9C12-EDB6BBA44A82}" destId="{BE2CB045-D4B9-8947-8369-7ECAEB881D32}" srcOrd="3" destOrd="0" presId="urn:microsoft.com/office/officeart/2005/8/layout/vList3"/>
    <dgm:cxn modelId="{4FDAAA01-AAE7-4F85-B333-D41D50408671}" type="presParOf" srcId="{F1CF4D6D-7087-5B4B-9C12-EDB6BBA44A82}" destId="{D091D9EE-434A-4C4F-9B3F-D388362BE5CA}" srcOrd="4" destOrd="0" presId="urn:microsoft.com/office/officeart/2005/8/layout/vList3"/>
    <dgm:cxn modelId="{F766B90E-1FC2-4290-A816-DBFDCFC1C5CB}" type="presParOf" srcId="{D091D9EE-434A-4C4F-9B3F-D388362BE5CA}" destId="{2AABCA85-6460-D04E-AC78-D930A211EF42}" srcOrd="0" destOrd="0" presId="urn:microsoft.com/office/officeart/2005/8/layout/vList3"/>
    <dgm:cxn modelId="{6E6F12E6-5E23-4064-9472-BA0470CF6DE9}" type="presParOf" srcId="{D091D9EE-434A-4C4F-9B3F-D388362BE5CA}" destId="{CF8BC7E1-1988-794C-B714-9A659E388BEF}" srcOrd="1" destOrd="0" presId="urn:microsoft.com/office/officeart/2005/8/layout/vList3"/>
    <dgm:cxn modelId="{D4509694-6B74-4416-9388-FE1FCCA3CB4E}" type="presParOf" srcId="{F1CF4D6D-7087-5B4B-9C12-EDB6BBA44A82}" destId="{355DED14-96C9-E54C-AEF6-A1B93C6BCFB5}" srcOrd="5" destOrd="0" presId="urn:microsoft.com/office/officeart/2005/8/layout/vList3"/>
    <dgm:cxn modelId="{2CFE8768-C626-44D0-A7D9-9006C01977BA}" type="presParOf" srcId="{F1CF4D6D-7087-5B4B-9C12-EDB6BBA44A82}" destId="{4635B182-74A4-8544-AEE9-B11E6E075BD9}" srcOrd="6" destOrd="0" presId="urn:microsoft.com/office/officeart/2005/8/layout/vList3"/>
    <dgm:cxn modelId="{24DF2B48-9D8B-4E06-BA69-0A4F07FA9F81}" type="presParOf" srcId="{4635B182-74A4-8544-AEE9-B11E6E075BD9}" destId="{A8A73A22-CB49-384A-8AC2-D0D7360A9502}" srcOrd="0" destOrd="0" presId="urn:microsoft.com/office/officeart/2005/8/layout/vList3"/>
    <dgm:cxn modelId="{550062B9-86D3-4DEB-95C2-1BED469B9C6D}" type="presParOf" srcId="{4635B182-74A4-8544-AEE9-B11E6E075BD9}" destId="{99BA60ED-AD40-9F41-AF0B-F87ACA62CBCA}" srcOrd="1" destOrd="0" presId="urn:microsoft.com/office/officeart/2005/8/layout/vList3"/>
    <dgm:cxn modelId="{CFF7AA33-14D0-491E-9CE5-0A41C27F65EA}" type="presParOf" srcId="{F1CF4D6D-7087-5B4B-9C12-EDB6BBA44A82}" destId="{EEF23307-5E93-CA46-BFED-52140EC2C535}" srcOrd="7" destOrd="0" presId="urn:microsoft.com/office/officeart/2005/8/layout/vList3"/>
    <dgm:cxn modelId="{BA214D6B-FAEA-4C63-84BA-44B337FB6992}" type="presParOf" srcId="{F1CF4D6D-7087-5B4B-9C12-EDB6BBA44A82}" destId="{CB09617A-1FBE-D546-9546-DC44AFF10AD7}" srcOrd="8" destOrd="0" presId="urn:microsoft.com/office/officeart/2005/8/layout/vList3"/>
    <dgm:cxn modelId="{9F2948D8-FAD9-472D-87B1-ABCC64636FAE}" type="presParOf" srcId="{CB09617A-1FBE-D546-9546-DC44AFF10AD7}" destId="{C8086E03-33A6-5F40-942F-418429ACE0E0}" srcOrd="0" destOrd="0" presId="urn:microsoft.com/office/officeart/2005/8/layout/vList3"/>
    <dgm:cxn modelId="{CB64B814-5110-4F0F-A240-4FF3165AE0D9}" type="presParOf" srcId="{CB09617A-1FBE-D546-9546-DC44AFF10AD7}" destId="{601DC637-84B5-3340-9160-CAADC7C34013}" srcOrd="1" destOrd="0" presId="urn:microsoft.com/office/officeart/2005/8/layout/vList3"/>
    <dgm:cxn modelId="{05EF2EAE-822F-4059-B8BA-DD396228334A}" type="presParOf" srcId="{F1CF4D6D-7087-5B4B-9C12-EDB6BBA44A82}" destId="{6861100F-2132-6247-86CB-1023022B036B}" srcOrd="9" destOrd="0" presId="urn:microsoft.com/office/officeart/2005/8/layout/vList3"/>
    <dgm:cxn modelId="{6925BDB5-10D5-4C5B-89F0-62EA287B7FFB}" type="presParOf" srcId="{F1CF4D6D-7087-5B4B-9C12-EDB6BBA44A82}" destId="{AE4A38EC-9C97-F545-93F2-D3AF8A3A2156}" srcOrd="10" destOrd="0" presId="urn:microsoft.com/office/officeart/2005/8/layout/vList3"/>
    <dgm:cxn modelId="{5D812E57-86BF-4C17-8473-8F0B7E9BB787}" type="presParOf" srcId="{AE4A38EC-9C97-F545-93F2-D3AF8A3A2156}" destId="{0922C62D-B75C-474E-8694-03C074B87245}" srcOrd="0" destOrd="0" presId="urn:microsoft.com/office/officeart/2005/8/layout/vList3"/>
    <dgm:cxn modelId="{93BF208C-BD0E-4960-972E-C881A537B1E2}" type="presParOf" srcId="{AE4A38EC-9C97-F545-93F2-D3AF8A3A2156}" destId="{E90C3EF3-01D4-4A47-B2E9-A1A951F4CC0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6FCEA-F9CE-40E6-A2C0-2147F4AA01FD}">
      <dsp:nvSpPr>
        <dsp:cNvPr id="0" name=""/>
        <dsp:cNvSpPr/>
      </dsp:nvSpPr>
      <dsp:spPr>
        <a:xfrm>
          <a:off x="0" y="4108027"/>
          <a:ext cx="10940142" cy="673956"/>
        </a:xfrm>
        <a:prstGeom prst="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kern="1200" dirty="0">
              <a:solidFill>
                <a:schemeClr val="tx1"/>
              </a:solidFill>
            </a:rPr>
            <a:t>Ofrecer educación a la pareja, que permita una interrelación adecuada entre los padres, la familia y su hijo desde la gestación</a:t>
          </a:r>
          <a:r>
            <a:rPr lang="es-CO" sz="1500" kern="1200" dirty="0">
              <a:solidFill>
                <a:schemeClr val="tx1"/>
              </a:solidFill>
            </a:rPr>
            <a:t>.</a:t>
          </a:r>
          <a:endParaRPr lang="en-US" sz="1500" kern="1200" dirty="0">
            <a:solidFill>
              <a:schemeClr val="tx1"/>
            </a:solidFill>
          </a:endParaRPr>
        </a:p>
      </dsp:txBody>
      <dsp:txXfrm>
        <a:off x="0" y="4108027"/>
        <a:ext cx="10940142" cy="673956"/>
      </dsp:txXfrm>
    </dsp:sp>
    <dsp:sp modelId="{D68828A9-1041-4987-A650-62CE8BC9E52D}">
      <dsp:nvSpPr>
        <dsp:cNvPr id="0" name=""/>
        <dsp:cNvSpPr/>
      </dsp:nvSpPr>
      <dsp:spPr>
        <a:xfrm rot="10800000">
          <a:off x="0" y="3081592"/>
          <a:ext cx="10940142" cy="1036544"/>
        </a:xfrm>
        <a:prstGeom prst="upArrowCallout">
          <a:avLst/>
        </a:prstGeom>
        <a:solidFill>
          <a:schemeClr val="accent1">
            <a:alpha val="90000"/>
            <a:hueOff val="0"/>
            <a:satOff val="0"/>
            <a:lumOff val="0"/>
            <a:alphaOff val="-1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O" sz="1700" kern="1200" dirty="0">
              <a:solidFill>
                <a:schemeClr val="tx1"/>
              </a:solidFill>
            </a:rPr>
            <a:t>Establecer un plan integral de control prenatal y atención del parto conforme con la condición de salud de la gestante, que garantice su manejo de acuerdo con su complejidad en los diferentes niveles de atención del sistema de salud</a:t>
          </a:r>
          <a:r>
            <a:rPr lang="es-CO" sz="1700" kern="1200" dirty="0">
              <a:solidFill>
                <a:schemeClr val="bg1"/>
              </a:solidFill>
            </a:rPr>
            <a:t>.</a:t>
          </a:r>
          <a:endParaRPr lang="en-US" sz="1700" kern="1200" dirty="0">
            <a:solidFill>
              <a:schemeClr val="bg1"/>
            </a:solidFill>
          </a:endParaRPr>
        </a:p>
      </dsp:txBody>
      <dsp:txXfrm rot="10800000">
        <a:off x="0" y="3081592"/>
        <a:ext cx="10940142" cy="673515"/>
      </dsp:txXfrm>
    </dsp:sp>
    <dsp:sp modelId="{50356B7D-2324-46C6-8433-65911937681E}">
      <dsp:nvSpPr>
        <dsp:cNvPr id="0" name=""/>
        <dsp:cNvSpPr/>
      </dsp:nvSpPr>
      <dsp:spPr>
        <a:xfrm rot="10800000">
          <a:off x="0" y="2055157"/>
          <a:ext cx="10940142" cy="1036544"/>
        </a:xfrm>
        <a:prstGeom prst="upArrowCallou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O" sz="1700" kern="1200" dirty="0">
              <a:solidFill>
                <a:schemeClr val="tx1"/>
              </a:solidFill>
            </a:rPr>
            <a:t>Vigilar la evolución del proceso de la gestación de tal forma que sea posible identificar precozmente a la gestante con factores de riesgo biopsicosociales, enfermedades asociadas y propias del embarazo para un manejo adecuado y oportuno.</a:t>
          </a:r>
          <a:endParaRPr lang="en-US" sz="1700" kern="1200" dirty="0">
            <a:solidFill>
              <a:schemeClr val="tx1"/>
            </a:solidFill>
          </a:endParaRPr>
        </a:p>
      </dsp:txBody>
      <dsp:txXfrm rot="10800000">
        <a:off x="0" y="2055157"/>
        <a:ext cx="10940142" cy="673515"/>
      </dsp:txXfrm>
    </dsp:sp>
    <dsp:sp modelId="{EA4909BF-3C36-4137-A906-9DEC859155E4}">
      <dsp:nvSpPr>
        <dsp:cNvPr id="0" name=""/>
        <dsp:cNvSpPr/>
      </dsp:nvSpPr>
      <dsp:spPr>
        <a:xfrm rot="10800000">
          <a:off x="0" y="1028722"/>
          <a:ext cx="10940142" cy="1036544"/>
        </a:xfrm>
        <a:prstGeom prst="upArrowCallout">
          <a:avLst/>
        </a:prstGeom>
        <a:solidFill>
          <a:schemeClr val="accent1">
            <a:alpha val="90000"/>
            <a:hueOff val="0"/>
            <a:satOff val="0"/>
            <a:lumOff val="0"/>
            <a:alphaOff val="-3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kern="1200" dirty="0">
              <a:solidFill>
                <a:schemeClr val="tx1"/>
              </a:solidFill>
            </a:rPr>
            <a:t>Facilitar el acceso de la gestante a los servicios de salud de manera precoz y oportuna</a:t>
          </a:r>
          <a:r>
            <a:rPr lang="es-CO" sz="1500" kern="1200" dirty="0"/>
            <a:t>.</a:t>
          </a:r>
          <a:endParaRPr lang="en-US" sz="1500" kern="1200" dirty="0"/>
        </a:p>
      </dsp:txBody>
      <dsp:txXfrm rot="10800000">
        <a:off x="0" y="1028722"/>
        <a:ext cx="10940142" cy="673515"/>
      </dsp:txXfrm>
    </dsp:sp>
    <dsp:sp modelId="{3A3E55E8-11BB-426D-93E3-23E9FBE89D29}">
      <dsp:nvSpPr>
        <dsp:cNvPr id="0" name=""/>
        <dsp:cNvSpPr/>
      </dsp:nvSpPr>
      <dsp:spPr>
        <a:xfrm rot="10800000">
          <a:off x="0" y="2287"/>
          <a:ext cx="10940142" cy="1036544"/>
        </a:xfrm>
        <a:prstGeom prst="upArrowCallou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kern="1200" dirty="0">
              <a:solidFill>
                <a:schemeClr val="tx1"/>
              </a:solidFill>
            </a:rPr>
            <a:t>Promover el inicio del control prenatal ante la sospecha de embarazo</a:t>
          </a:r>
          <a:r>
            <a:rPr lang="es-CO" sz="1500" kern="1200" dirty="0"/>
            <a:t>.</a:t>
          </a:r>
          <a:endParaRPr lang="en-US" sz="1500" kern="1200" dirty="0"/>
        </a:p>
      </dsp:txBody>
      <dsp:txXfrm rot="10800000">
        <a:off x="0" y="2287"/>
        <a:ext cx="10940142" cy="673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DCFBC-E2E1-4272-9F31-49379BCF35EF}">
      <dsp:nvSpPr>
        <dsp:cNvPr id="0" name=""/>
        <dsp:cNvSpPr/>
      </dsp:nvSpPr>
      <dsp:spPr>
        <a:xfrm>
          <a:off x="0" y="13873"/>
          <a:ext cx="3085272" cy="18511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a:solidFill>
                <a:schemeClr val="tx1"/>
              </a:solidFill>
            </a:rPr>
            <a:t>De calidad</a:t>
          </a:r>
          <a:r>
            <a:rPr lang="es-CO" sz="2300" kern="1200" dirty="0">
              <a:solidFill>
                <a:schemeClr val="tx1"/>
              </a:solidFill>
            </a:rPr>
            <a:t>: Capacidad resolutiva y Atención integral, humanizada y de alto nivel.</a:t>
          </a:r>
        </a:p>
      </dsp:txBody>
      <dsp:txXfrm>
        <a:off x="0" y="13873"/>
        <a:ext cx="3085272" cy="1851163"/>
      </dsp:txXfrm>
    </dsp:sp>
    <dsp:sp modelId="{C24A5134-8DB4-4061-8490-18A14FD95138}">
      <dsp:nvSpPr>
        <dsp:cNvPr id="0" name=""/>
        <dsp:cNvSpPr/>
      </dsp:nvSpPr>
      <dsp:spPr>
        <a:xfrm>
          <a:off x="3393799" y="13873"/>
          <a:ext cx="3085272" cy="18511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a:solidFill>
                <a:schemeClr val="tx1"/>
              </a:solidFill>
            </a:rPr>
            <a:t>Precoz:</a:t>
          </a:r>
          <a:r>
            <a:rPr lang="es-CO" sz="2300" kern="1200" dirty="0">
              <a:solidFill>
                <a:schemeClr val="tx1"/>
              </a:solidFill>
            </a:rPr>
            <a:t> Debe iniciarse tan pronto se confirme el embarazo.</a:t>
          </a:r>
        </a:p>
      </dsp:txBody>
      <dsp:txXfrm>
        <a:off x="3393799" y="13873"/>
        <a:ext cx="3085272" cy="1851163"/>
      </dsp:txXfrm>
    </dsp:sp>
    <dsp:sp modelId="{0FE7BDC8-6F3E-479A-A4E8-2FF285F25C40}">
      <dsp:nvSpPr>
        <dsp:cNvPr id="0" name=""/>
        <dsp:cNvSpPr/>
      </dsp:nvSpPr>
      <dsp:spPr>
        <a:xfrm>
          <a:off x="6787598" y="13873"/>
          <a:ext cx="3085272" cy="18511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a:solidFill>
                <a:schemeClr val="tx1"/>
              </a:solidFill>
            </a:rPr>
            <a:t>Periódica</a:t>
          </a:r>
          <a:r>
            <a:rPr lang="es-CO" sz="2300" kern="1200" dirty="0">
              <a:solidFill>
                <a:schemeClr val="tx1"/>
              </a:solidFill>
            </a:rPr>
            <a:t>: Garantizar atención a lo largo de su gestación, de acuerdo a necesidades. </a:t>
          </a:r>
        </a:p>
      </dsp:txBody>
      <dsp:txXfrm>
        <a:off x="6787598" y="13873"/>
        <a:ext cx="3085272" cy="1851163"/>
      </dsp:txXfrm>
    </dsp:sp>
    <dsp:sp modelId="{7AE200EE-F412-468F-977A-09C440456D17}">
      <dsp:nvSpPr>
        <dsp:cNvPr id="0" name=""/>
        <dsp:cNvSpPr/>
      </dsp:nvSpPr>
      <dsp:spPr>
        <a:xfrm>
          <a:off x="1696899" y="2173563"/>
          <a:ext cx="3085272" cy="18511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a:solidFill>
                <a:schemeClr val="tx1"/>
              </a:solidFill>
            </a:rPr>
            <a:t>Completa cobertura</a:t>
          </a:r>
          <a:r>
            <a:rPr lang="es-CO" sz="2300" kern="1200" dirty="0">
              <a:solidFill>
                <a:schemeClr val="tx1"/>
              </a:solidFill>
            </a:rPr>
            <a:t>: Dentro de los diferentes niveles de atención del sistema de salud. </a:t>
          </a:r>
        </a:p>
      </dsp:txBody>
      <dsp:txXfrm>
        <a:off x="1696899" y="2173563"/>
        <a:ext cx="3085272" cy="1851163"/>
      </dsp:txXfrm>
    </dsp:sp>
    <dsp:sp modelId="{72CD6026-3E02-41C8-9F48-DEA1120D3889}">
      <dsp:nvSpPr>
        <dsp:cNvPr id="0" name=""/>
        <dsp:cNvSpPr/>
      </dsp:nvSpPr>
      <dsp:spPr>
        <a:xfrm>
          <a:off x="5090699" y="2173563"/>
          <a:ext cx="3085272" cy="18511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a:solidFill>
                <a:schemeClr val="tx1"/>
              </a:solidFill>
            </a:rPr>
            <a:t>Oportuna</a:t>
          </a:r>
          <a:r>
            <a:rPr lang="es-CO" sz="2300" kern="1200" dirty="0">
              <a:solidFill>
                <a:schemeClr val="tx1"/>
              </a:solidFill>
            </a:rPr>
            <a:t>: Deberá brindarse cuando ésta se requiera, de acuerdo con las necesidades de la gestante</a:t>
          </a:r>
        </a:p>
      </dsp:txBody>
      <dsp:txXfrm>
        <a:off x="5090699" y="2173563"/>
        <a:ext cx="3085272" cy="1851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CE9CE-DB3A-4F6D-AA52-A0624BBF4AC7}">
      <dsp:nvSpPr>
        <dsp:cNvPr id="0" name=""/>
        <dsp:cNvSpPr/>
      </dsp:nvSpPr>
      <dsp:spPr>
        <a:xfrm>
          <a:off x="742" y="109014"/>
          <a:ext cx="2896102" cy="17376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SzPts val="1500"/>
            <a:buChar char="●"/>
          </a:pPr>
          <a:r>
            <a:rPr lang="es-CO" sz="2100" b="1" kern="1200" dirty="0">
              <a:solidFill>
                <a:schemeClr val="tx1"/>
              </a:solidFill>
            </a:rPr>
            <a:t>Duración</a:t>
          </a:r>
          <a:r>
            <a:rPr lang="es-CO" sz="2100" kern="1200" dirty="0">
              <a:solidFill>
                <a:schemeClr val="tx1"/>
              </a:solidFill>
            </a:rPr>
            <a:t>: Mínimo 20 minutos.</a:t>
          </a:r>
          <a:endParaRPr lang="es-CO" sz="2100" kern="1200" dirty="0"/>
        </a:p>
      </dsp:txBody>
      <dsp:txXfrm>
        <a:off x="742" y="109014"/>
        <a:ext cx="2896102" cy="1737661"/>
      </dsp:txXfrm>
    </dsp:sp>
    <dsp:sp modelId="{8717186A-EF54-4761-BBE6-494D8E773FBE}">
      <dsp:nvSpPr>
        <dsp:cNvPr id="0" name=""/>
        <dsp:cNvSpPr/>
      </dsp:nvSpPr>
      <dsp:spPr>
        <a:xfrm>
          <a:off x="3186455" y="74070"/>
          <a:ext cx="2896102" cy="17376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SzPts val="1500"/>
            <a:buChar char="●"/>
          </a:pPr>
          <a:r>
            <a:rPr lang="es-CO" sz="2100" b="1" kern="1200" dirty="0">
              <a:solidFill>
                <a:schemeClr val="tx1"/>
              </a:solidFill>
            </a:rPr>
            <a:t>Periodicidad</a:t>
          </a:r>
          <a:r>
            <a:rPr lang="es-CO" sz="2100" kern="1200" dirty="0">
              <a:solidFill>
                <a:schemeClr val="tx1"/>
              </a:solidFill>
            </a:rPr>
            <a:t>: Mensuales hasta la semana 36, luego cada 15 días hasta la semana 40 o el parto. </a:t>
          </a:r>
          <a:endParaRPr lang="es-CO" sz="2100" kern="1200" dirty="0"/>
        </a:p>
      </dsp:txBody>
      <dsp:txXfrm>
        <a:off x="3186455" y="74070"/>
        <a:ext cx="2896102" cy="1737661"/>
      </dsp:txXfrm>
    </dsp:sp>
    <dsp:sp modelId="{5D962857-1640-40F1-A77C-707C965C1D7E}">
      <dsp:nvSpPr>
        <dsp:cNvPr id="0" name=""/>
        <dsp:cNvSpPr/>
      </dsp:nvSpPr>
      <dsp:spPr>
        <a:xfrm>
          <a:off x="1593598" y="2136286"/>
          <a:ext cx="2896102" cy="17376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SzPts val="1500"/>
            <a:buChar char="●"/>
          </a:pPr>
          <a:r>
            <a:rPr lang="es-CO" sz="2100" b="1" kern="1200" dirty="0">
              <a:solidFill>
                <a:schemeClr val="tx1"/>
              </a:solidFill>
            </a:rPr>
            <a:t>¿Quien los hace?</a:t>
          </a:r>
          <a:r>
            <a:rPr lang="es-CO" sz="2100" kern="1200" dirty="0">
              <a:solidFill>
                <a:schemeClr val="tx1"/>
              </a:solidFill>
            </a:rPr>
            <a:t>: Profesionales de enfermería o médicos. Los del último mes los debe realizar un médico. </a:t>
          </a:r>
          <a:endParaRPr lang="es-CO" sz="2100" kern="1200" dirty="0"/>
        </a:p>
      </dsp:txBody>
      <dsp:txXfrm>
        <a:off x="1593598" y="2136286"/>
        <a:ext cx="2896102" cy="1737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1E7C-813C-4138-AE7C-45C7D0BB8D02}">
      <dsp:nvSpPr>
        <dsp:cNvPr id="0" name=""/>
        <dsp:cNvSpPr/>
      </dsp:nvSpPr>
      <dsp:spPr>
        <a:xfrm>
          <a:off x="3258" y="152726"/>
          <a:ext cx="3176682"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a:t>Primer trimestre </a:t>
          </a:r>
          <a:endParaRPr lang="es-CO" sz="1500" kern="1200" dirty="0"/>
        </a:p>
      </dsp:txBody>
      <dsp:txXfrm>
        <a:off x="3258" y="152726"/>
        <a:ext cx="3176682" cy="432000"/>
      </dsp:txXfrm>
    </dsp:sp>
    <dsp:sp modelId="{62E23CEE-79F2-4310-981C-BDAAF3000F5E}">
      <dsp:nvSpPr>
        <dsp:cNvPr id="0" name=""/>
        <dsp:cNvSpPr/>
      </dsp:nvSpPr>
      <dsp:spPr>
        <a:xfrm>
          <a:off x="3258" y="584726"/>
          <a:ext cx="3176682" cy="48586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rgbClr val="333333"/>
            </a:buClr>
            <a:buSzPts val="1000"/>
            <a:buFont typeface="Arial" panose="020B0604020202020204" pitchFamily="34" charset="0"/>
            <a:buChar char="••"/>
          </a:pPr>
          <a:r>
            <a:rPr lang="es-CO" sz="1500" kern="1200" dirty="0">
              <a:solidFill>
                <a:srgbClr val="333333"/>
              </a:solidFill>
              <a:latin typeface="+mn-lt"/>
              <a:ea typeface="Arial"/>
              <a:cs typeface="Arial"/>
              <a:sym typeface="Arial"/>
            </a:rPr>
            <a:t> Hemograma</a:t>
          </a:r>
          <a:endParaRPr lang="es-CO" sz="1500" kern="1200" dirty="0">
            <a:latin typeface="+mn-lt"/>
          </a:endParaRPr>
        </a:p>
        <a:p>
          <a:pPr marL="114300" lvl="1" indent="-114300" algn="l" defTabSz="666750">
            <a:lnSpc>
              <a:spcPct val="90000"/>
            </a:lnSpc>
            <a:spcBef>
              <a:spcPct val="0"/>
            </a:spcBef>
            <a:spcAft>
              <a:spcPct val="15000"/>
            </a:spcAft>
            <a:buClr>
              <a:srgbClr val="333333"/>
            </a:buClr>
            <a:buSzPts val="1000"/>
            <a:buFont typeface="Arial" panose="020B0604020202020204" pitchFamily="34" charset="0"/>
            <a:buChar char="••"/>
          </a:pPr>
          <a:r>
            <a:rPr lang="es-CO" sz="1500" kern="1200" dirty="0">
              <a:solidFill>
                <a:srgbClr val="333333"/>
              </a:solidFill>
              <a:latin typeface="+mn-lt"/>
              <a:ea typeface="Arial"/>
              <a:cs typeface="Arial"/>
              <a:sym typeface="Arial"/>
            </a:rPr>
            <a:t>Hemoclasificación</a:t>
          </a:r>
          <a:endParaRPr lang="es-CO" sz="1500" kern="1200" dirty="0">
            <a:latin typeface="+mn-lt"/>
          </a:endParaRPr>
        </a:p>
        <a:p>
          <a:pPr marL="114300" lvl="1" indent="-114300" algn="l" defTabSz="666750">
            <a:lnSpc>
              <a:spcPct val="90000"/>
            </a:lnSpc>
            <a:spcBef>
              <a:spcPct val="0"/>
            </a:spcBef>
            <a:spcAft>
              <a:spcPct val="15000"/>
            </a:spcAft>
            <a:buClr>
              <a:srgbClr val="333333"/>
            </a:buClr>
            <a:buSzPts val="1000"/>
            <a:buFont typeface="Arial" panose="020B0604020202020204" pitchFamily="34" charset="0"/>
            <a:buChar char="••"/>
          </a:pPr>
          <a:r>
            <a:rPr lang="es-CO" sz="1500" kern="1200" dirty="0">
              <a:solidFill>
                <a:srgbClr val="333333"/>
              </a:solidFill>
              <a:latin typeface="+mn-lt"/>
              <a:ea typeface="Arial"/>
              <a:cs typeface="Arial"/>
              <a:sym typeface="Arial"/>
            </a:rPr>
            <a:t>Glicemia</a:t>
          </a:r>
          <a:endParaRPr lang="es-CO" sz="1500" kern="1200" dirty="0">
            <a:latin typeface="+mn-lt"/>
          </a:endParaRPr>
        </a:p>
        <a:p>
          <a:pPr marL="114300" lvl="1" indent="-114300" algn="l" defTabSz="666750">
            <a:lnSpc>
              <a:spcPct val="90000"/>
            </a:lnSpc>
            <a:spcBef>
              <a:spcPct val="0"/>
            </a:spcBef>
            <a:spcAft>
              <a:spcPct val="15000"/>
            </a:spcAft>
            <a:buClr>
              <a:srgbClr val="333333"/>
            </a:buClr>
            <a:buSzPts val="1000"/>
            <a:buFont typeface="Arial" panose="020B0604020202020204" pitchFamily="34" charset="0"/>
            <a:buChar char="••"/>
          </a:pPr>
          <a:r>
            <a:rPr lang="es-CO" sz="1500" kern="1200" dirty="0">
              <a:solidFill>
                <a:srgbClr val="333333"/>
              </a:solidFill>
              <a:latin typeface="+mn-lt"/>
              <a:ea typeface="Arial"/>
              <a:cs typeface="Arial"/>
              <a:sym typeface="Arial"/>
            </a:rPr>
            <a:t>Prueba treponémica rápida; si es + tratamiento y pedir VDRL</a:t>
          </a:r>
          <a:endParaRPr lang="es-CO" sz="1500" kern="1200" dirty="0">
            <a:latin typeface="+mn-lt"/>
          </a:endParaRPr>
        </a:p>
        <a:p>
          <a:pPr marL="114300" lvl="1" indent="-114300" algn="l" defTabSz="666750">
            <a:lnSpc>
              <a:spcPct val="90000"/>
            </a:lnSpc>
            <a:spcBef>
              <a:spcPct val="0"/>
            </a:spcBef>
            <a:spcAft>
              <a:spcPct val="15000"/>
            </a:spcAft>
            <a:buClr>
              <a:srgbClr val="333333"/>
            </a:buClr>
            <a:buSzPts val="1000"/>
            <a:buFont typeface="Arial" panose="020B0604020202020204" pitchFamily="34" charset="0"/>
            <a:buChar char="••"/>
          </a:pPr>
          <a:r>
            <a:rPr lang="es-CO" sz="1500" kern="1200" dirty="0">
              <a:solidFill>
                <a:srgbClr val="333333"/>
              </a:solidFill>
              <a:latin typeface="+mn-lt"/>
              <a:ea typeface="Arial"/>
              <a:cs typeface="Arial"/>
              <a:sym typeface="Arial"/>
            </a:rPr>
            <a:t>VIH prueba rápida o Elisa convencional de 3 generación</a:t>
          </a:r>
          <a:endParaRPr lang="es-CO" sz="1500" kern="1200" dirty="0">
            <a:latin typeface="+mn-lt"/>
          </a:endParaRPr>
        </a:p>
        <a:p>
          <a:pPr marL="114300" lvl="1" indent="-114300" algn="l" defTabSz="666750">
            <a:lnSpc>
              <a:spcPct val="90000"/>
            </a:lnSpc>
            <a:spcBef>
              <a:spcPct val="0"/>
            </a:spcBef>
            <a:spcAft>
              <a:spcPct val="15000"/>
            </a:spcAft>
            <a:buClr>
              <a:srgbClr val="333333"/>
            </a:buClr>
            <a:buSzPts val="1000"/>
            <a:buFont typeface="Arial" panose="020B0604020202020204" pitchFamily="34" charset="0"/>
            <a:buChar char="••"/>
          </a:pPr>
          <a:r>
            <a:rPr lang="es-CO" sz="1500" kern="1200" dirty="0">
              <a:solidFill>
                <a:srgbClr val="333333"/>
              </a:solidFill>
              <a:latin typeface="+mn-lt"/>
              <a:ea typeface="Arial"/>
              <a:cs typeface="Arial"/>
              <a:sym typeface="Arial"/>
            </a:rPr>
            <a:t>Parcial de orina</a:t>
          </a:r>
          <a:endParaRPr lang="es-CO" sz="1500" kern="1200" dirty="0">
            <a:latin typeface="+mn-lt"/>
          </a:endParaRP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Hepatitis B (antígeno de superficie)</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Toxoplasma IgG IgM</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Rubeola (IgG IgM) antes de la semana 16</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Urocultivo idealmente antes de la semana 16</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Frotis de flujo vaginal si hay síntomas</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TSH: 0,4-4 mU/</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Malaria gota gruesa en zona endémica</a:t>
          </a:r>
        </a:p>
        <a:p>
          <a:pPr marL="114300" lvl="1" indent="-114300" algn="l" defTabSz="666750">
            <a:lnSpc>
              <a:spcPct val="90000"/>
            </a:lnSpc>
            <a:spcBef>
              <a:spcPct val="0"/>
            </a:spcBef>
            <a:spcAft>
              <a:spcPct val="15000"/>
            </a:spcAft>
            <a:buChar char="••"/>
          </a:pPr>
          <a:r>
            <a:rPr lang="es-CO" sz="1500" kern="1200" dirty="0">
              <a:solidFill>
                <a:srgbClr val="333333"/>
              </a:solidFill>
              <a:latin typeface="+mn-lt"/>
              <a:ea typeface="Arial"/>
              <a:cs typeface="Arial"/>
              <a:sym typeface="Arial"/>
            </a:rPr>
            <a:t>Primera ecografía  semana 11-14</a:t>
          </a:r>
          <a:endParaRPr lang="es-CO" sz="1500" kern="1200" dirty="0">
            <a:latin typeface="+mn-lt"/>
          </a:endParaRPr>
        </a:p>
      </dsp:txBody>
      <dsp:txXfrm>
        <a:off x="3258" y="584726"/>
        <a:ext cx="3176682" cy="4858650"/>
      </dsp:txXfrm>
    </dsp:sp>
    <dsp:sp modelId="{C0FACACE-2AA4-4C08-A697-44D1D762CA7B}">
      <dsp:nvSpPr>
        <dsp:cNvPr id="0" name=""/>
        <dsp:cNvSpPr/>
      </dsp:nvSpPr>
      <dsp:spPr>
        <a:xfrm>
          <a:off x="3624676" y="152726"/>
          <a:ext cx="3176682"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a:t>Segundo trimestre </a:t>
          </a:r>
          <a:endParaRPr lang="es-CO" sz="1500" kern="1200" dirty="0"/>
        </a:p>
      </dsp:txBody>
      <dsp:txXfrm>
        <a:off x="3624676" y="152726"/>
        <a:ext cx="3176682" cy="432000"/>
      </dsp:txXfrm>
    </dsp:sp>
    <dsp:sp modelId="{5ADD441E-3561-46C2-B088-15E131514515}">
      <dsp:nvSpPr>
        <dsp:cNvPr id="0" name=""/>
        <dsp:cNvSpPr/>
      </dsp:nvSpPr>
      <dsp:spPr>
        <a:xfrm>
          <a:off x="3624676" y="584726"/>
          <a:ext cx="3176682" cy="48586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rgbClr val="333333"/>
            </a:buClr>
            <a:buSzPts val="1200"/>
            <a:buChar char="••"/>
          </a:pPr>
          <a:r>
            <a:rPr lang="es-CO" sz="1500" kern="1200" dirty="0">
              <a:solidFill>
                <a:srgbClr val="333333"/>
              </a:solidFill>
            </a:rPr>
            <a:t>Hemograma</a:t>
          </a:r>
          <a:endParaRPr lang="es-CO" sz="1500" kern="1200" dirty="0"/>
        </a:p>
        <a:p>
          <a:pPr marL="114300" lvl="1" indent="-114300" algn="l" defTabSz="666750">
            <a:lnSpc>
              <a:spcPct val="90000"/>
            </a:lnSpc>
            <a:spcBef>
              <a:spcPct val="0"/>
            </a:spcBef>
            <a:spcAft>
              <a:spcPct val="15000"/>
            </a:spcAft>
            <a:buChar char="••"/>
          </a:pPr>
          <a:r>
            <a:rPr lang="es-CO" sz="1500" kern="1200" dirty="0">
              <a:solidFill>
                <a:srgbClr val="333333"/>
              </a:solidFill>
            </a:rPr>
            <a:t>VDRL</a:t>
          </a:r>
        </a:p>
        <a:p>
          <a:pPr marL="114300" lvl="1" indent="-114300" algn="l" defTabSz="666750">
            <a:lnSpc>
              <a:spcPct val="90000"/>
            </a:lnSpc>
            <a:spcBef>
              <a:spcPct val="0"/>
            </a:spcBef>
            <a:spcAft>
              <a:spcPct val="15000"/>
            </a:spcAft>
            <a:buChar char="••"/>
          </a:pPr>
          <a:r>
            <a:rPr lang="es-CO" sz="1500" kern="1200" dirty="0" smtClean="0">
              <a:solidFill>
                <a:srgbClr val="333333"/>
              </a:solidFill>
            </a:rPr>
            <a:t>Parcial </a:t>
          </a:r>
          <a:r>
            <a:rPr lang="es-CO" sz="1500" kern="1200" dirty="0">
              <a:solidFill>
                <a:srgbClr val="333333"/>
              </a:solidFill>
            </a:rPr>
            <a:t>de orina</a:t>
          </a:r>
        </a:p>
        <a:p>
          <a:pPr marL="114300" lvl="1" indent="-114300" algn="l" defTabSz="666750">
            <a:lnSpc>
              <a:spcPct val="90000"/>
            </a:lnSpc>
            <a:spcBef>
              <a:spcPct val="0"/>
            </a:spcBef>
            <a:spcAft>
              <a:spcPct val="15000"/>
            </a:spcAft>
            <a:buChar char="••"/>
          </a:pPr>
          <a:r>
            <a:rPr lang="es-CO" sz="1500" kern="1200" dirty="0">
              <a:solidFill>
                <a:srgbClr val="333333"/>
              </a:solidFill>
            </a:rPr>
            <a:t>Frotis de flujo vaginal si hay síntomas</a:t>
          </a:r>
        </a:p>
        <a:p>
          <a:pPr marL="114300" lvl="1" indent="-114300" algn="l" defTabSz="666750">
            <a:lnSpc>
              <a:spcPct val="90000"/>
            </a:lnSpc>
            <a:spcBef>
              <a:spcPct val="0"/>
            </a:spcBef>
            <a:spcAft>
              <a:spcPct val="15000"/>
            </a:spcAft>
            <a:buChar char="••"/>
          </a:pPr>
          <a:r>
            <a:rPr lang="es-CO" sz="1500" kern="1200" dirty="0">
              <a:solidFill>
                <a:srgbClr val="333333"/>
              </a:solidFill>
            </a:rPr>
            <a:t>Glicemia pre y 1 y 2 h poscarga 75 gr a todas las maternas semana 24-28</a:t>
          </a:r>
        </a:p>
        <a:p>
          <a:pPr marL="114300" lvl="1" indent="-114300" algn="l" defTabSz="666750">
            <a:lnSpc>
              <a:spcPct val="90000"/>
            </a:lnSpc>
            <a:spcBef>
              <a:spcPct val="0"/>
            </a:spcBef>
            <a:spcAft>
              <a:spcPct val="15000"/>
            </a:spcAft>
            <a:buChar char="••"/>
          </a:pPr>
          <a:r>
            <a:rPr lang="es-CO" sz="1500" kern="1200" dirty="0">
              <a:solidFill>
                <a:srgbClr val="333333"/>
              </a:solidFill>
            </a:rPr>
            <a:t>Coombs indirecto semana 20-24-28</a:t>
          </a:r>
        </a:p>
        <a:p>
          <a:pPr marL="114300" lvl="1" indent="-114300" algn="l" defTabSz="666750">
            <a:lnSpc>
              <a:spcPct val="90000"/>
            </a:lnSpc>
            <a:spcBef>
              <a:spcPct val="0"/>
            </a:spcBef>
            <a:spcAft>
              <a:spcPct val="15000"/>
            </a:spcAft>
            <a:buChar char="••"/>
          </a:pPr>
          <a:r>
            <a:rPr lang="es-CO" sz="1500" kern="1200" dirty="0">
              <a:solidFill>
                <a:srgbClr val="333333"/>
              </a:solidFill>
            </a:rPr>
            <a:t>TSH: 0,4-4mU/</a:t>
          </a:r>
        </a:p>
        <a:p>
          <a:pPr marL="114300" lvl="1" indent="-114300" algn="l" defTabSz="666750">
            <a:lnSpc>
              <a:spcPct val="90000"/>
            </a:lnSpc>
            <a:spcBef>
              <a:spcPct val="0"/>
            </a:spcBef>
            <a:spcAft>
              <a:spcPct val="15000"/>
            </a:spcAft>
            <a:buChar char="••"/>
          </a:pPr>
          <a:r>
            <a:rPr lang="es-CO" sz="1500" kern="1200" dirty="0">
              <a:solidFill>
                <a:srgbClr val="333333"/>
              </a:solidFill>
            </a:rPr>
            <a:t>Ecografía de detalle semana 18-24</a:t>
          </a:r>
          <a:endParaRPr lang="es-CO" sz="1500" kern="1200" dirty="0">
            <a:solidFill>
              <a:schemeClr val="dk2"/>
            </a:solidFill>
            <a:latin typeface="Calibri"/>
            <a:ea typeface="Calibri"/>
            <a:cs typeface="Calibri"/>
            <a:sym typeface="Calibri"/>
          </a:endParaRPr>
        </a:p>
      </dsp:txBody>
      <dsp:txXfrm>
        <a:off x="3624676" y="584726"/>
        <a:ext cx="3176682" cy="4858650"/>
      </dsp:txXfrm>
    </dsp:sp>
    <dsp:sp modelId="{6E97EA9F-5DAF-4B5A-8CFC-EA79D4187221}">
      <dsp:nvSpPr>
        <dsp:cNvPr id="0" name=""/>
        <dsp:cNvSpPr/>
      </dsp:nvSpPr>
      <dsp:spPr>
        <a:xfrm>
          <a:off x="7246095" y="152726"/>
          <a:ext cx="3176682"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a:t>Tercer trimestre </a:t>
          </a:r>
          <a:endParaRPr lang="es-CO" sz="1500" kern="1200" dirty="0"/>
        </a:p>
      </dsp:txBody>
      <dsp:txXfrm>
        <a:off x="7246095" y="152726"/>
        <a:ext cx="3176682" cy="432000"/>
      </dsp:txXfrm>
    </dsp:sp>
    <dsp:sp modelId="{E17649C3-71CD-4477-AD63-6C59735ED7E2}">
      <dsp:nvSpPr>
        <dsp:cNvPr id="0" name=""/>
        <dsp:cNvSpPr/>
      </dsp:nvSpPr>
      <dsp:spPr>
        <a:xfrm>
          <a:off x="7246095" y="584726"/>
          <a:ext cx="3176682" cy="48586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rgbClr val="333333"/>
            </a:buClr>
            <a:buSzPts val="1200"/>
            <a:buChar char="••"/>
          </a:pPr>
          <a:r>
            <a:rPr lang="es-CO" sz="1500" kern="1200" dirty="0">
              <a:solidFill>
                <a:srgbClr val="333333"/>
              </a:solidFill>
            </a:rPr>
            <a:t>Hemograma</a:t>
          </a:r>
          <a:endParaRPr lang="es-CO" sz="1500" kern="1200" dirty="0"/>
        </a:p>
        <a:p>
          <a:pPr marL="114300" lvl="1" indent="-114300" algn="l" defTabSz="666750">
            <a:lnSpc>
              <a:spcPct val="90000"/>
            </a:lnSpc>
            <a:spcBef>
              <a:spcPct val="0"/>
            </a:spcBef>
            <a:spcAft>
              <a:spcPct val="15000"/>
            </a:spcAft>
            <a:buChar char="••"/>
          </a:pPr>
          <a:r>
            <a:rPr lang="es-CO" sz="1500" kern="1200" dirty="0">
              <a:solidFill>
                <a:srgbClr val="333333"/>
              </a:solidFill>
            </a:rPr>
            <a:t>VDRL</a:t>
          </a:r>
        </a:p>
        <a:p>
          <a:pPr marL="114300" lvl="1" indent="-114300" algn="l" defTabSz="666750">
            <a:lnSpc>
              <a:spcPct val="90000"/>
            </a:lnSpc>
            <a:spcBef>
              <a:spcPct val="0"/>
            </a:spcBef>
            <a:spcAft>
              <a:spcPct val="15000"/>
            </a:spcAft>
            <a:buChar char="••"/>
          </a:pPr>
          <a:r>
            <a:rPr lang="es-CO" sz="1500" kern="1200" dirty="0">
              <a:solidFill>
                <a:srgbClr val="333333"/>
              </a:solidFill>
            </a:rPr>
            <a:t>Parcial de orina</a:t>
          </a:r>
        </a:p>
        <a:p>
          <a:pPr marL="114300" lvl="1" indent="-114300" algn="l" defTabSz="666750">
            <a:lnSpc>
              <a:spcPct val="90000"/>
            </a:lnSpc>
            <a:spcBef>
              <a:spcPct val="0"/>
            </a:spcBef>
            <a:spcAft>
              <a:spcPct val="15000"/>
            </a:spcAft>
            <a:buChar char="••"/>
          </a:pPr>
          <a:r>
            <a:rPr lang="es-CO" sz="1500" kern="1200" dirty="0">
              <a:solidFill>
                <a:srgbClr val="333333"/>
              </a:solidFill>
            </a:rPr>
            <a:t>VIH prueba rápida o Elisa convencional de 3 generación</a:t>
          </a:r>
        </a:p>
        <a:p>
          <a:pPr marL="114300" lvl="1" indent="-114300" algn="l" defTabSz="666750">
            <a:lnSpc>
              <a:spcPct val="90000"/>
            </a:lnSpc>
            <a:spcBef>
              <a:spcPct val="0"/>
            </a:spcBef>
            <a:spcAft>
              <a:spcPct val="15000"/>
            </a:spcAft>
            <a:buChar char="••"/>
          </a:pPr>
          <a:r>
            <a:rPr lang="es-CO" sz="1500" kern="1200" dirty="0">
              <a:solidFill>
                <a:srgbClr val="333333"/>
              </a:solidFill>
            </a:rPr>
            <a:t>Frotis de flujo vaginal si hay síntomas</a:t>
          </a:r>
        </a:p>
        <a:p>
          <a:pPr marL="114300" lvl="1" indent="-114300" algn="l" defTabSz="666750">
            <a:lnSpc>
              <a:spcPct val="90000"/>
            </a:lnSpc>
            <a:spcBef>
              <a:spcPct val="0"/>
            </a:spcBef>
            <a:spcAft>
              <a:spcPct val="15000"/>
            </a:spcAft>
            <a:buChar char="••"/>
          </a:pPr>
          <a:r>
            <a:rPr lang="es-CO" sz="1500" kern="1200" dirty="0">
              <a:solidFill>
                <a:srgbClr val="333333"/>
              </a:solidFill>
            </a:rPr>
            <a:t>TSH: 0,4-4mU/</a:t>
          </a:r>
        </a:p>
        <a:p>
          <a:pPr marL="114300" lvl="1" indent="-114300" algn="l" defTabSz="666750">
            <a:lnSpc>
              <a:spcPct val="90000"/>
            </a:lnSpc>
            <a:spcBef>
              <a:spcPct val="0"/>
            </a:spcBef>
            <a:spcAft>
              <a:spcPct val="15000"/>
            </a:spcAft>
            <a:buChar char="••"/>
          </a:pPr>
          <a:r>
            <a:rPr lang="es-CO" sz="1500" kern="1200" dirty="0">
              <a:solidFill>
                <a:srgbClr val="333333"/>
              </a:solidFill>
            </a:rPr>
            <a:t>Cultivo vaginal y rectal (tamizaje para estreptococo B) Semana 35-37</a:t>
          </a:r>
        </a:p>
        <a:p>
          <a:pPr marL="114300" lvl="1" indent="-114300" algn="l" defTabSz="666750">
            <a:lnSpc>
              <a:spcPct val="90000"/>
            </a:lnSpc>
            <a:spcBef>
              <a:spcPct val="0"/>
            </a:spcBef>
            <a:spcAft>
              <a:spcPct val="15000"/>
            </a:spcAft>
            <a:buChar char="••"/>
          </a:pPr>
          <a:r>
            <a:rPr lang="es-CO" sz="1500" kern="1200" dirty="0">
              <a:solidFill>
                <a:srgbClr val="333333"/>
              </a:solidFill>
            </a:rPr>
            <a:t>Ecografía de semana 32-34 si hay riesgo de RCIU</a:t>
          </a:r>
          <a:endParaRPr lang="es-CO" sz="1500" kern="1200" dirty="0">
            <a:solidFill>
              <a:schemeClr val="dk2"/>
            </a:solidFill>
            <a:latin typeface="Calibri"/>
            <a:ea typeface="Calibri"/>
            <a:cs typeface="Calibri"/>
            <a:sym typeface="Calibri"/>
          </a:endParaRPr>
        </a:p>
      </dsp:txBody>
      <dsp:txXfrm>
        <a:off x="7246095" y="584726"/>
        <a:ext cx="3176682" cy="4858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58D3-43A2-4CDD-ADD5-8750A1D21FC6}">
      <dsp:nvSpPr>
        <dsp:cNvPr id="0" name=""/>
        <dsp:cNvSpPr/>
      </dsp:nvSpPr>
      <dsp:spPr>
        <a:xfrm>
          <a:off x="1283" y="0"/>
          <a:ext cx="5006206" cy="4154488"/>
        </a:xfrm>
        <a:prstGeom prst="rect">
          <a:avLst/>
        </a:prstGeom>
        <a:solidFill>
          <a:schemeClr val="accent2">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lvl="0" algn="l" defTabSz="844550">
            <a:lnSpc>
              <a:spcPct val="90000"/>
            </a:lnSpc>
            <a:spcBef>
              <a:spcPct val="0"/>
            </a:spcBef>
            <a:spcAft>
              <a:spcPct val="35000"/>
            </a:spcAft>
          </a:pPr>
          <a:r>
            <a:rPr lang="es-CO" sz="1900" kern="1200"/>
            <a:t>No se recomienda la prescripción rutinaria de complementos nutricionales hiperprotéicos o una dieta isocalórica con base sólo en proteínas, ya que no se ha encontrado ningún efecto benéfico en la materna y puede causar daño fetal.</a:t>
          </a:r>
          <a:endParaRPr lang="en-US" sz="1900" kern="1200"/>
        </a:p>
      </dsp:txBody>
      <dsp:txXfrm>
        <a:off x="1283" y="1578705"/>
        <a:ext cx="5006206" cy="2492692"/>
      </dsp:txXfrm>
    </dsp:sp>
    <dsp:sp modelId="{17DA8128-75A0-4231-B1EB-D8E7FF954A8E}">
      <dsp:nvSpPr>
        <dsp:cNvPr id="0" name=""/>
        <dsp:cNvSpPr/>
      </dsp:nvSpPr>
      <dsp:spPr>
        <a:xfrm>
          <a:off x="1881213" y="415448"/>
          <a:ext cx="1246346" cy="1246346"/>
        </a:xfrm>
        <a:prstGeom prst="ellipse">
          <a:avLst/>
        </a:prstGeom>
        <a:solidFill>
          <a:schemeClr val="accent2">
            <a:shade val="8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70" tIns="12700" rIns="9717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2063736" y="597971"/>
        <a:ext cx="881300" cy="881300"/>
      </dsp:txXfrm>
    </dsp:sp>
    <dsp:sp modelId="{5F70A6B4-1BB2-41BD-860B-EE53DBA7A258}">
      <dsp:nvSpPr>
        <dsp:cNvPr id="0" name=""/>
        <dsp:cNvSpPr/>
      </dsp:nvSpPr>
      <dsp:spPr>
        <a:xfrm>
          <a:off x="1283" y="4154416"/>
          <a:ext cx="5006206" cy="72"/>
        </a:xfrm>
        <a:prstGeom prst="rect">
          <a:avLst/>
        </a:prstGeom>
        <a:solidFill>
          <a:schemeClr val="accent2">
            <a:shade val="80000"/>
            <a:hueOff val="-7726"/>
            <a:satOff val="1408"/>
            <a:lumOff val="6510"/>
            <a:alphaOff val="0"/>
          </a:schemeClr>
        </a:solidFill>
        <a:ln w="19050" cap="flat" cmpd="sng" algn="ctr">
          <a:solidFill>
            <a:schemeClr val="accent2">
              <a:shade val="80000"/>
              <a:hueOff val="-7726"/>
              <a:satOff val="1408"/>
              <a:lumOff val="6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AFB29-CFD4-4851-88A7-9ABCF02D2E9C}">
      <dsp:nvSpPr>
        <dsp:cNvPr id="0" name=""/>
        <dsp:cNvSpPr/>
      </dsp:nvSpPr>
      <dsp:spPr>
        <a:xfrm>
          <a:off x="5508110" y="0"/>
          <a:ext cx="5006206" cy="4154488"/>
        </a:xfrm>
        <a:prstGeom prst="rect">
          <a:avLst/>
        </a:prstGeom>
        <a:solidFill>
          <a:schemeClr val="accent2">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lvl="0" algn="l" defTabSz="844550">
            <a:lnSpc>
              <a:spcPct val="90000"/>
            </a:lnSpc>
            <a:spcBef>
              <a:spcPct val="0"/>
            </a:spcBef>
            <a:spcAft>
              <a:spcPct val="35000"/>
            </a:spcAft>
          </a:pPr>
          <a:r>
            <a:rPr lang="es-CO" sz="1900" kern="1200"/>
            <a:t>No se recomiendan dietas hipocalóricas en las gestantes que cursan con exceso de peso o que presentan una ganancia excesiva durante el embarazo, ya que no se ha encontrado ningún efecto benéfico en la materna y pueden causar daño fetal.</a:t>
          </a:r>
          <a:endParaRPr lang="en-US" sz="1900" kern="1200"/>
        </a:p>
      </dsp:txBody>
      <dsp:txXfrm>
        <a:off x="5508110" y="1578705"/>
        <a:ext cx="5006206" cy="2492692"/>
      </dsp:txXfrm>
    </dsp:sp>
    <dsp:sp modelId="{73FB61B5-1B8F-487C-B8F7-CE2B1A707BD7}">
      <dsp:nvSpPr>
        <dsp:cNvPr id="0" name=""/>
        <dsp:cNvSpPr/>
      </dsp:nvSpPr>
      <dsp:spPr>
        <a:xfrm>
          <a:off x="7388040" y="415448"/>
          <a:ext cx="1246346" cy="1246346"/>
        </a:xfrm>
        <a:prstGeom prst="ellipse">
          <a:avLst/>
        </a:prstGeom>
        <a:solidFill>
          <a:schemeClr val="accent2">
            <a:shade val="80000"/>
            <a:hueOff val="-15453"/>
            <a:satOff val="2815"/>
            <a:lumOff val="13019"/>
            <a:alphaOff val="0"/>
          </a:schemeClr>
        </a:solidFill>
        <a:ln w="19050" cap="flat" cmpd="sng" algn="ctr">
          <a:solidFill>
            <a:schemeClr val="accent2">
              <a:shade val="80000"/>
              <a:hueOff val="-15453"/>
              <a:satOff val="2815"/>
              <a:lumOff val="130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70" tIns="12700" rIns="9717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7570563" y="597971"/>
        <a:ext cx="881300" cy="881300"/>
      </dsp:txXfrm>
    </dsp:sp>
    <dsp:sp modelId="{75274860-406C-49D9-92C0-983CDE6B7E78}">
      <dsp:nvSpPr>
        <dsp:cNvPr id="0" name=""/>
        <dsp:cNvSpPr/>
      </dsp:nvSpPr>
      <dsp:spPr>
        <a:xfrm>
          <a:off x="5508110" y="4154416"/>
          <a:ext cx="5006206" cy="72"/>
        </a:xfrm>
        <a:prstGeom prst="rect">
          <a:avLst/>
        </a:prstGeom>
        <a:solidFill>
          <a:schemeClr val="accent2">
            <a:shade val="80000"/>
            <a:hueOff val="-23179"/>
            <a:satOff val="4223"/>
            <a:lumOff val="19529"/>
            <a:alphaOff val="0"/>
          </a:schemeClr>
        </a:solidFill>
        <a:ln w="19050" cap="flat" cmpd="sng" algn="ctr">
          <a:solidFill>
            <a:schemeClr val="accent2">
              <a:shade val="80000"/>
              <a:hueOff val="-23179"/>
              <a:satOff val="4223"/>
              <a:lumOff val="19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1F49-2FA6-CD42-978B-669CBB14CA36}">
      <dsp:nvSpPr>
        <dsp:cNvPr id="0" name=""/>
        <dsp:cNvSpPr/>
      </dsp:nvSpPr>
      <dsp:spPr>
        <a:xfrm rot="10800000">
          <a:off x="1772366" y="1185"/>
          <a:ext cx="6380726" cy="660762"/>
        </a:xfrm>
        <a:prstGeom prst="homePlat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378" tIns="68580" rIns="128016" bIns="68580" numCol="1" spcCol="1270" anchor="ctr" anchorCtr="0">
          <a:noAutofit/>
        </a:bodyPr>
        <a:lstStyle/>
        <a:p>
          <a:pPr lvl="0" algn="ctr" defTabSz="800100" rtl="0">
            <a:lnSpc>
              <a:spcPct val="90000"/>
            </a:lnSpc>
            <a:spcBef>
              <a:spcPct val="0"/>
            </a:spcBef>
            <a:spcAft>
              <a:spcPct val="35000"/>
            </a:spcAft>
          </a:pPr>
          <a:r>
            <a:rPr lang="es-ES_tradnl" sz="1800" b="1" kern="1200" dirty="0"/>
            <a:t> Sangrados de color café o  rojo</a:t>
          </a:r>
          <a:endParaRPr lang="es-ES_tradnl" sz="1800" kern="1200" dirty="0"/>
        </a:p>
      </dsp:txBody>
      <dsp:txXfrm rot="10800000">
        <a:off x="1937556" y="1185"/>
        <a:ext cx="6215536" cy="660762"/>
      </dsp:txXfrm>
    </dsp:sp>
    <dsp:sp modelId="{47651EDD-7000-AF46-9D41-6E733DC30ED4}">
      <dsp:nvSpPr>
        <dsp:cNvPr id="0" name=""/>
        <dsp:cNvSpPr/>
      </dsp:nvSpPr>
      <dsp:spPr>
        <a:xfrm>
          <a:off x="1441984" y="1185"/>
          <a:ext cx="660762" cy="6607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9446854-AF1F-5342-9DE7-AE1E10F296C3}">
      <dsp:nvSpPr>
        <dsp:cNvPr id="0" name=""/>
        <dsp:cNvSpPr/>
      </dsp:nvSpPr>
      <dsp:spPr>
        <a:xfrm rot="10800000">
          <a:off x="1772366" y="859190"/>
          <a:ext cx="6380726" cy="660762"/>
        </a:xfrm>
        <a:prstGeom prst="homePlat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378"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a:t> Fiebre constante.</a:t>
          </a:r>
        </a:p>
      </dsp:txBody>
      <dsp:txXfrm rot="10800000">
        <a:off x="1937556" y="859190"/>
        <a:ext cx="6215536" cy="660762"/>
      </dsp:txXfrm>
    </dsp:sp>
    <dsp:sp modelId="{32B570D4-3F4D-9F4C-ABEB-7B86E7027376}">
      <dsp:nvSpPr>
        <dsp:cNvPr id="0" name=""/>
        <dsp:cNvSpPr/>
      </dsp:nvSpPr>
      <dsp:spPr>
        <a:xfrm>
          <a:off x="1441984" y="859190"/>
          <a:ext cx="660762" cy="66076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A75A343-A9C1-084B-B283-9B60BB7B55AD}">
      <dsp:nvSpPr>
        <dsp:cNvPr id="0" name=""/>
        <dsp:cNvSpPr/>
      </dsp:nvSpPr>
      <dsp:spPr>
        <a:xfrm rot="10800000">
          <a:off x="1772366" y="1717196"/>
          <a:ext cx="6380726" cy="660762"/>
        </a:xfrm>
        <a:prstGeom prst="homePlat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378"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a:t> Dolor abdominal fuerte y  continuo tipo contracción de la matriz</a:t>
          </a:r>
        </a:p>
      </dsp:txBody>
      <dsp:txXfrm rot="10800000">
        <a:off x="1937556" y="1717196"/>
        <a:ext cx="6215536" cy="660762"/>
      </dsp:txXfrm>
    </dsp:sp>
    <dsp:sp modelId="{4496D747-EB0C-A64D-A977-C7A07708C9D2}">
      <dsp:nvSpPr>
        <dsp:cNvPr id="0" name=""/>
        <dsp:cNvSpPr/>
      </dsp:nvSpPr>
      <dsp:spPr>
        <a:xfrm>
          <a:off x="1441984" y="1717196"/>
          <a:ext cx="660762" cy="66076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BA5949E-C977-AE46-BC05-FD9793AA6011}">
      <dsp:nvSpPr>
        <dsp:cNvPr id="0" name=""/>
        <dsp:cNvSpPr/>
      </dsp:nvSpPr>
      <dsp:spPr>
        <a:xfrm rot="10800000">
          <a:off x="1772366" y="2575201"/>
          <a:ext cx="6380726" cy="660762"/>
        </a:xfrm>
        <a:prstGeom prst="homePlat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378"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a:t> Dolores de cabeza frecuentes,  con visión borrosa.</a:t>
          </a:r>
        </a:p>
      </dsp:txBody>
      <dsp:txXfrm rot="10800000">
        <a:off x="1937556" y="2575201"/>
        <a:ext cx="6215536" cy="660762"/>
      </dsp:txXfrm>
    </dsp:sp>
    <dsp:sp modelId="{29C8C89C-F664-E343-A023-7736DED0A4A7}">
      <dsp:nvSpPr>
        <dsp:cNvPr id="0" name=""/>
        <dsp:cNvSpPr/>
      </dsp:nvSpPr>
      <dsp:spPr>
        <a:xfrm>
          <a:off x="1441984" y="2575201"/>
          <a:ext cx="660762" cy="66076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4193E87-4882-7E4A-9C3E-8D9C1CA7D6FC}">
      <dsp:nvSpPr>
        <dsp:cNvPr id="0" name=""/>
        <dsp:cNvSpPr/>
      </dsp:nvSpPr>
      <dsp:spPr>
        <a:xfrm rot="10800000">
          <a:off x="1772366" y="3433206"/>
          <a:ext cx="6380726" cy="660762"/>
        </a:xfrm>
        <a:prstGeom prst="homePlat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378" tIns="68580" rIns="128016" bIns="68580" numCol="1" spcCol="1270" anchor="ctr" anchorCtr="0">
          <a:noAutofit/>
        </a:bodyPr>
        <a:lstStyle/>
        <a:p>
          <a:pPr lvl="0" algn="ctr" defTabSz="800100" rtl="0">
            <a:lnSpc>
              <a:spcPct val="90000"/>
            </a:lnSpc>
            <a:spcBef>
              <a:spcPct val="0"/>
            </a:spcBef>
            <a:spcAft>
              <a:spcPct val="35000"/>
            </a:spcAft>
          </a:pPr>
          <a:r>
            <a:rPr lang="es-ES_tradnl" sz="1800" b="1" kern="1200" dirty="0"/>
            <a:t> Vómitos abundantes</a:t>
          </a:r>
          <a:endParaRPr lang="es-ES_tradnl" sz="1800" kern="1200" dirty="0"/>
        </a:p>
      </dsp:txBody>
      <dsp:txXfrm rot="10800000">
        <a:off x="1937556" y="3433206"/>
        <a:ext cx="6215536" cy="660762"/>
      </dsp:txXfrm>
    </dsp:sp>
    <dsp:sp modelId="{FEC5DA0E-7968-8C46-B16D-F4D02A79CE24}">
      <dsp:nvSpPr>
        <dsp:cNvPr id="0" name=""/>
        <dsp:cNvSpPr/>
      </dsp:nvSpPr>
      <dsp:spPr>
        <a:xfrm>
          <a:off x="1441984" y="3433206"/>
          <a:ext cx="660762" cy="66076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00B9502-254E-CE48-AAB7-190DF1C6E0C2}">
      <dsp:nvSpPr>
        <dsp:cNvPr id="0" name=""/>
        <dsp:cNvSpPr/>
      </dsp:nvSpPr>
      <dsp:spPr>
        <a:xfrm rot="10800000">
          <a:off x="1772366" y="4291211"/>
          <a:ext cx="6380726" cy="660762"/>
        </a:xfrm>
        <a:prstGeom prst="homePlat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378"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a:t> Ardor para orinar o malos olores  en la orina</a:t>
          </a:r>
        </a:p>
      </dsp:txBody>
      <dsp:txXfrm rot="10800000">
        <a:off x="1937556" y="4291211"/>
        <a:ext cx="6215536" cy="660762"/>
      </dsp:txXfrm>
    </dsp:sp>
    <dsp:sp modelId="{916DEB16-10FD-7C43-B057-A7AACB127B7B}">
      <dsp:nvSpPr>
        <dsp:cNvPr id="0" name=""/>
        <dsp:cNvSpPr/>
      </dsp:nvSpPr>
      <dsp:spPr>
        <a:xfrm>
          <a:off x="1441984" y="4291211"/>
          <a:ext cx="660762" cy="66076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0000" r="-60000"/>
          </a:stretch>
        </a:blip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98207-5592-7E48-87FB-68420B6A99B3}">
      <dsp:nvSpPr>
        <dsp:cNvPr id="0" name=""/>
        <dsp:cNvSpPr/>
      </dsp:nvSpPr>
      <dsp:spPr>
        <a:xfrm>
          <a:off x="0" y="16129"/>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a:t>Salida de líquido por la vagina</a:t>
          </a:r>
        </a:p>
      </dsp:txBody>
      <dsp:txXfrm>
        <a:off x="0" y="16129"/>
        <a:ext cx="2482843" cy="1489706"/>
      </dsp:txXfrm>
    </dsp:sp>
    <dsp:sp modelId="{BFEE9A5D-6909-A041-9DFC-888EDA8FAF0E}">
      <dsp:nvSpPr>
        <dsp:cNvPr id="0" name=""/>
        <dsp:cNvSpPr/>
      </dsp:nvSpPr>
      <dsp:spPr>
        <a:xfrm>
          <a:off x="2731127" y="16129"/>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a:t>Dolor de cabeza con sensación de ver  “luces” o de “pitos” en los  oídos.</a:t>
          </a:r>
        </a:p>
      </dsp:txBody>
      <dsp:txXfrm>
        <a:off x="2731127" y="16129"/>
        <a:ext cx="2482843" cy="1489706"/>
      </dsp:txXfrm>
    </dsp:sp>
    <dsp:sp modelId="{5D3D8ADB-3476-1246-AD47-CA0549D773B4}">
      <dsp:nvSpPr>
        <dsp:cNvPr id="0" name=""/>
        <dsp:cNvSpPr/>
      </dsp:nvSpPr>
      <dsp:spPr>
        <a:xfrm>
          <a:off x="5462255" y="16129"/>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a:t>Sangrado vaginal </a:t>
          </a:r>
        </a:p>
        <a:p>
          <a:pPr lvl="0" algn="ctr" defTabSz="933450" rtl="0">
            <a:lnSpc>
              <a:spcPct val="90000"/>
            </a:lnSpc>
            <a:spcBef>
              <a:spcPct val="0"/>
            </a:spcBef>
            <a:spcAft>
              <a:spcPct val="35000"/>
            </a:spcAft>
          </a:pPr>
          <a:r>
            <a:rPr lang="es-ES_tradnl" sz="2100" kern="1200" dirty="0"/>
            <a:t>rojo o café</a:t>
          </a:r>
        </a:p>
      </dsp:txBody>
      <dsp:txXfrm>
        <a:off x="5462255" y="16129"/>
        <a:ext cx="2482843" cy="1489706"/>
      </dsp:txXfrm>
    </dsp:sp>
    <dsp:sp modelId="{57DBC6B8-6D70-A146-B147-6AC7BB18E6B4}">
      <dsp:nvSpPr>
        <dsp:cNvPr id="0" name=""/>
        <dsp:cNvSpPr/>
      </dsp:nvSpPr>
      <dsp:spPr>
        <a:xfrm>
          <a:off x="0" y="1754119"/>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a:t>Dolor tipo contracción uterina</a:t>
          </a:r>
        </a:p>
      </dsp:txBody>
      <dsp:txXfrm>
        <a:off x="0" y="1754119"/>
        <a:ext cx="2482843" cy="1489706"/>
      </dsp:txXfrm>
    </dsp:sp>
    <dsp:sp modelId="{262D1430-8084-924B-9927-CFB4C4CA4412}">
      <dsp:nvSpPr>
        <dsp:cNvPr id="0" name=""/>
        <dsp:cNvSpPr/>
      </dsp:nvSpPr>
      <dsp:spPr>
        <a:xfrm>
          <a:off x="2731127" y="1754119"/>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a:t>Ardor para orinar o mal olor en la orina.</a:t>
          </a:r>
        </a:p>
      </dsp:txBody>
      <dsp:txXfrm>
        <a:off x="2731127" y="1754119"/>
        <a:ext cx="2482843" cy="1489706"/>
      </dsp:txXfrm>
    </dsp:sp>
    <dsp:sp modelId="{C7A9800D-DFDA-A846-800A-35B1CAD48F7D}">
      <dsp:nvSpPr>
        <dsp:cNvPr id="0" name=""/>
        <dsp:cNvSpPr/>
      </dsp:nvSpPr>
      <dsp:spPr>
        <a:xfrm>
          <a:off x="5462255" y="1754119"/>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a:t>flujo vaginal con cambios </a:t>
          </a:r>
        </a:p>
      </dsp:txBody>
      <dsp:txXfrm>
        <a:off x="5462255" y="1754119"/>
        <a:ext cx="2482843" cy="1489706"/>
      </dsp:txXfrm>
    </dsp:sp>
    <dsp:sp modelId="{516E3830-188B-284F-B350-F0E25845CC15}">
      <dsp:nvSpPr>
        <dsp:cNvPr id="0" name=""/>
        <dsp:cNvSpPr/>
      </dsp:nvSpPr>
      <dsp:spPr>
        <a:xfrm>
          <a:off x="1365563" y="3492110"/>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a:t>Dolor en la “boca del estómago” que no  mejore.</a:t>
          </a:r>
        </a:p>
      </dsp:txBody>
      <dsp:txXfrm>
        <a:off x="1365563" y="3492110"/>
        <a:ext cx="2482843" cy="1489706"/>
      </dsp:txXfrm>
    </dsp:sp>
    <dsp:sp modelId="{1DE86350-E632-1142-84E8-7FD540442968}">
      <dsp:nvSpPr>
        <dsp:cNvPr id="0" name=""/>
        <dsp:cNvSpPr/>
      </dsp:nvSpPr>
      <dsp:spPr>
        <a:xfrm>
          <a:off x="4096691" y="3492110"/>
          <a:ext cx="2482843" cy="1489706"/>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a:t>Amanecer con la cara o las manos y/o  pies hinchados</a:t>
          </a:r>
        </a:p>
      </dsp:txBody>
      <dsp:txXfrm>
        <a:off x="4096691" y="3492110"/>
        <a:ext cx="2482843" cy="1489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2219C-C1A5-2047-815C-489971044373}">
      <dsp:nvSpPr>
        <dsp:cNvPr id="0" name=""/>
        <dsp:cNvSpPr/>
      </dsp:nvSpPr>
      <dsp:spPr>
        <a:xfrm rot="10800000">
          <a:off x="1906494" y="857"/>
          <a:ext cx="6992874" cy="580527"/>
        </a:xfrm>
        <a:prstGeom prst="homePlate">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5996"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a:t>Sangrados vaginal rojo</a:t>
          </a:r>
        </a:p>
      </dsp:txBody>
      <dsp:txXfrm rot="10800000">
        <a:off x="2051626" y="857"/>
        <a:ext cx="6847742" cy="580527"/>
      </dsp:txXfrm>
    </dsp:sp>
    <dsp:sp modelId="{4E175D3A-17E8-0F4F-AA31-31D4564C1D7B}">
      <dsp:nvSpPr>
        <dsp:cNvPr id="0" name=""/>
        <dsp:cNvSpPr/>
      </dsp:nvSpPr>
      <dsp:spPr>
        <a:xfrm>
          <a:off x="1616231" y="857"/>
          <a:ext cx="580527" cy="580527"/>
        </a:xfrm>
        <a:prstGeom prst="ellipse">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05A9F47-D25B-9A40-A27B-539224272E99}">
      <dsp:nvSpPr>
        <dsp:cNvPr id="0" name=""/>
        <dsp:cNvSpPr/>
      </dsp:nvSpPr>
      <dsp:spPr>
        <a:xfrm rot="10800000">
          <a:off x="1906494" y="754676"/>
          <a:ext cx="6992874" cy="580527"/>
        </a:xfrm>
        <a:prstGeom prst="homePlate">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5996"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a:t>Salida de líquido claro por la  vagina.</a:t>
          </a:r>
        </a:p>
      </dsp:txBody>
      <dsp:txXfrm rot="10800000">
        <a:off x="2051626" y="754676"/>
        <a:ext cx="6847742" cy="580527"/>
      </dsp:txXfrm>
    </dsp:sp>
    <dsp:sp modelId="{57089840-C9CA-0C4C-9E7D-3E4E2422243F}">
      <dsp:nvSpPr>
        <dsp:cNvPr id="0" name=""/>
        <dsp:cNvSpPr/>
      </dsp:nvSpPr>
      <dsp:spPr>
        <a:xfrm>
          <a:off x="1616231" y="754676"/>
          <a:ext cx="580527" cy="580527"/>
        </a:xfrm>
        <a:prstGeom prst="ellipse">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F8BC7E1-1988-794C-B714-9A659E388BEF}">
      <dsp:nvSpPr>
        <dsp:cNvPr id="0" name=""/>
        <dsp:cNvSpPr/>
      </dsp:nvSpPr>
      <dsp:spPr>
        <a:xfrm rot="10800000">
          <a:off x="1906494" y="1508495"/>
          <a:ext cx="6992874" cy="580527"/>
        </a:xfrm>
        <a:prstGeom prst="homePlate">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5996"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a:t>Gastritis.</a:t>
          </a:r>
        </a:p>
      </dsp:txBody>
      <dsp:txXfrm rot="10800000">
        <a:off x="2051626" y="1508495"/>
        <a:ext cx="6847742" cy="580527"/>
      </dsp:txXfrm>
    </dsp:sp>
    <dsp:sp modelId="{2AABCA85-6460-D04E-AC78-D930A211EF42}">
      <dsp:nvSpPr>
        <dsp:cNvPr id="0" name=""/>
        <dsp:cNvSpPr/>
      </dsp:nvSpPr>
      <dsp:spPr>
        <a:xfrm>
          <a:off x="1616231" y="1508495"/>
          <a:ext cx="580527" cy="580527"/>
        </a:xfrm>
        <a:prstGeom prst="ellipse">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9BA60ED-AD40-9F41-AF0B-F87ACA62CBCA}">
      <dsp:nvSpPr>
        <dsp:cNvPr id="0" name=""/>
        <dsp:cNvSpPr/>
      </dsp:nvSpPr>
      <dsp:spPr>
        <a:xfrm rot="10800000">
          <a:off x="1906494" y="2262314"/>
          <a:ext cx="6992874" cy="580527"/>
        </a:xfrm>
        <a:prstGeom prst="homePlate">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5996"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dirty="0"/>
            <a:t>Contracciones mucho  antes de la fecha del parto.</a:t>
          </a:r>
        </a:p>
      </dsp:txBody>
      <dsp:txXfrm rot="10800000">
        <a:off x="2051626" y="2262314"/>
        <a:ext cx="6847742" cy="580527"/>
      </dsp:txXfrm>
    </dsp:sp>
    <dsp:sp modelId="{A8A73A22-CB49-384A-8AC2-D0D7360A9502}">
      <dsp:nvSpPr>
        <dsp:cNvPr id="0" name=""/>
        <dsp:cNvSpPr/>
      </dsp:nvSpPr>
      <dsp:spPr>
        <a:xfrm>
          <a:off x="1616231" y="2262314"/>
          <a:ext cx="580527" cy="580527"/>
        </a:xfrm>
        <a:prstGeom prst="ellipse">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01DC637-84B5-3340-9160-CAADC7C34013}">
      <dsp:nvSpPr>
        <dsp:cNvPr id="0" name=""/>
        <dsp:cNvSpPr/>
      </dsp:nvSpPr>
      <dsp:spPr>
        <a:xfrm rot="10800000">
          <a:off x="1906494" y="3016133"/>
          <a:ext cx="6992874" cy="580527"/>
        </a:xfrm>
        <a:prstGeom prst="homePlate">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5996"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a:t>No presentar contracciones  después de la semana 40 de  embarazo.</a:t>
          </a:r>
        </a:p>
      </dsp:txBody>
      <dsp:txXfrm rot="10800000">
        <a:off x="2051626" y="3016133"/>
        <a:ext cx="6847742" cy="580527"/>
      </dsp:txXfrm>
    </dsp:sp>
    <dsp:sp modelId="{C8086E03-33A6-5F40-942F-418429ACE0E0}">
      <dsp:nvSpPr>
        <dsp:cNvPr id="0" name=""/>
        <dsp:cNvSpPr/>
      </dsp:nvSpPr>
      <dsp:spPr>
        <a:xfrm>
          <a:off x="1616231" y="3016133"/>
          <a:ext cx="580527" cy="580527"/>
        </a:xfrm>
        <a:prstGeom prst="ellipse">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90C3EF3-01D4-4A47-B2E9-A1A951F4CC04}">
      <dsp:nvSpPr>
        <dsp:cNvPr id="0" name=""/>
        <dsp:cNvSpPr/>
      </dsp:nvSpPr>
      <dsp:spPr>
        <a:xfrm rot="10800000">
          <a:off x="1906494" y="3769953"/>
          <a:ext cx="6992874" cy="580527"/>
        </a:xfrm>
        <a:prstGeom prst="homePlate">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5996" tIns="68580" rIns="128016" bIns="68580" numCol="1" spcCol="1270" anchor="ctr" anchorCtr="0">
          <a:noAutofit/>
        </a:bodyPr>
        <a:lstStyle/>
        <a:p>
          <a:pPr lvl="0" algn="ctr" defTabSz="800100" rtl="0">
            <a:lnSpc>
              <a:spcPct val="90000"/>
            </a:lnSpc>
            <a:spcBef>
              <a:spcPct val="0"/>
            </a:spcBef>
            <a:spcAft>
              <a:spcPct val="35000"/>
            </a:spcAft>
          </a:pPr>
          <a:r>
            <a:rPr lang="es-ES_tradnl" sz="1800" kern="1200"/>
            <a:t>Ausencia de movimientos  fetales.</a:t>
          </a:r>
        </a:p>
      </dsp:txBody>
      <dsp:txXfrm rot="10800000">
        <a:off x="2051626" y="3769953"/>
        <a:ext cx="6847742" cy="580527"/>
      </dsp:txXfrm>
    </dsp:sp>
    <dsp:sp modelId="{0922C62D-B75C-474E-8694-03C074B87245}">
      <dsp:nvSpPr>
        <dsp:cNvPr id="0" name=""/>
        <dsp:cNvSpPr/>
      </dsp:nvSpPr>
      <dsp:spPr>
        <a:xfrm>
          <a:off x="1616231" y="3769953"/>
          <a:ext cx="580527" cy="580527"/>
        </a:xfrm>
        <a:prstGeom prst="ellipse">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59B5B-AD10-4CDD-AB50-DA80C4F658C9}" type="datetimeFigureOut">
              <a:rPr lang="es-CO" smtClean="0"/>
              <a:t>28/05/2018</a:t>
            </a:fld>
            <a:endParaRPr lang="es-CO"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B6BDF-F062-434C-B81E-AD59AE4A1AC8}" type="slidenum">
              <a:rPr lang="es-CO" smtClean="0"/>
              <a:t>‹Nº›</a:t>
            </a:fld>
            <a:endParaRPr lang="es-CO" dirty="0"/>
          </a:p>
        </p:txBody>
      </p:sp>
    </p:spTree>
    <p:extLst>
      <p:ext uri="{BB962C8B-B14F-4D97-AF65-F5344CB8AC3E}">
        <p14:creationId xmlns:p14="http://schemas.microsoft.com/office/powerpoint/2010/main" val="181901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ra.com/blogs/calidad-de-vida/embarazo-ectopico-complicacione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s.wikipedia.org/wiki/Toxemi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ra.com/blogs/calidad-de-vida/hipertension-arterial-cuidado.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5AB6BDF-F062-434C-B81E-AD59AE4A1AC8}" type="slidenum">
              <a:rPr lang="es-CO" smtClean="0"/>
              <a:t>1</a:t>
            </a:fld>
            <a:endParaRPr lang="es-CO" dirty="0"/>
          </a:p>
        </p:txBody>
      </p:sp>
    </p:spTree>
    <p:extLst>
      <p:ext uri="{BB962C8B-B14F-4D97-AF65-F5344CB8AC3E}">
        <p14:creationId xmlns:p14="http://schemas.microsoft.com/office/powerpoint/2010/main" val="139990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A4C35-BE2C-A34C-B726-CCB9BB50E9F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25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A4C35-BE2C-A34C-B726-CCB9BB50E9F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92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A4C35-BE2C-A34C-B726-CCB9BB50E9F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A4C35-BE2C-A34C-B726-CCB9BB50E9F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12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spc="-5" dirty="0">
                <a:solidFill>
                  <a:srgbClr val="333333"/>
                </a:solidFill>
                <a:latin typeface="Arial"/>
                <a:cs typeface="Arial"/>
              </a:rPr>
              <a:t>Las enfermedades más frecuentes </a:t>
            </a:r>
            <a:r>
              <a:rPr lang="es-ES_tradnl" sz="1200" dirty="0">
                <a:solidFill>
                  <a:srgbClr val="333333"/>
                </a:solidFill>
                <a:latin typeface="Arial"/>
                <a:cs typeface="Arial"/>
              </a:rPr>
              <a:t>son:  </a:t>
            </a:r>
            <a:r>
              <a:rPr lang="es-ES_tradnl" sz="1200" spc="-5" dirty="0">
                <a:solidFill>
                  <a:srgbClr val="333333"/>
                </a:solidFill>
                <a:latin typeface="Arial"/>
                <a:cs typeface="Arial"/>
              </a:rPr>
              <a:t>amenaza de aborto, presencia de  </a:t>
            </a:r>
            <a:r>
              <a:rPr lang="es-ES_tradnl" sz="1200" u="sng" spc="-5" dirty="0">
                <a:solidFill>
                  <a:srgbClr val="0033A0"/>
                </a:solidFill>
                <a:uFill>
                  <a:solidFill>
                    <a:srgbClr val="0033A0"/>
                  </a:solidFill>
                </a:uFill>
                <a:latin typeface="Arial"/>
                <a:cs typeface="Arial"/>
                <a:hlinkClick r:id="rId3"/>
              </a:rPr>
              <a:t>embarazo ectópico</a:t>
            </a:r>
            <a:r>
              <a:rPr lang="es-ES_tradnl" sz="1200" spc="-5" dirty="0">
                <a:solidFill>
                  <a:srgbClr val="0033A0"/>
                </a:solidFill>
                <a:latin typeface="Arial"/>
                <a:cs typeface="Arial"/>
                <a:hlinkClick r:id="rId3"/>
              </a:rPr>
              <a:t> </a:t>
            </a:r>
            <a:r>
              <a:rPr lang="es-ES_tradnl" sz="1200" dirty="0">
                <a:solidFill>
                  <a:srgbClr val="333333"/>
                </a:solidFill>
                <a:latin typeface="Arial"/>
                <a:cs typeface="Arial"/>
              </a:rPr>
              <a:t>o </a:t>
            </a:r>
            <a:r>
              <a:rPr lang="es-ES_tradnl" sz="1200" spc="-5" dirty="0">
                <a:solidFill>
                  <a:srgbClr val="333333"/>
                </a:solidFill>
                <a:latin typeface="Arial"/>
                <a:cs typeface="Arial"/>
              </a:rPr>
              <a:t>extrauterino,  infecciones urinarias, deshidratación,  parto prematuro </a:t>
            </a:r>
            <a:r>
              <a:rPr lang="es-ES_tradnl" sz="1200" dirty="0">
                <a:solidFill>
                  <a:srgbClr val="333333"/>
                </a:solidFill>
                <a:latin typeface="Arial"/>
                <a:cs typeface="Arial"/>
              </a:rPr>
              <a:t>y </a:t>
            </a:r>
            <a:r>
              <a:rPr lang="es-ES_tradnl" sz="1200" spc="-5" dirty="0">
                <a:solidFill>
                  <a:srgbClr val="333333"/>
                </a:solidFill>
                <a:latin typeface="Arial"/>
                <a:cs typeface="Arial"/>
              </a:rPr>
              <a:t>presencia de </a:t>
            </a:r>
            <a:r>
              <a:rPr lang="es-ES_tradnl" sz="1200" dirty="0">
                <a:solidFill>
                  <a:srgbClr val="333333"/>
                </a:solidFill>
                <a:latin typeface="Arial"/>
                <a:cs typeface="Arial"/>
              </a:rPr>
              <a:t>virus  </a:t>
            </a:r>
            <a:r>
              <a:rPr lang="es-ES_tradnl" sz="1200" spc="-5" dirty="0">
                <a:solidFill>
                  <a:srgbClr val="333333"/>
                </a:solidFill>
                <a:latin typeface="Arial"/>
                <a:cs typeface="Arial"/>
              </a:rPr>
              <a:t>que pueden afectar el </a:t>
            </a:r>
            <a:r>
              <a:rPr lang="es-ES_tradnl" sz="1200" dirty="0">
                <a:solidFill>
                  <a:srgbClr val="333333"/>
                </a:solidFill>
                <a:latin typeface="Arial"/>
                <a:cs typeface="Arial"/>
              </a:rPr>
              <a:t>crecimiento y  </a:t>
            </a:r>
            <a:r>
              <a:rPr lang="es-ES_tradnl" sz="1200" spc="-5" dirty="0">
                <a:solidFill>
                  <a:srgbClr val="333333"/>
                </a:solidFill>
                <a:latin typeface="Arial"/>
                <a:cs typeface="Arial"/>
              </a:rPr>
              <a:t>desarrollo del</a:t>
            </a:r>
            <a:r>
              <a:rPr lang="es-ES_tradnl" sz="1200" spc="-10" dirty="0">
                <a:solidFill>
                  <a:srgbClr val="333333"/>
                </a:solidFill>
                <a:latin typeface="Arial"/>
                <a:cs typeface="Arial"/>
              </a:rPr>
              <a:t> </a:t>
            </a:r>
            <a:r>
              <a:rPr lang="es-ES_tradnl" sz="1200" spc="-5" dirty="0">
                <a:solidFill>
                  <a:srgbClr val="333333"/>
                </a:solidFill>
                <a:latin typeface="Arial"/>
                <a:cs typeface="Arial"/>
              </a:rPr>
              <a:t>feto.</a:t>
            </a:r>
            <a:endParaRPr lang="es-ES_tradnl" sz="1200" dirty="0">
              <a:latin typeface="Arial"/>
              <a:cs typeface="Arial"/>
            </a:endParaRPr>
          </a:p>
          <a:p>
            <a:endParaRPr lang="es-ES_tradnl" noProof="0" dirty="0"/>
          </a:p>
          <a:p>
            <a:pPr marL="556895" indent="-305435">
              <a:lnSpc>
                <a:spcPct val="100000"/>
              </a:lnSpc>
              <a:spcBef>
                <a:spcPts val="635"/>
              </a:spcBef>
              <a:buChar char="●"/>
              <a:tabLst>
                <a:tab pos="556895" algn="l"/>
                <a:tab pos="557530" algn="l"/>
              </a:tabLst>
            </a:pPr>
            <a:r>
              <a:rPr lang="es-ES_tradnl" spc="-5" dirty="0">
                <a:solidFill>
                  <a:srgbClr val="333333"/>
                </a:solidFill>
                <a:latin typeface="Arial"/>
                <a:cs typeface="Arial"/>
              </a:rPr>
              <a:t>Fiebre</a:t>
            </a:r>
            <a:r>
              <a:rPr lang="es-ES_tradnl" spc="-10" dirty="0">
                <a:solidFill>
                  <a:srgbClr val="333333"/>
                </a:solidFill>
                <a:latin typeface="Arial"/>
                <a:cs typeface="Arial"/>
              </a:rPr>
              <a:t> </a:t>
            </a:r>
            <a:r>
              <a:rPr lang="es-ES_tradnl" dirty="0">
                <a:solidFill>
                  <a:srgbClr val="333333"/>
                </a:solidFill>
                <a:latin typeface="Arial"/>
                <a:cs typeface="Arial"/>
              </a:rPr>
              <a:t>constante.</a:t>
            </a:r>
            <a:endParaRPr lang="es-ES_tradnl" dirty="0">
              <a:latin typeface="Arial"/>
              <a:cs typeface="Arial"/>
            </a:endParaRPr>
          </a:p>
          <a:p>
            <a:pPr marL="556895" marR="65405" indent="-305435">
              <a:lnSpc>
                <a:spcPct val="100000"/>
              </a:lnSpc>
              <a:buChar char="●"/>
              <a:tabLst>
                <a:tab pos="556895" algn="l"/>
                <a:tab pos="557530" algn="l"/>
              </a:tabLst>
            </a:pPr>
            <a:r>
              <a:rPr lang="es-ES_tradnl" spc="-5" dirty="0">
                <a:solidFill>
                  <a:srgbClr val="333333"/>
                </a:solidFill>
                <a:latin typeface="Arial"/>
                <a:cs typeface="Arial"/>
              </a:rPr>
              <a:t>Dolor abdominal fuerte </a:t>
            </a:r>
            <a:r>
              <a:rPr lang="es-ES_tradnl" dirty="0">
                <a:solidFill>
                  <a:srgbClr val="333333"/>
                </a:solidFill>
                <a:latin typeface="Arial"/>
                <a:cs typeface="Arial"/>
              </a:rPr>
              <a:t>y  continuo </a:t>
            </a:r>
            <a:r>
              <a:rPr lang="es-ES_tradnl" spc="-5" dirty="0">
                <a:solidFill>
                  <a:srgbClr val="333333"/>
                </a:solidFill>
                <a:latin typeface="Arial"/>
                <a:cs typeface="Arial"/>
              </a:rPr>
              <a:t>tipo </a:t>
            </a:r>
            <a:r>
              <a:rPr lang="es-ES_tradnl" dirty="0">
                <a:solidFill>
                  <a:srgbClr val="333333"/>
                </a:solidFill>
                <a:latin typeface="Arial"/>
                <a:cs typeface="Arial"/>
              </a:rPr>
              <a:t>contracción</a:t>
            </a:r>
            <a:r>
              <a:rPr lang="es-ES_tradnl" spc="-100" dirty="0">
                <a:solidFill>
                  <a:srgbClr val="333333"/>
                </a:solidFill>
                <a:latin typeface="Arial"/>
                <a:cs typeface="Arial"/>
              </a:rPr>
              <a:t> </a:t>
            </a:r>
            <a:r>
              <a:rPr lang="es-ES_tradnl" spc="-5" dirty="0">
                <a:solidFill>
                  <a:srgbClr val="333333"/>
                </a:solidFill>
                <a:latin typeface="Arial"/>
                <a:cs typeface="Arial"/>
              </a:rPr>
              <a:t>uterina</a:t>
            </a:r>
            <a:endParaRPr lang="es-ES_tradnl" dirty="0">
              <a:latin typeface="Arial"/>
              <a:cs typeface="Arial"/>
            </a:endParaRPr>
          </a:p>
          <a:p>
            <a:pPr marL="556895" marR="137795" indent="-305435">
              <a:lnSpc>
                <a:spcPct val="100000"/>
              </a:lnSpc>
              <a:buChar char="●"/>
              <a:tabLst>
                <a:tab pos="556895" algn="l"/>
                <a:tab pos="557530" algn="l"/>
              </a:tabLst>
            </a:pPr>
            <a:r>
              <a:rPr lang="es-ES_tradnl" spc="-5" dirty="0">
                <a:solidFill>
                  <a:srgbClr val="333333"/>
                </a:solidFill>
                <a:latin typeface="Arial"/>
                <a:cs typeface="Arial"/>
              </a:rPr>
              <a:t>Dolores de </a:t>
            </a:r>
            <a:r>
              <a:rPr lang="es-ES_tradnl" dirty="0">
                <a:solidFill>
                  <a:srgbClr val="333333"/>
                </a:solidFill>
                <a:latin typeface="Arial"/>
                <a:cs typeface="Arial"/>
              </a:rPr>
              <a:t>cabeza </a:t>
            </a:r>
            <a:r>
              <a:rPr lang="es-ES_tradnl" spc="-5" dirty="0">
                <a:solidFill>
                  <a:srgbClr val="333333"/>
                </a:solidFill>
                <a:latin typeface="Arial"/>
                <a:cs typeface="Arial"/>
              </a:rPr>
              <a:t>frecuentes,  </a:t>
            </a:r>
            <a:r>
              <a:rPr lang="es-ES_tradnl" dirty="0">
                <a:solidFill>
                  <a:srgbClr val="333333"/>
                </a:solidFill>
                <a:latin typeface="Arial"/>
                <a:cs typeface="Arial"/>
              </a:rPr>
              <a:t>con visión</a:t>
            </a:r>
            <a:r>
              <a:rPr lang="es-ES_tradnl" spc="-20" dirty="0">
                <a:solidFill>
                  <a:srgbClr val="333333"/>
                </a:solidFill>
                <a:latin typeface="Arial"/>
                <a:cs typeface="Arial"/>
              </a:rPr>
              <a:t> </a:t>
            </a:r>
            <a:r>
              <a:rPr lang="es-ES_tradnl" spc="-5" dirty="0">
                <a:solidFill>
                  <a:srgbClr val="333333"/>
                </a:solidFill>
                <a:latin typeface="Arial"/>
                <a:cs typeface="Arial"/>
              </a:rPr>
              <a:t>borrosa.</a:t>
            </a:r>
            <a:endParaRPr lang="es-ES_tradnl" dirty="0">
              <a:latin typeface="Arial"/>
              <a:cs typeface="Arial"/>
            </a:endParaRPr>
          </a:p>
          <a:p>
            <a:pPr marL="556895" marR="194310" indent="-305435">
              <a:lnSpc>
                <a:spcPct val="100000"/>
              </a:lnSpc>
              <a:buFont typeface="Arial"/>
              <a:buChar char="●"/>
              <a:tabLst>
                <a:tab pos="556895" algn="l"/>
                <a:tab pos="557530" algn="l"/>
              </a:tabLst>
            </a:pPr>
            <a:r>
              <a:rPr lang="es-ES_tradnl" b="1" spc="-5" dirty="0">
                <a:solidFill>
                  <a:srgbClr val="333333"/>
                </a:solidFill>
                <a:latin typeface="Arial"/>
                <a:cs typeface="Arial"/>
              </a:rPr>
              <a:t>Sangrados de color café </a:t>
            </a:r>
            <a:r>
              <a:rPr lang="es-ES_tradnl" b="1" dirty="0">
                <a:solidFill>
                  <a:srgbClr val="333333"/>
                </a:solidFill>
                <a:latin typeface="Arial"/>
                <a:cs typeface="Arial"/>
              </a:rPr>
              <a:t>o  </a:t>
            </a:r>
            <a:r>
              <a:rPr lang="es-ES_tradnl" b="1" spc="-5" dirty="0">
                <a:solidFill>
                  <a:srgbClr val="333333"/>
                </a:solidFill>
                <a:latin typeface="Arial"/>
                <a:cs typeface="Arial"/>
              </a:rPr>
              <a:t>rojo, acompañados de dolor  en el abdomen </a:t>
            </a:r>
            <a:r>
              <a:rPr lang="es-ES_tradnl" b="1" dirty="0">
                <a:solidFill>
                  <a:srgbClr val="333333"/>
                </a:solidFill>
                <a:latin typeface="Arial"/>
                <a:cs typeface="Arial"/>
              </a:rPr>
              <a:t>y</a:t>
            </a:r>
            <a:r>
              <a:rPr lang="es-ES_tradnl" b="1" spc="-40" dirty="0">
                <a:solidFill>
                  <a:srgbClr val="333333"/>
                </a:solidFill>
                <a:latin typeface="Arial"/>
                <a:cs typeface="Arial"/>
              </a:rPr>
              <a:t> </a:t>
            </a:r>
            <a:r>
              <a:rPr lang="es-ES_tradnl" b="1" spc="-5" dirty="0">
                <a:solidFill>
                  <a:srgbClr val="333333"/>
                </a:solidFill>
                <a:latin typeface="Arial"/>
                <a:cs typeface="Arial"/>
              </a:rPr>
              <a:t>cólicos.</a:t>
            </a:r>
            <a:endParaRPr lang="es-ES_tradnl" dirty="0">
              <a:latin typeface="Arial"/>
              <a:cs typeface="Arial"/>
            </a:endParaRPr>
          </a:p>
          <a:p>
            <a:pPr marL="556895" indent="-305435">
              <a:lnSpc>
                <a:spcPct val="100000"/>
              </a:lnSpc>
              <a:buFont typeface="Arial"/>
              <a:buChar char="●"/>
              <a:tabLst>
                <a:tab pos="556895" algn="l"/>
                <a:tab pos="557530" algn="l"/>
              </a:tabLst>
            </a:pPr>
            <a:r>
              <a:rPr lang="es-ES_tradnl" b="1" spc="-5" dirty="0">
                <a:solidFill>
                  <a:srgbClr val="333333"/>
                </a:solidFill>
                <a:latin typeface="Arial"/>
                <a:cs typeface="Arial"/>
              </a:rPr>
              <a:t>Vómitos</a:t>
            </a:r>
            <a:r>
              <a:rPr lang="es-ES_tradnl" b="1" spc="-10" dirty="0">
                <a:solidFill>
                  <a:srgbClr val="333333"/>
                </a:solidFill>
                <a:latin typeface="Arial"/>
                <a:cs typeface="Arial"/>
              </a:rPr>
              <a:t> </a:t>
            </a:r>
            <a:r>
              <a:rPr lang="es-ES_tradnl" b="1" spc="-5" dirty="0">
                <a:solidFill>
                  <a:srgbClr val="333333"/>
                </a:solidFill>
                <a:latin typeface="Arial"/>
                <a:cs typeface="Arial"/>
              </a:rPr>
              <a:t>abundantes.</a:t>
            </a:r>
            <a:r>
              <a:rPr lang="es-ES_tradnl" spc="-5" dirty="0">
                <a:solidFill>
                  <a:srgbClr val="333333"/>
                </a:solidFill>
                <a:latin typeface="Arial"/>
                <a:cs typeface="Arial"/>
              </a:rPr>
              <a:t>.</a:t>
            </a:r>
            <a:endParaRPr lang="es-ES_tradnl" dirty="0">
              <a:latin typeface="Arial"/>
              <a:cs typeface="Arial"/>
            </a:endParaRPr>
          </a:p>
          <a:p>
            <a:pPr marL="556895" marR="73660" indent="-305435">
              <a:lnSpc>
                <a:spcPct val="100000"/>
              </a:lnSpc>
              <a:buChar char="●"/>
              <a:tabLst>
                <a:tab pos="556895" algn="l"/>
                <a:tab pos="557530" algn="l"/>
              </a:tabLst>
            </a:pPr>
            <a:r>
              <a:rPr lang="es-ES_tradnl" spc="-5" dirty="0">
                <a:solidFill>
                  <a:srgbClr val="333333"/>
                </a:solidFill>
                <a:latin typeface="Arial"/>
                <a:cs typeface="Arial"/>
              </a:rPr>
              <a:t>Ardor para orinar </a:t>
            </a:r>
            <a:r>
              <a:rPr lang="es-ES_tradnl" dirty="0">
                <a:solidFill>
                  <a:srgbClr val="333333"/>
                </a:solidFill>
                <a:latin typeface="Arial"/>
                <a:cs typeface="Arial"/>
              </a:rPr>
              <a:t>o </a:t>
            </a:r>
            <a:r>
              <a:rPr lang="es-ES_tradnl" spc="-5" dirty="0">
                <a:solidFill>
                  <a:srgbClr val="333333"/>
                </a:solidFill>
                <a:latin typeface="Arial"/>
                <a:cs typeface="Arial"/>
              </a:rPr>
              <a:t>malos olores  en la</a:t>
            </a:r>
            <a:r>
              <a:rPr lang="es-ES_tradnl" spc="-10" dirty="0">
                <a:solidFill>
                  <a:srgbClr val="333333"/>
                </a:solidFill>
                <a:latin typeface="Arial"/>
                <a:cs typeface="Arial"/>
              </a:rPr>
              <a:t> </a:t>
            </a:r>
            <a:r>
              <a:rPr lang="es-ES_tradnl" spc="-5" dirty="0">
                <a:solidFill>
                  <a:srgbClr val="333333"/>
                </a:solidFill>
                <a:latin typeface="Arial"/>
                <a:cs typeface="Arial"/>
              </a:rPr>
              <a:t>orina</a:t>
            </a:r>
            <a:endParaRPr lang="es-ES_tradnl" dirty="0">
              <a:latin typeface="Arial"/>
              <a:cs typeface="Arial"/>
            </a:endParaRPr>
          </a:p>
          <a:p>
            <a:endParaRPr lang="es-ES_tradnl" noProof="0" dirty="0"/>
          </a:p>
        </p:txBody>
      </p:sp>
      <p:sp>
        <p:nvSpPr>
          <p:cNvPr id="4" name="Marcador de número de diapositiva 3"/>
          <p:cNvSpPr>
            <a:spLocks noGrp="1"/>
          </p:cNvSpPr>
          <p:nvPr>
            <p:ph type="sldNum" sz="quarter" idx="10"/>
          </p:nvPr>
        </p:nvSpPr>
        <p:spPr/>
        <p:txBody>
          <a:bodyPr/>
          <a:lstStyle/>
          <a:p>
            <a:fld id="{E72A4C35-BE2C-A34C-B726-CCB9BB50E9FA}" type="slidenum">
              <a:rPr lang="es-ES_tradnl" smtClean="0"/>
              <a:t>20</a:t>
            </a:fld>
            <a:endParaRPr lang="es-ES_tradnl"/>
          </a:p>
        </p:txBody>
      </p:sp>
    </p:spTree>
    <p:extLst>
      <p:ext uri="{BB962C8B-B14F-4D97-AF65-F5344CB8AC3E}">
        <p14:creationId xmlns:p14="http://schemas.microsoft.com/office/powerpoint/2010/main" val="92666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spc="-5" dirty="0">
                <a:solidFill>
                  <a:srgbClr val="333333"/>
                </a:solidFill>
                <a:latin typeface="Arial"/>
                <a:cs typeface="Arial"/>
              </a:rPr>
              <a:t>Principales riesgos en esta etapa </a:t>
            </a:r>
            <a:r>
              <a:rPr lang="es-ES_tradnl" sz="1200" dirty="0">
                <a:solidFill>
                  <a:srgbClr val="333333"/>
                </a:solidFill>
                <a:latin typeface="Arial"/>
                <a:cs typeface="Arial"/>
              </a:rPr>
              <a:t>son:  </a:t>
            </a:r>
            <a:r>
              <a:rPr lang="es-ES_tradnl" sz="1200" spc="-5" dirty="0">
                <a:solidFill>
                  <a:srgbClr val="333333"/>
                </a:solidFill>
                <a:latin typeface="Arial"/>
                <a:cs typeface="Arial"/>
              </a:rPr>
              <a:t>parto prematuro, </a:t>
            </a:r>
            <a:r>
              <a:rPr lang="es-ES_tradnl" sz="1200" u="sng" spc="-5" dirty="0">
                <a:solidFill>
                  <a:srgbClr val="0033A0"/>
                </a:solidFill>
                <a:uFill>
                  <a:solidFill>
                    <a:srgbClr val="0033A0"/>
                  </a:solidFill>
                </a:uFill>
                <a:latin typeface="Arial"/>
                <a:cs typeface="Arial"/>
                <a:hlinkClick r:id="rId3"/>
              </a:rPr>
              <a:t>toxemia</a:t>
            </a:r>
            <a:r>
              <a:rPr lang="es-ES_tradnl" sz="1200" spc="-5" dirty="0">
                <a:solidFill>
                  <a:srgbClr val="333333"/>
                </a:solidFill>
                <a:latin typeface="Arial"/>
                <a:cs typeface="Arial"/>
              </a:rPr>
              <a:t>, anemia,  infecciones,</a:t>
            </a:r>
            <a:r>
              <a:rPr lang="es-ES_tradnl" sz="1200" spc="-10" dirty="0">
                <a:solidFill>
                  <a:srgbClr val="333333"/>
                </a:solidFill>
                <a:latin typeface="Arial"/>
                <a:cs typeface="Arial"/>
              </a:rPr>
              <a:t> </a:t>
            </a:r>
            <a:r>
              <a:rPr lang="es-ES_tradnl" sz="1200" spc="-5" dirty="0" err="1">
                <a:solidFill>
                  <a:srgbClr val="333333"/>
                </a:solidFill>
                <a:latin typeface="Arial"/>
                <a:cs typeface="Arial"/>
              </a:rPr>
              <a:t>preclampsia</a:t>
            </a:r>
            <a:endParaRPr lang="es-ES_tradnl" sz="1200" dirty="0">
              <a:latin typeface="Arial"/>
              <a:cs typeface="Arial"/>
            </a:endParaRPr>
          </a:p>
          <a:p>
            <a:endParaRPr lang="es-ES_tradnl" dirty="0"/>
          </a:p>
        </p:txBody>
      </p:sp>
      <p:sp>
        <p:nvSpPr>
          <p:cNvPr id="4" name="Marcador de número de diapositiva 3"/>
          <p:cNvSpPr>
            <a:spLocks noGrp="1"/>
          </p:cNvSpPr>
          <p:nvPr>
            <p:ph type="sldNum" sz="quarter" idx="10"/>
          </p:nvPr>
        </p:nvSpPr>
        <p:spPr/>
        <p:txBody>
          <a:bodyPr/>
          <a:lstStyle/>
          <a:p>
            <a:fld id="{E72A4C35-BE2C-A34C-B726-CCB9BB50E9FA}" type="slidenum">
              <a:rPr lang="es-ES_tradnl" smtClean="0"/>
              <a:t>21</a:t>
            </a:fld>
            <a:endParaRPr lang="es-ES_tradnl"/>
          </a:p>
        </p:txBody>
      </p:sp>
    </p:spTree>
    <p:extLst>
      <p:ext uri="{BB962C8B-B14F-4D97-AF65-F5344CB8AC3E}">
        <p14:creationId xmlns:p14="http://schemas.microsoft.com/office/powerpoint/2010/main" val="197551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spc="-5" dirty="0">
                <a:solidFill>
                  <a:srgbClr val="333333"/>
                </a:solidFill>
                <a:latin typeface="Arial"/>
                <a:cs typeface="Arial"/>
              </a:rPr>
              <a:t>Parto prematuro,  </a:t>
            </a:r>
            <a:r>
              <a:rPr lang="es-ES_tradnl" sz="1200" u="sng" spc="-5" dirty="0">
                <a:solidFill>
                  <a:srgbClr val="0033A0"/>
                </a:solidFill>
                <a:uFill>
                  <a:solidFill>
                    <a:srgbClr val="0033A0"/>
                  </a:solidFill>
                </a:uFill>
                <a:latin typeface="Arial"/>
                <a:cs typeface="Arial"/>
                <a:hlinkClick r:id="rId3"/>
              </a:rPr>
              <a:t>preclampsia</a:t>
            </a:r>
            <a:r>
              <a:rPr lang="es-ES_tradnl" sz="1200" spc="-5" dirty="0">
                <a:solidFill>
                  <a:srgbClr val="333333"/>
                </a:solidFill>
                <a:latin typeface="Arial"/>
                <a:cs typeface="Arial"/>
              </a:rPr>
              <a:t>, muerte</a:t>
            </a:r>
            <a:r>
              <a:rPr lang="es-ES_tradnl" sz="1200" spc="-85" dirty="0">
                <a:solidFill>
                  <a:srgbClr val="333333"/>
                </a:solidFill>
                <a:latin typeface="Arial"/>
                <a:cs typeface="Arial"/>
              </a:rPr>
              <a:t> </a:t>
            </a:r>
            <a:r>
              <a:rPr lang="es-ES_tradnl" sz="1200" spc="-5" dirty="0">
                <a:solidFill>
                  <a:srgbClr val="333333"/>
                </a:solidFill>
                <a:latin typeface="Arial"/>
                <a:cs typeface="Arial"/>
              </a:rPr>
              <a:t>fetal</a:t>
            </a:r>
            <a:endParaRPr lang="es-ES_tradnl" sz="1200" dirty="0">
              <a:latin typeface="Arial"/>
              <a:cs typeface="Arial"/>
            </a:endParaRPr>
          </a:p>
          <a:p>
            <a:endParaRPr lang="es-ES_tradnl" dirty="0"/>
          </a:p>
        </p:txBody>
      </p:sp>
      <p:sp>
        <p:nvSpPr>
          <p:cNvPr id="4" name="Marcador de número de diapositiva 3"/>
          <p:cNvSpPr>
            <a:spLocks noGrp="1"/>
          </p:cNvSpPr>
          <p:nvPr>
            <p:ph type="sldNum" sz="quarter" idx="10"/>
          </p:nvPr>
        </p:nvSpPr>
        <p:spPr/>
        <p:txBody>
          <a:bodyPr/>
          <a:lstStyle/>
          <a:p>
            <a:fld id="{E72A4C35-BE2C-A34C-B726-CCB9BB50E9FA}" type="slidenum">
              <a:rPr lang="es-ES_tradnl" smtClean="0"/>
              <a:t>22</a:t>
            </a:fld>
            <a:endParaRPr lang="es-ES_tradnl"/>
          </a:p>
        </p:txBody>
      </p:sp>
    </p:spTree>
    <p:extLst>
      <p:ext uri="{BB962C8B-B14F-4D97-AF65-F5344CB8AC3E}">
        <p14:creationId xmlns:p14="http://schemas.microsoft.com/office/powerpoint/2010/main" val="204937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5/28/2018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3144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121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58671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49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62167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014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5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688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5/28/2018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86655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567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5/28/2018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47831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AF76D8A0-F840-44FD-94A8-A20CBDF8DE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2">
            <a:extLst>
              <a:ext uri="{FF2B5EF4-FFF2-40B4-BE49-F238E27FC236}">
                <a16:creationId xmlns:a16="http://schemas.microsoft.com/office/drawing/2014/main" id="{CC844B5A-A65D-41B5-8242-5470C11DC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4">
            <a:extLst>
              <a:ext uri="{FF2B5EF4-FFF2-40B4-BE49-F238E27FC236}">
                <a16:creationId xmlns:a16="http://schemas.microsoft.com/office/drawing/2014/main" id="{76795CB0-CC14-43E3-9440-AD43DE65E17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16">
            <a:extLst>
              <a:ext uri="{FF2B5EF4-FFF2-40B4-BE49-F238E27FC236}">
                <a16:creationId xmlns:a16="http://schemas.microsoft.com/office/drawing/2014/main" id="{14AE8570-D9D3-44BE-A679-3A4B0F1C27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6736924" y="857675"/>
            <a:ext cx="4566230" cy="3437782"/>
          </a:xfrm>
        </p:spPr>
        <p:txBody>
          <a:bodyPr>
            <a:normAutofit/>
          </a:bodyPr>
          <a:lstStyle/>
          <a:p>
            <a:r>
              <a:rPr lang="es-CO" sz="6100" b="1" dirty="0">
                <a:ln w="18000">
                  <a:solidFill>
                    <a:schemeClr val="accent2">
                      <a:satMod val="140000"/>
                    </a:schemeClr>
                  </a:solidFill>
                  <a:prstDash val="solid"/>
                  <a:miter lim="800000"/>
                </a:ln>
                <a:effectLst>
                  <a:outerShdw blurRad="25500" dist="23000" dir="7020000" algn="tl">
                    <a:srgbClr val="000000">
                      <a:alpha val="50000"/>
                    </a:srgbClr>
                  </a:outerShdw>
                </a:effectLst>
              </a:rPr>
              <a:t>Taller </a:t>
            </a:r>
            <a:r>
              <a:rPr lang="es-CO" sz="6100" dirty="0">
                <a:ln w="18000">
                  <a:solidFill>
                    <a:schemeClr val="accent2">
                      <a:satMod val="140000"/>
                    </a:schemeClr>
                  </a:solidFill>
                  <a:prstDash val="solid"/>
                  <a:miter lim="800000"/>
                </a:ln>
                <a:effectLst>
                  <a:outerShdw blurRad="25500" dist="23000" dir="7020000" algn="tl">
                    <a:srgbClr val="000000">
                      <a:alpha val="50000"/>
                    </a:srgbClr>
                  </a:outerShdw>
                </a:effectLst>
              </a:rPr>
              <a:t>embarazo </a:t>
            </a:r>
            <a:r>
              <a:rPr lang="es-CO" sz="6100" dirty="0" err="1">
                <a:ln w="18000">
                  <a:solidFill>
                    <a:schemeClr val="accent2">
                      <a:satMod val="140000"/>
                    </a:schemeClr>
                  </a:solidFill>
                  <a:prstDash val="solid"/>
                  <a:miter lim="800000"/>
                </a:ln>
                <a:effectLst>
                  <a:outerShdw blurRad="25500" dist="23000" dir="7020000" algn="tl">
                    <a:srgbClr val="000000">
                      <a:alpha val="50000"/>
                    </a:srgbClr>
                  </a:outerShdw>
                </a:effectLst>
              </a:rPr>
              <a:t>cpn</a:t>
            </a:r>
            <a:endParaRPr lang="es-CO" sz="61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5" name="Subtítulo 4">
            <a:extLst>
              <a:ext uri="{FF2B5EF4-FFF2-40B4-BE49-F238E27FC236}">
                <a16:creationId xmlns:a16="http://schemas.microsoft.com/office/drawing/2014/main" id="{F0F87ED8-553A-44FF-9964-0B0B1AE78630}"/>
              </a:ext>
            </a:extLst>
          </p:cNvPr>
          <p:cNvSpPr>
            <a:spLocks noGrp="1"/>
          </p:cNvSpPr>
          <p:nvPr>
            <p:ph type="subTitle" idx="1"/>
          </p:nvPr>
        </p:nvSpPr>
        <p:spPr>
          <a:xfrm>
            <a:off x="6736924" y="4356635"/>
            <a:ext cx="4535850" cy="1543422"/>
          </a:xfrm>
        </p:spPr>
        <p:txBody>
          <a:bodyPr>
            <a:normAutofit fontScale="92500" lnSpcReduction="20000"/>
          </a:bodyPr>
          <a:lstStyle/>
          <a:p>
            <a:r>
              <a:rPr lang="es-ES" dirty="0"/>
              <a:t>RONDA A1</a:t>
            </a:r>
          </a:p>
          <a:p>
            <a:r>
              <a:rPr lang="es-ES" dirty="0"/>
              <a:t>YENNY PAOLA ARIAS G.</a:t>
            </a:r>
          </a:p>
          <a:p>
            <a:r>
              <a:rPr lang="es-ES" dirty="0"/>
              <a:t>VALENTINA PUERTA LAVERDE</a:t>
            </a:r>
          </a:p>
          <a:p>
            <a:r>
              <a:rPr lang="es-ES" dirty="0"/>
              <a:t>MARÍA JOSE VILLAREAL </a:t>
            </a:r>
            <a:endParaRPr lang="es-CO" dirty="0"/>
          </a:p>
        </p:txBody>
      </p:sp>
      <p:pic>
        <p:nvPicPr>
          <p:cNvPr id="1026" name="Picture 2" descr="Resultado de imagen para embarazada dibujo">
            <a:extLst>
              <a:ext uri="{FF2B5EF4-FFF2-40B4-BE49-F238E27FC236}">
                <a16:creationId xmlns:a16="http://schemas.microsoft.com/office/drawing/2014/main" id="{BDCACCD3-FBAF-479C-A596-16C1D83F0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 y="624065"/>
            <a:ext cx="5820239" cy="560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73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4769" y="1652526"/>
            <a:ext cx="6096000" cy="1015663"/>
          </a:xfrm>
          <a:prstGeom prst="rect">
            <a:avLst/>
          </a:prstGeom>
          <a:ln w="28575">
            <a:solidFill>
              <a:schemeClr val="bg1"/>
            </a:solidFill>
            <a:prstDash val="lgDashDotDot"/>
          </a:ln>
        </p:spPr>
        <p:txBody>
          <a:bodyPr>
            <a:spAutoFit/>
          </a:bodyPr>
          <a:lstStyle/>
          <a:p>
            <a:r>
              <a:rPr lang="es-CO" sz="2000" dirty="0"/>
              <a:t>1. Se recomienda la </a:t>
            </a:r>
            <a:r>
              <a:rPr lang="es-CO" sz="2000" b="1" dirty="0"/>
              <a:t>suplencia con 400 microgramos / día de ácido fólico</a:t>
            </a:r>
            <a:r>
              <a:rPr lang="es-CO" sz="2000" dirty="0"/>
              <a:t> desde la consulta preconcepcional y hasta la semana 12 de embarazo.</a:t>
            </a:r>
          </a:p>
        </p:txBody>
      </p:sp>
      <p:sp>
        <p:nvSpPr>
          <p:cNvPr id="5" name="4 Rectángulo"/>
          <p:cNvSpPr/>
          <p:nvPr/>
        </p:nvSpPr>
        <p:spPr>
          <a:xfrm>
            <a:off x="3154938" y="3339352"/>
            <a:ext cx="6096000" cy="707886"/>
          </a:xfrm>
          <a:prstGeom prst="rect">
            <a:avLst/>
          </a:prstGeom>
          <a:ln w="28575">
            <a:solidFill>
              <a:schemeClr val="bg1"/>
            </a:solidFill>
            <a:prstDash val="lgDashDotDot"/>
          </a:ln>
        </p:spPr>
        <p:txBody>
          <a:bodyPr>
            <a:spAutoFit/>
          </a:bodyPr>
          <a:lstStyle/>
          <a:p>
            <a:r>
              <a:rPr lang="es-CO" sz="2000" dirty="0"/>
              <a:t>2. Se recomienda el suplemento de hierro, </a:t>
            </a:r>
            <a:r>
              <a:rPr lang="es-CO" sz="2000" b="1" dirty="0"/>
              <a:t>sulfato ferroso </a:t>
            </a:r>
            <a:r>
              <a:rPr lang="es-CO" sz="2000" dirty="0"/>
              <a:t>60 mg día, si </a:t>
            </a:r>
            <a:r>
              <a:rPr lang="es-CO" sz="2000" dirty="0" err="1"/>
              <a:t>Hb</a:t>
            </a:r>
            <a:r>
              <a:rPr lang="es-CO" sz="2000" dirty="0"/>
              <a:t> &lt;14 durante el embarazo.</a:t>
            </a:r>
          </a:p>
        </p:txBody>
      </p:sp>
      <p:sp>
        <p:nvSpPr>
          <p:cNvPr id="6" name="5 Rectángulo"/>
          <p:cNvSpPr/>
          <p:nvPr/>
        </p:nvSpPr>
        <p:spPr>
          <a:xfrm>
            <a:off x="5794131" y="4878086"/>
            <a:ext cx="6096000" cy="707886"/>
          </a:xfrm>
          <a:prstGeom prst="rect">
            <a:avLst/>
          </a:prstGeom>
          <a:ln w="28575">
            <a:solidFill>
              <a:schemeClr val="bg1"/>
            </a:solidFill>
            <a:prstDash val="lgDashDotDot"/>
          </a:ln>
        </p:spPr>
        <p:txBody>
          <a:bodyPr>
            <a:spAutoFit/>
          </a:bodyPr>
          <a:lstStyle/>
          <a:p>
            <a:r>
              <a:rPr lang="es-CO" sz="2000" dirty="0"/>
              <a:t>3. Se recomienda la suplencia con </a:t>
            </a:r>
            <a:r>
              <a:rPr lang="es-CO" sz="2000" b="1" dirty="0"/>
              <a:t>carbonato de calcio </a:t>
            </a:r>
            <a:r>
              <a:rPr lang="es-CO" sz="2000" dirty="0"/>
              <a:t>1.200 mg/día a partir de la semana 14.</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77" r="17147"/>
          <a:stretch/>
        </p:blipFill>
        <p:spPr bwMode="auto">
          <a:xfrm>
            <a:off x="345831" y="4252247"/>
            <a:ext cx="3413370" cy="198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1217424"/>
            <a:ext cx="3012831" cy="196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4 Título"/>
          <p:cNvSpPr txBox="1">
            <a:spLocks/>
          </p:cNvSpPr>
          <p:nvPr/>
        </p:nvSpPr>
        <p:spPr>
          <a:xfrm>
            <a:off x="856371" y="514130"/>
            <a:ext cx="9875520" cy="70329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s-CO" b="1" dirty="0">
                <a:latin typeface="Calibri" panose="020F0502020204030204" pitchFamily="34" charset="0"/>
                <a:ea typeface="Calibri" panose="020F0502020204030204" pitchFamily="34" charset="0"/>
                <a:cs typeface="Times New Roman" panose="02020603050405020304" pitchFamily="18" charset="0"/>
              </a:rPr>
              <a:t>MICRONUTRIENTES</a:t>
            </a:r>
          </a:p>
          <a:p>
            <a:pPr algn="ctr"/>
            <a:endParaRPr lang="es-CO" dirty="0"/>
          </a:p>
        </p:txBody>
      </p:sp>
    </p:spTree>
    <p:extLst>
      <p:ext uri="{BB962C8B-B14F-4D97-AF65-F5344CB8AC3E}">
        <p14:creationId xmlns:p14="http://schemas.microsoft.com/office/powerpoint/2010/main" val="72231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sultado de imagen para imc"/>
          <p:cNvPicPr>
            <a:picLocks noChangeAspect="1" noChangeArrowheads="1"/>
          </p:cNvPicPr>
          <p:nvPr/>
        </p:nvPicPr>
        <p:blipFill rotWithShape="1">
          <a:blip r:embed="rId2">
            <a:extLst>
              <a:ext uri="{28A0092B-C50C-407E-A947-70E740481C1C}">
                <a14:useLocalDpi xmlns:a14="http://schemas.microsoft.com/office/drawing/2010/main" val="0"/>
              </a:ext>
            </a:extLst>
          </a:blip>
          <a:srcRect l="52171"/>
          <a:stretch/>
        </p:blipFill>
        <p:spPr bwMode="auto">
          <a:xfrm>
            <a:off x="7163537" y="1445826"/>
            <a:ext cx="4555682"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616125" y="356288"/>
            <a:ext cx="4017767" cy="658835"/>
          </a:xfrm>
          <a:prstGeom prst="rect">
            <a:avLst/>
          </a:prstGeom>
          <a:solidFill>
            <a:schemeClr val="accent1">
              <a:lumMod val="20000"/>
              <a:lumOff val="80000"/>
            </a:schemeClr>
          </a:solidFill>
          <a:ln>
            <a:solidFill>
              <a:schemeClr val="tx2">
                <a:lumMod val="60000"/>
                <a:lumOff val="40000"/>
              </a:schemeClr>
            </a:solidFill>
          </a:ln>
        </p:spPr>
        <p:txBody>
          <a:bodyPr wrap="none">
            <a:spAutoFit/>
          </a:bodyPr>
          <a:lstStyle/>
          <a:p>
            <a:pPr>
              <a:lnSpc>
                <a:spcPct val="107000"/>
              </a:lnSpc>
              <a:spcAft>
                <a:spcPts val="800"/>
              </a:spcAft>
            </a:pPr>
            <a:r>
              <a:rPr lang="es-CO" sz="3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GANANCIA DE PESO</a:t>
            </a:r>
            <a:endParaRPr lang="es-CO" sz="3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07827" y="1888024"/>
            <a:ext cx="6017181" cy="2156231"/>
          </a:xfrm>
          <a:prstGeom prst="rect">
            <a:avLst/>
          </a:prstGeom>
          <a:ln w="3175" cap="rnd">
            <a:solidFill>
              <a:schemeClr val="bg1"/>
            </a:solidFill>
            <a:prstDash val="lgDashDotDot"/>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Establecer las metas de ganancia de peso </a:t>
            </a:r>
            <a:r>
              <a:rPr lang="es-CO" sz="2000" dirty="0">
                <a:effectLst/>
                <a:latin typeface="Calibri" panose="020F0502020204030204" pitchFamily="34" charset="0"/>
                <a:ea typeface="Calibri" panose="020F0502020204030204" pitchFamily="34" charset="0"/>
                <a:cs typeface="Times New Roman" panose="02020603050405020304" pitchFamily="18" charset="0"/>
              </a:rPr>
              <a:t>en la primera consulta prenatal: </a:t>
            </a:r>
          </a:p>
          <a:p>
            <a:pPr>
              <a:lnSpc>
                <a:spcPct val="107000"/>
              </a:lnSpc>
              <a:spcAft>
                <a:spcPts val="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IMC &lt; 20 kg/m2 = ganancia entre 12 a 18 Kg </a:t>
            </a:r>
          </a:p>
          <a:p>
            <a:pPr>
              <a:lnSpc>
                <a:spcPct val="107000"/>
              </a:lnSpc>
              <a:spcAft>
                <a:spcPts val="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IMC entre 20 y 24,9 kg/m2 = ganancia entre 10 a 13 Kg </a:t>
            </a:r>
          </a:p>
          <a:p>
            <a:pPr>
              <a:lnSpc>
                <a:spcPct val="107000"/>
              </a:lnSpc>
              <a:spcAft>
                <a:spcPts val="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IMC entre 25 y 29,9 kg/m2 = ganancia entre 7 a 10 Kg </a:t>
            </a:r>
          </a:p>
          <a:p>
            <a:pPr>
              <a:lnSpc>
                <a:spcPct val="107000"/>
              </a:lnSpc>
              <a:spcAft>
                <a:spcPts val="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IMC &gt; 30 kg/m2 = ganancia entre 6 a 7 Kg</a:t>
            </a:r>
          </a:p>
        </p:txBody>
      </p:sp>
      <p:sp>
        <p:nvSpPr>
          <p:cNvPr id="5" name="Rectángulo 4"/>
          <p:cNvSpPr/>
          <p:nvPr/>
        </p:nvSpPr>
        <p:spPr>
          <a:xfrm>
            <a:off x="2404553" y="5091438"/>
            <a:ext cx="6643754" cy="882678"/>
          </a:xfrm>
          <a:prstGeom prst="rect">
            <a:avLst/>
          </a:prstGeom>
          <a:ln w="31750" cap="rnd">
            <a:solidFill>
              <a:schemeClr val="accent4">
                <a:lumMod val="75000"/>
              </a:schemeClr>
            </a:solidFill>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07000"/>
              </a:lnSpc>
              <a:spcAft>
                <a:spcPts val="800"/>
              </a:spcAft>
            </a:pPr>
            <a:r>
              <a:rPr lang="es-CO" sz="2400" b="1" i="1" dirty="0">
                <a:effectLst/>
                <a:latin typeface="Calibri" panose="020F0502020204030204" pitchFamily="34" charset="0"/>
                <a:ea typeface="Calibri" panose="020F0502020204030204" pitchFamily="34" charset="0"/>
                <a:cs typeface="Times New Roman" panose="02020603050405020304" pitchFamily="18" charset="0"/>
              </a:rPr>
              <a:t>No se recomiendan bajar de peso durante la gestación.</a:t>
            </a:r>
          </a:p>
        </p:txBody>
      </p:sp>
      <p:sp>
        <p:nvSpPr>
          <p:cNvPr id="6" name="AutoShape 2" descr="Resultado de imagen para im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Resultado de imagen para im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im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608180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2775" y="641411"/>
            <a:ext cx="6096000" cy="1479187"/>
          </a:xfrm>
          <a:prstGeom prst="rect">
            <a:avLst/>
          </a:prstGeom>
          <a:noFill/>
          <a:ln w="28575">
            <a:solidFill>
              <a:schemeClr val="bg1"/>
            </a:solidFill>
            <a:prstDash val="lgDashDot"/>
          </a:ln>
        </p:spPr>
        <p:txBody>
          <a:bodyPr wrap="square">
            <a:spAutoFit/>
          </a:bodyPr>
          <a:lstStyle/>
          <a:p>
            <a:pPr algn="just">
              <a:lnSpc>
                <a:spcPct val="107000"/>
              </a:lnSpc>
              <a:spcAft>
                <a:spcPts val="800"/>
              </a:spcAft>
            </a:pPr>
            <a:r>
              <a:rPr lang="es-CO" sz="2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 ODONTOLÓGICO:</a:t>
            </a:r>
          </a:p>
          <a:p>
            <a:pPr algn="just">
              <a:lnSpc>
                <a:spcPct val="107000"/>
              </a:lnSpc>
              <a:spcAft>
                <a:spcPts val="800"/>
              </a:spcAft>
            </a:pPr>
            <a:r>
              <a:rPr lang="es-CO" dirty="0">
                <a:effectLst/>
                <a:ea typeface="Calibri" panose="020F0502020204030204" pitchFamily="34" charset="0"/>
                <a:cs typeface="Times New Roman" panose="02020603050405020304" pitchFamily="18" charset="0"/>
              </a:rPr>
              <a:t>Al momento de la </a:t>
            </a:r>
            <a:r>
              <a:rPr lang="es-CO" b="1" dirty="0">
                <a:effectLst/>
                <a:ea typeface="Calibri" panose="020F0502020204030204" pitchFamily="34" charset="0"/>
                <a:cs typeface="Times New Roman" panose="02020603050405020304" pitchFamily="18" charset="0"/>
              </a:rPr>
              <a:t>inscripción al control prenatal</a:t>
            </a:r>
            <a:r>
              <a:rPr lang="es-CO" dirty="0">
                <a:effectLst/>
                <a:ea typeface="Calibri" panose="020F0502020204030204" pitchFamily="34" charset="0"/>
                <a:cs typeface="Times New Roman" panose="02020603050405020304" pitchFamily="18" charset="0"/>
              </a:rPr>
              <a:t>, la gestante debe ser referida para valoración por odontología con el fin de recibir </a:t>
            </a:r>
            <a:r>
              <a:rPr lang="es-CO" b="1" dirty="0">
                <a:effectLst/>
                <a:ea typeface="Calibri" panose="020F0502020204030204" pitchFamily="34" charset="0"/>
                <a:cs typeface="Times New Roman" panose="02020603050405020304" pitchFamily="18" charset="0"/>
              </a:rPr>
              <a:t>asesoría en higiene oral</a:t>
            </a:r>
            <a:r>
              <a:rPr lang="es-CO" dirty="0">
                <a:ea typeface="Calibri" panose="020F0502020204030204" pitchFamily="34" charset="0"/>
                <a:cs typeface="Times New Roman" panose="02020603050405020304" pitchFamily="18" charset="0"/>
              </a:rPr>
              <a:t>.</a:t>
            </a:r>
            <a:endParaRPr lang="es-CO" b="1" dirty="0">
              <a:effectLst/>
              <a:ea typeface="Calibri" panose="020F0502020204030204" pitchFamily="34" charset="0"/>
              <a:cs typeface="Times New Roman" panose="02020603050405020304" pitchFamily="18" charset="0"/>
            </a:endParaRPr>
          </a:p>
        </p:txBody>
      </p:sp>
      <p:sp>
        <p:nvSpPr>
          <p:cNvPr id="5" name="4 Rectángulo"/>
          <p:cNvSpPr/>
          <p:nvPr/>
        </p:nvSpPr>
        <p:spPr>
          <a:xfrm>
            <a:off x="612775" y="2633665"/>
            <a:ext cx="6096000" cy="1292662"/>
          </a:xfrm>
          <a:prstGeom prst="rect">
            <a:avLst/>
          </a:prstGeom>
          <a:ln w="28575">
            <a:solidFill>
              <a:schemeClr val="bg1"/>
            </a:solidFill>
            <a:prstDash val="lgDashDot"/>
          </a:ln>
        </p:spPr>
        <p:txBody>
          <a:bodyPr wrap="square">
            <a:spAutoFit/>
          </a:bodyPr>
          <a:lstStyle/>
          <a:p>
            <a:r>
              <a:rPr lang="es-CO" sz="2400" b="1" dirty="0">
                <a:solidFill>
                  <a:schemeClr val="accent1">
                    <a:lumMod val="75000"/>
                  </a:schemeClr>
                </a:solidFill>
              </a:rPr>
              <a:t>CUIDADO DE LA PIEL:</a:t>
            </a:r>
          </a:p>
          <a:p>
            <a:r>
              <a:rPr lang="es-CO" dirty="0">
                <a:solidFill>
                  <a:schemeClr val="tx2">
                    <a:lumMod val="75000"/>
                  </a:schemeClr>
                </a:solidFill>
              </a:rPr>
              <a:t>Hidratar piel, </a:t>
            </a:r>
            <a:r>
              <a:rPr lang="es-CO" dirty="0"/>
              <a:t>con esto hay menos posibilidades de desarrollar estrías, dar un masaje suave con cremas corporales hidratantes (dos veces al día) en abdomen y senos.</a:t>
            </a:r>
          </a:p>
        </p:txBody>
      </p:sp>
      <p:sp>
        <p:nvSpPr>
          <p:cNvPr id="6" name="5 Rectángulo"/>
          <p:cNvSpPr/>
          <p:nvPr/>
        </p:nvSpPr>
        <p:spPr>
          <a:xfrm>
            <a:off x="612775" y="4436470"/>
            <a:ext cx="6096000" cy="1569660"/>
          </a:xfrm>
          <a:prstGeom prst="rect">
            <a:avLst/>
          </a:prstGeom>
          <a:solidFill>
            <a:schemeClr val="bg1"/>
          </a:solidFill>
          <a:ln w="28575">
            <a:solidFill>
              <a:schemeClr val="bg1"/>
            </a:solidFill>
            <a:prstDash val="lgDashDot"/>
          </a:ln>
        </p:spPr>
        <p:txBody>
          <a:bodyPr>
            <a:spAutoFit/>
          </a:bodyPr>
          <a:lstStyle/>
          <a:p>
            <a:pPr algn="just"/>
            <a:r>
              <a:rPr lang="es-CO" sz="2400" b="1" dirty="0">
                <a:solidFill>
                  <a:schemeClr val="accent1">
                    <a:lumMod val="75000"/>
                  </a:schemeClr>
                </a:solidFill>
              </a:rPr>
              <a:t>VESTIDO Y CALZADO:</a:t>
            </a:r>
          </a:p>
          <a:p>
            <a:pPr algn="just"/>
            <a:r>
              <a:rPr lang="es-CO" dirty="0"/>
              <a:t>Usar ropa </a:t>
            </a:r>
            <a:r>
              <a:rPr lang="es-CO" b="1" dirty="0"/>
              <a:t>preferiblemente fabricada en algodón para evitar alergias</a:t>
            </a:r>
            <a:r>
              <a:rPr lang="es-CO" dirty="0"/>
              <a:t>, de </a:t>
            </a:r>
            <a:r>
              <a:rPr lang="es-CO" b="1" dirty="0"/>
              <a:t>colores claros </a:t>
            </a:r>
            <a:r>
              <a:rPr lang="es-CO" dirty="0"/>
              <a:t>para disminuir sensación de calor, </a:t>
            </a:r>
            <a:r>
              <a:rPr lang="es-CO" b="1" dirty="0"/>
              <a:t>zapatos semiplanos </a:t>
            </a:r>
            <a:r>
              <a:rPr lang="es-CO" dirty="0"/>
              <a:t>(de un tacón máximo de tres centímetros), </a:t>
            </a:r>
            <a:r>
              <a:rPr lang="es-CO" b="1" dirty="0"/>
              <a:t>medias adecuadas </a:t>
            </a:r>
            <a:r>
              <a:rPr lang="es-CO" dirty="0"/>
              <a:t>que no compriman los pies y tobillos</a:t>
            </a:r>
          </a:p>
        </p:txBody>
      </p:sp>
      <p:sp>
        <p:nvSpPr>
          <p:cNvPr id="2" name="AutoShape 2" descr="Resultado de imagen para die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4" name="Picture 6" descr="Resultado de imagen para di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629" y="465138"/>
            <a:ext cx="1967212" cy="19672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Resultado de imagen para piel embaraz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8" name="Picture 10" descr="Resultado de imagen para piel embara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00" y="2432350"/>
            <a:ext cx="3225578" cy="198142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Resultado de imagen para ropa embaraz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64" name="Picture 16" descr="Resultado de imagen para ropa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523" y="4486527"/>
            <a:ext cx="2701932" cy="212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38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7624D13-5EDB-4B85-8BD4-D0BE64873CDC}"/>
              </a:ext>
            </a:extLst>
          </p:cNvPr>
          <p:cNvSpPr>
            <a:spLocks noGrp="1"/>
          </p:cNvSpPr>
          <p:nvPr>
            <p:ph type="title"/>
          </p:nvPr>
        </p:nvSpPr>
        <p:spPr>
          <a:xfrm>
            <a:off x="833002" y="365125"/>
            <a:ext cx="10520702" cy="1325563"/>
          </a:xfrm>
        </p:spPr>
        <p:txBody>
          <a:bodyPr>
            <a:normAutofit/>
          </a:bodyPr>
          <a:lstStyle/>
          <a:p>
            <a:pPr algn="ctr"/>
            <a:r>
              <a:rPr lang="es-CO" b="1" dirty="0"/>
              <a:t>NO RECOMENDADO</a:t>
            </a:r>
          </a:p>
        </p:txBody>
      </p:sp>
      <p:graphicFrame>
        <p:nvGraphicFramePr>
          <p:cNvPr id="5" name="Marcador de contenido 2"/>
          <p:cNvGraphicFramePr>
            <a:graphicFrameLocks noGrp="1"/>
          </p:cNvGraphicFramePr>
          <p:nvPr>
            <p:ph idx="1"/>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673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4985DBE-56D4-4506-9EB9-5F6E46645330}"/>
              </a:ext>
            </a:extLst>
          </p:cNvPr>
          <p:cNvSpPr>
            <a:spLocks noGrp="1"/>
          </p:cNvSpPr>
          <p:nvPr>
            <p:ph type="title"/>
          </p:nvPr>
        </p:nvSpPr>
        <p:spPr>
          <a:xfrm>
            <a:off x="2284228" y="332217"/>
            <a:ext cx="6179287" cy="762937"/>
          </a:xfrm>
        </p:spPr>
        <p:txBody>
          <a:bodyPr>
            <a:normAutofit/>
          </a:bodyPr>
          <a:lstStyle/>
          <a:p>
            <a:pPr algn="r"/>
            <a:r>
              <a:rPr lang="es-CO" b="1" dirty="0"/>
              <a:t>NAUSEAS Y MAREO</a:t>
            </a:r>
          </a:p>
        </p:txBody>
      </p:sp>
      <p:sp>
        <p:nvSpPr>
          <p:cNvPr id="3" name="Marcador de contenido 2">
            <a:extLst>
              <a:ext uri="{FF2B5EF4-FFF2-40B4-BE49-F238E27FC236}">
                <a16:creationId xmlns:a16="http://schemas.microsoft.com/office/drawing/2014/main" id="{487AAA6B-0BF9-4EBF-9BC3-5E2766EB5C5C}"/>
              </a:ext>
            </a:extLst>
          </p:cNvPr>
          <p:cNvSpPr>
            <a:spLocks noGrp="1"/>
          </p:cNvSpPr>
          <p:nvPr>
            <p:ph idx="1"/>
          </p:nvPr>
        </p:nvSpPr>
        <p:spPr>
          <a:xfrm>
            <a:off x="701782" y="1414129"/>
            <a:ext cx="10909005" cy="4481479"/>
          </a:xfrm>
        </p:spPr>
        <p:txBody>
          <a:bodyPr anchor="ctr">
            <a:noAutofit/>
          </a:bodyPr>
          <a:lstStyle/>
          <a:p>
            <a:pPr marL="0" indent="0" algn="just">
              <a:buNone/>
            </a:pPr>
            <a:r>
              <a:rPr lang="es-CO" sz="1800" dirty="0">
                <a:solidFill>
                  <a:schemeClr val="tx1"/>
                </a:solidFill>
              </a:rPr>
              <a:t>CAUSA: Desde los primeros días de implantación trofoblástica, la presencia de la progesterona y de hormonas sintetizadas en la placenta inducen modificaciones del tubo digestivo, las hormonas se secretan por la saliva, pueden cambiar la sensibilidad papilar y el gusto que en ocasiones induce a nauseas y vómito.</a:t>
            </a:r>
          </a:p>
          <a:p>
            <a:pPr marL="0" indent="0" algn="just">
              <a:buNone/>
            </a:pPr>
            <a:endParaRPr lang="es-CO" sz="1800" dirty="0">
              <a:solidFill>
                <a:schemeClr val="tx1"/>
              </a:solidFill>
            </a:endParaRPr>
          </a:p>
          <a:p>
            <a:pPr marL="0" indent="0" algn="just">
              <a:spcBef>
                <a:spcPts val="600"/>
              </a:spcBef>
              <a:buNone/>
            </a:pPr>
            <a:r>
              <a:rPr lang="es-CO" sz="1800" dirty="0">
                <a:solidFill>
                  <a:schemeClr val="tx1"/>
                </a:solidFill>
              </a:rPr>
              <a:t>RECOMENDACIÓN</a:t>
            </a:r>
          </a:p>
          <a:p>
            <a:pPr marL="0" indent="0" algn="just">
              <a:spcBef>
                <a:spcPts val="600"/>
              </a:spcBef>
              <a:buNone/>
            </a:pPr>
            <a:r>
              <a:rPr lang="es-CO" sz="1800" dirty="0">
                <a:solidFill>
                  <a:schemeClr val="tx1"/>
                </a:solidFill>
              </a:rPr>
              <a:t>· No corra</a:t>
            </a:r>
          </a:p>
          <a:p>
            <a:pPr marL="0" indent="0" algn="just">
              <a:spcBef>
                <a:spcPts val="600"/>
              </a:spcBef>
              <a:buNone/>
            </a:pPr>
            <a:r>
              <a:rPr lang="es-CO" sz="1800" dirty="0">
                <a:solidFill>
                  <a:schemeClr val="tx1"/>
                </a:solidFill>
              </a:rPr>
              <a:t>· No ingiera alimentos pesados</a:t>
            </a:r>
          </a:p>
          <a:p>
            <a:pPr marL="0" indent="0" algn="just">
              <a:spcBef>
                <a:spcPts val="600"/>
              </a:spcBef>
              <a:buNone/>
            </a:pPr>
            <a:r>
              <a:rPr lang="es-CO" sz="1800" dirty="0">
                <a:solidFill>
                  <a:schemeClr val="tx1"/>
                </a:solidFill>
              </a:rPr>
              <a:t>· Elija sus comidas preferidas</a:t>
            </a:r>
          </a:p>
          <a:p>
            <a:pPr marL="0" indent="0" algn="just">
              <a:spcBef>
                <a:spcPts val="600"/>
              </a:spcBef>
              <a:buNone/>
            </a:pPr>
            <a:r>
              <a:rPr lang="es-CO" sz="1800" dirty="0">
                <a:solidFill>
                  <a:schemeClr val="tx1"/>
                </a:solidFill>
              </a:rPr>
              <a:t>· Comidas fraccionadas y frecuentes c/2h</a:t>
            </a:r>
          </a:p>
          <a:p>
            <a:pPr marL="0" indent="0" algn="just">
              <a:spcBef>
                <a:spcPts val="600"/>
              </a:spcBef>
              <a:buNone/>
            </a:pPr>
            <a:r>
              <a:rPr lang="es-CO" sz="1800" dirty="0">
                <a:solidFill>
                  <a:schemeClr val="tx1"/>
                </a:solidFill>
              </a:rPr>
              <a:t>· Evite alimentos grasosos.</a:t>
            </a:r>
          </a:p>
          <a:p>
            <a:pPr marL="0" indent="0" algn="just">
              <a:spcBef>
                <a:spcPts val="600"/>
              </a:spcBef>
              <a:buNone/>
            </a:pPr>
            <a:r>
              <a:rPr lang="es-CO" sz="1800" dirty="0">
                <a:solidFill>
                  <a:schemeClr val="tx1"/>
                </a:solidFill>
              </a:rPr>
              <a:t>· Evite los jugos cítrico</a:t>
            </a:r>
          </a:p>
          <a:p>
            <a:pPr marL="0" indent="0" algn="just">
              <a:spcBef>
                <a:spcPts val="600"/>
              </a:spcBef>
              <a:buNone/>
            </a:pPr>
            <a:r>
              <a:rPr lang="es-CO" sz="1800" dirty="0">
                <a:solidFill>
                  <a:schemeClr val="tx1"/>
                </a:solidFill>
              </a:rPr>
              <a:t>· Coma algo antes de levantarse</a:t>
            </a:r>
          </a:p>
          <a:p>
            <a:pPr marL="0" indent="0" algn="just">
              <a:spcBef>
                <a:spcPts val="600"/>
              </a:spcBef>
              <a:buNone/>
            </a:pPr>
            <a:r>
              <a:rPr lang="es-CO" sz="1800" dirty="0">
                <a:solidFill>
                  <a:schemeClr val="tx1"/>
                </a:solidFill>
              </a:rPr>
              <a:t>· Levántese de la cama lentamente</a:t>
            </a:r>
          </a:p>
          <a:p>
            <a:pPr algn="just"/>
            <a:endParaRPr lang="es-CO" sz="1200" dirty="0">
              <a:solidFill>
                <a:schemeClr val="tx1"/>
              </a:solidFill>
            </a:endParaRPr>
          </a:p>
        </p:txBody>
      </p:sp>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260" y="2444949"/>
            <a:ext cx="5203233" cy="344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20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027FD607-2571-42FF-9FD2-64B5468B91C7}"/>
              </a:ext>
            </a:extLst>
          </p:cNvPr>
          <p:cNvSpPr>
            <a:spLocks noGrp="1"/>
          </p:cNvSpPr>
          <p:nvPr>
            <p:ph type="title"/>
          </p:nvPr>
        </p:nvSpPr>
        <p:spPr>
          <a:xfrm>
            <a:off x="287080" y="574158"/>
            <a:ext cx="11568222" cy="372139"/>
          </a:xfrm>
        </p:spPr>
        <p:txBody>
          <a:bodyPr>
            <a:noAutofit/>
          </a:bodyPr>
          <a:lstStyle/>
          <a:p>
            <a:pPr algn="ctr"/>
            <a:r>
              <a:rPr lang="es-CO" b="1" dirty="0"/>
              <a:t>DORSALGIA</a:t>
            </a:r>
          </a:p>
        </p:txBody>
      </p:sp>
      <p:sp>
        <p:nvSpPr>
          <p:cNvPr id="3" name="Marcador de contenido 2">
            <a:extLst>
              <a:ext uri="{FF2B5EF4-FFF2-40B4-BE49-F238E27FC236}">
                <a16:creationId xmlns:a16="http://schemas.microsoft.com/office/drawing/2014/main" id="{3F79058A-3DFC-4F36-B607-461DAE2139A8}"/>
              </a:ext>
            </a:extLst>
          </p:cNvPr>
          <p:cNvSpPr>
            <a:spLocks noGrp="1"/>
          </p:cNvSpPr>
          <p:nvPr>
            <p:ph idx="1"/>
          </p:nvPr>
        </p:nvSpPr>
        <p:spPr>
          <a:xfrm>
            <a:off x="786810" y="1190845"/>
            <a:ext cx="10781413" cy="5093857"/>
          </a:xfrm>
        </p:spPr>
        <p:txBody>
          <a:bodyPr anchor="ctr">
            <a:normAutofit/>
          </a:bodyPr>
          <a:lstStyle/>
          <a:p>
            <a:pPr marL="0" indent="0" algn="just">
              <a:spcBef>
                <a:spcPts val="600"/>
              </a:spcBef>
              <a:buNone/>
            </a:pPr>
            <a:r>
              <a:rPr lang="es-CO" sz="2000" smtClean="0">
                <a:solidFill>
                  <a:schemeClr val="tx1"/>
                </a:solidFill>
              </a:rPr>
              <a:t>CAUSA peso </a:t>
            </a:r>
            <a:r>
              <a:rPr lang="es-CO" sz="2000" dirty="0">
                <a:solidFill>
                  <a:schemeClr val="tx1"/>
                </a:solidFill>
              </a:rPr>
              <a:t>del abdomen materno que altera el equilibrio originando una contractura de los músculos para vertebrales también las malas posiciones, esfuerzos en posición de cuclillas, levantar objetos pesados etc.</a:t>
            </a:r>
          </a:p>
          <a:p>
            <a:pPr marL="0" indent="0" algn="just">
              <a:spcBef>
                <a:spcPts val="600"/>
              </a:spcBef>
              <a:buNone/>
            </a:pPr>
            <a:endParaRPr lang="es-CO" sz="2000" dirty="0">
              <a:solidFill>
                <a:schemeClr val="tx1"/>
              </a:solidFill>
            </a:endParaRPr>
          </a:p>
          <a:p>
            <a:pPr marL="0" indent="0" algn="just">
              <a:spcBef>
                <a:spcPts val="600"/>
              </a:spcBef>
              <a:buNone/>
            </a:pPr>
            <a:r>
              <a:rPr lang="es-CO" sz="2000" dirty="0">
                <a:solidFill>
                  <a:schemeClr val="tx1"/>
                </a:solidFill>
              </a:rPr>
              <a:t>RECOMENDACIONES:</a:t>
            </a:r>
          </a:p>
          <a:p>
            <a:pPr marL="0" indent="0" algn="just">
              <a:spcBef>
                <a:spcPts val="600"/>
              </a:spcBef>
              <a:buNone/>
            </a:pPr>
            <a:r>
              <a:rPr lang="es-CO" sz="2000" dirty="0">
                <a:solidFill>
                  <a:schemeClr val="tx1"/>
                </a:solidFill>
              </a:rPr>
              <a:t>· Reposo necesario.</a:t>
            </a:r>
          </a:p>
          <a:p>
            <a:pPr marL="0" indent="0" algn="just">
              <a:spcBef>
                <a:spcPts val="600"/>
              </a:spcBef>
              <a:buNone/>
            </a:pPr>
            <a:r>
              <a:rPr lang="es-CO" sz="2000" dirty="0">
                <a:solidFill>
                  <a:schemeClr val="tx1"/>
                </a:solidFill>
              </a:rPr>
              <a:t>· Use colchón firme.</a:t>
            </a:r>
          </a:p>
          <a:p>
            <a:pPr marL="0" indent="0" algn="just">
              <a:spcBef>
                <a:spcPts val="600"/>
              </a:spcBef>
              <a:buNone/>
            </a:pPr>
            <a:r>
              <a:rPr lang="es-CO" sz="2000" dirty="0">
                <a:solidFill>
                  <a:schemeClr val="tx1"/>
                </a:solidFill>
              </a:rPr>
              <a:t>· Cuando está parada necesario buscar el equilibrio curvando </a:t>
            </a:r>
          </a:p>
          <a:p>
            <a:pPr marL="0" indent="0" algn="just">
              <a:spcBef>
                <a:spcPts val="600"/>
              </a:spcBef>
              <a:buNone/>
            </a:pPr>
            <a:r>
              <a:rPr lang="es-CO" sz="2000" dirty="0">
                <a:solidFill>
                  <a:schemeClr val="tx1"/>
                </a:solidFill>
              </a:rPr>
              <a:t>la espalda y sacando pecho.</a:t>
            </a:r>
          </a:p>
          <a:p>
            <a:pPr marL="0" indent="0" algn="just">
              <a:spcBef>
                <a:spcPts val="600"/>
              </a:spcBef>
              <a:buNone/>
            </a:pPr>
            <a:r>
              <a:rPr lang="es-CO" sz="2000" dirty="0">
                <a:solidFill>
                  <a:schemeClr val="tx1"/>
                </a:solidFill>
              </a:rPr>
              <a:t>· Cuando está sentada hágalo bien erguida y apoyada sobre el</a:t>
            </a:r>
          </a:p>
          <a:p>
            <a:pPr marL="0" indent="0" algn="just">
              <a:spcBef>
                <a:spcPts val="600"/>
              </a:spcBef>
              <a:buNone/>
            </a:pPr>
            <a:r>
              <a:rPr lang="es-CO" sz="2000" dirty="0">
                <a:solidFill>
                  <a:schemeClr val="tx1"/>
                </a:solidFill>
              </a:rPr>
              <a:t>respaldo para descansar los músculos lumbares.</a:t>
            </a:r>
          </a:p>
          <a:p>
            <a:pPr marL="0" indent="0" algn="just">
              <a:spcBef>
                <a:spcPts val="600"/>
              </a:spcBef>
              <a:buNone/>
            </a:pPr>
            <a:r>
              <a:rPr lang="es-CO" sz="2000" dirty="0">
                <a:solidFill>
                  <a:schemeClr val="tx1"/>
                </a:solidFill>
              </a:rPr>
              <a:t>· Coloque calor y masajes en la zona.</a:t>
            </a:r>
          </a:p>
          <a:p>
            <a:pPr marL="0" indent="0" algn="just">
              <a:spcBef>
                <a:spcPts val="600"/>
              </a:spcBef>
              <a:buNone/>
            </a:pPr>
            <a:r>
              <a:rPr lang="es-CO" sz="2000" dirty="0">
                <a:solidFill>
                  <a:schemeClr val="tx1"/>
                </a:solidFill>
              </a:rPr>
              <a:t>· Baño con agua caliente para refrescarse y relajarse.</a:t>
            </a:r>
          </a:p>
          <a:p>
            <a:pPr marL="0" indent="0" algn="just">
              <a:spcBef>
                <a:spcPts val="600"/>
              </a:spcBef>
              <a:buNone/>
            </a:pPr>
            <a:r>
              <a:rPr lang="es-CO" sz="2000" dirty="0">
                <a:solidFill>
                  <a:schemeClr val="tx1"/>
                </a:solidFill>
              </a:rPr>
              <a:t>· Use zapatos cómodos.</a:t>
            </a:r>
          </a:p>
        </p:txBody>
      </p:sp>
      <p:sp>
        <p:nvSpPr>
          <p:cNvPr id="5" name="AutoShape 2" descr="Resultado de imagen para dorsalgia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2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426" y="2465518"/>
            <a:ext cx="3502025" cy="36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7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C15562B-9237-4D97-B503-E7528D239BF7}"/>
              </a:ext>
            </a:extLst>
          </p:cNvPr>
          <p:cNvSpPr>
            <a:spLocks noGrp="1"/>
          </p:cNvSpPr>
          <p:nvPr>
            <p:ph type="title"/>
          </p:nvPr>
        </p:nvSpPr>
        <p:spPr>
          <a:xfrm>
            <a:off x="276447" y="499730"/>
            <a:ext cx="11706446" cy="552893"/>
          </a:xfrm>
        </p:spPr>
        <p:txBody>
          <a:bodyPr>
            <a:noAutofit/>
          </a:bodyPr>
          <a:lstStyle/>
          <a:p>
            <a:pPr algn="ctr"/>
            <a:r>
              <a:rPr lang="es-CO" b="1" dirty="0"/>
              <a:t>ESTREÑIMIENTO</a:t>
            </a:r>
          </a:p>
        </p:txBody>
      </p:sp>
      <p:sp>
        <p:nvSpPr>
          <p:cNvPr id="3" name="Marcador de contenido 2">
            <a:extLst>
              <a:ext uri="{FF2B5EF4-FFF2-40B4-BE49-F238E27FC236}">
                <a16:creationId xmlns:a16="http://schemas.microsoft.com/office/drawing/2014/main" id="{B4C6D03B-0617-4989-B641-55E34064F3DE}"/>
              </a:ext>
            </a:extLst>
          </p:cNvPr>
          <p:cNvSpPr>
            <a:spLocks noGrp="1"/>
          </p:cNvSpPr>
          <p:nvPr>
            <p:ph idx="1"/>
          </p:nvPr>
        </p:nvSpPr>
        <p:spPr>
          <a:xfrm>
            <a:off x="414669" y="1488557"/>
            <a:ext cx="10483703" cy="3612463"/>
          </a:xfrm>
        </p:spPr>
        <p:txBody>
          <a:bodyPr anchor="ctr">
            <a:normAutofit/>
          </a:bodyPr>
          <a:lstStyle/>
          <a:p>
            <a:pPr marL="0" indent="0">
              <a:spcBef>
                <a:spcPts val="600"/>
              </a:spcBef>
              <a:buNone/>
            </a:pPr>
            <a:r>
              <a:rPr lang="es-CO" sz="1800" dirty="0">
                <a:solidFill>
                  <a:schemeClr val="tx1"/>
                </a:solidFill>
              </a:rPr>
              <a:t>CAUSAS: Progesterona disminuye la motilidad intestinal, la posible compresión del colon sigmoideo  por el útero grávido, el aumento en la absorción de agua por el colon y el consumir una dieta pobre en fibras naturales. </a:t>
            </a:r>
          </a:p>
          <a:p>
            <a:pPr marL="0" indent="0">
              <a:spcBef>
                <a:spcPts val="600"/>
              </a:spcBef>
              <a:buNone/>
            </a:pPr>
            <a:r>
              <a:rPr lang="es-CO" sz="1800" dirty="0">
                <a:solidFill>
                  <a:schemeClr val="tx1"/>
                </a:solidFill>
              </a:rPr>
              <a:t>· Abundante cantidad de agua diariamente (2 a 3 litros) </a:t>
            </a:r>
          </a:p>
          <a:p>
            <a:pPr marL="0" indent="0">
              <a:spcBef>
                <a:spcPts val="600"/>
              </a:spcBef>
              <a:buNone/>
            </a:pPr>
            <a:r>
              <a:rPr lang="es-CO" sz="1800" dirty="0">
                <a:solidFill>
                  <a:schemeClr val="tx1"/>
                </a:solidFill>
              </a:rPr>
              <a:t>· Trate de consumir todas las frutas y vegetales que quieras.</a:t>
            </a:r>
          </a:p>
          <a:p>
            <a:pPr marL="0" indent="0">
              <a:spcBef>
                <a:spcPts val="600"/>
              </a:spcBef>
              <a:buNone/>
            </a:pPr>
            <a:r>
              <a:rPr lang="es-CO" sz="1800" dirty="0">
                <a:solidFill>
                  <a:schemeClr val="tx1"/>
                </a:solidFill>
              </a:rPr>
              <a:t>· Consuma alimentos con mucha fibra como la avena, salvado</a:t>
            </a:r>
          </a:p>
          <a:p>
            <a:pPr marL="0" indent="0">
              <a:spcBef>
                <a:spcPts val="600"/>
              </a:spcBef>
              <a:buNone/>
            </a:pPr>
            <a:r>
              <a:rPr lang="es-CO" sz="1800" dirty="0">
                <a:solidFill>
                  <a:schemeClr val="tx1"/>
                </a:solidFill>
              </a:rPr>
              <a:t>de trigo, cebada.</a:t>
            </a:r>
          </a:p>
          <a:p>
            <a:pPr marL="0" indent="0">
              <a:spcBef>
                <a:spcPts val="600"/>
              </a:spcBef>
              <a:buNone/>
            </a:pPr>
            <a:r>
              <a:rPr lang="es-CO" sz="1800" dirty="0">
                <a:solidFill>
                  <a:schemeClr val="tx1"/>
                </a:solidFill>
              </a:rPr>
              <a:t>· Realizar ejercicio ( caminar 20 minutos por día)</a:t>
            </a:r>
          </a:p>
          <a:p>
            <a:pPr marL="0" indent="0">
              <a:spcBef>
                <a:spcPts val="600"/>
              </a:spcBef>
              <a:buNone/>
            </a:pPr>
            <a:r>
              <a:rPr lang="es-CO" sz="1800" dirty="0">
                <a:solidFill>
                  <a:schemeClr val="tx1"/>
                </a:solidFill>
              </a:rPr>
              <a:t>· Laxantes naturales a base de fibras son los indicados ya que</a:t>
            </a:r>
          </a:p>
          <a:p>
            <a:pPr marL="0" indent="0">
              <a:spcBef>
                <a:spcPts val="600"/>
              </a:spcBef>
              <a:buNone/>
            </a:pPr>
            <a:r>
              <a:rPr lang="es-CO" sz="1800" dirty="0">
                <a:solidFill>
                  <a:schemeClr val="tx1"/>
                </a:solidFill>
              </a:rPr>
              <a:t>simplemente aumentan la cantidad de agua en las heces</a:t>
            </a:r>
          </a:p>
          <a:p>
            <a:pPr marL="0" indent="0">
              <a:spcBef>
                <a:spcPts val="600"/>
              </a:spcBef>
              <a:buNone/>
            </a:pPr>
            <a:r>
              <a:rPr lang="es-CO" sz="1800" dirty="0">
                <a:solidFill>
                  <a:schemeClr val="tx1"/>
                </a:solidFill>
              </a:rPr>
              <a:t>haciéndolas más blandas.</a:t>
            </a:r>
          </a:p>
        </p:txBody>
      </p:sp>
      <p:pic>
        <p:nvPicPr>
          <p:cNvPr id="6146" name="Picture 2" descr="Resultado de imagen para estreÃ±imiento"/>
          <p:cNvPicPr>
            <a:picLocks noChangeAspect="1" noChangeArrowheads="1"/>
          </p:cNvPicPr>
          <p:nvPr/>
        </p:nvPicPr>
        <p:blipFill rotWithShape="1">
          <a:blip r:embed="rId3">
            <a:extLst>
              <a:ext uri="{28A0092B-C50C-407E-A947-70E740481C1C}">
                <a14:useLocalDpi xmlns:a14="http://schemas.microsoft.com/office/drawing/2010/main" val="0"/>
              </a:ext>
            </a:extLst>
          </a:blip>
          <a:srcRect l="17856" r="20830"/>
          <a:stretch/>
        </p:blipFill>
        <p:spPr bwMode="auto">
          <a:xfrm>
            <a:off x="7400259" y="2445488"/>
            <a:ext cx="3525527" cy="328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7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ABA9FA5-08DD-4A82-9284-86165C5866D7}"/>
              </a:ext>
            </a:extLst>
          </p:cNvPr>
          <p:cNvSpPr>
            <a:spLocks noGrp="1"/>
          </p:cNvSpPr>
          <p:nvPr>
            <p:ph type="title"/>
          </p:nvPr>
        </p:nvSpPr>
        <p:spPr>
          <a:xfrm>
            <a:off x="202019" y="563525"/>
            <a:ext cx="11748975" cy="590107"/>
          </a:xfrm>
        </p:spPr>
        <p:txBody>
          <a:bodyPr>
            <a:noAutofit/>
          </a:bodyPr>
          <a:lstStyle/>
          <a:p>
            <a:pPr algn="ctr"/>
            <a:r>
              <a:rPr lang="es-CO" dirty="0">
                <a:solidFill>
                  <a:schemeClr val="tx1"/>
                </a:solidFill>
              </a:rPr>
              <a:t/>
            </a:r>
            <a:br>
              <a:rPr lang="es-CO" dirty="0">
                <a:solidFill>
                  <a:schemeClr val="tx1"/>
                </a:solidFill>
              </a:rPr>
            </a:br>
            <a:r>
              <a:rPr lang="es-CO" b="1" dirty="0"/>
              <a:t>CALAMBRES</a:t>
            </a:r>
            <a:r>
              <a:rPr lang="es-CO" dirty="0">
                <a:solidFill>
                  <a:schemeClr val="tx1"/>
                </a:solidFill>
              </a:rPr>
              <a:t/>
            </a:r>
            <a:br>
              <a:rPr lang="es-CO" dirty="0">
                <a:solidFill>
                  <a:schemeClr val="tx1"/>
                </a:solidFill>
              </a:rPr>
            </a:br>
            <a:endParaRPr lang="es-CO" dirty="0">
              <a:solidFill>
                <a:schemeClr val="tx1"/>
              </a:solidFill>
            </a:endParaRPr>
          </a:p>
        </p:txBody>
      </p:sp>
      <p:sp>
        <p:nvSpPr>
          <p:cNvPr id="3" name="Marcador de contenido 2">
            <a:extLst>
              <a:ext uri="{FF2B5EF4-FFF2-40B4-BE49-F238E27FC236}">
                <a16:creationId xmlns:a16="http://schemas.microsoft.com/office/drawing/2014/main" id="{3B0CB0B5-AFA5-4446-AD21-4E406E930669}"/>
              </a:ext>
            </a:extLst>
          </p:cNvPr>
          <p:cNvSpPr>
            <a:spLocks noGrp="1"/>
          </p:cNvSpPr>
          <p:nvPr>
            <p:ph idx="1"/>
          </p:nvPr>
        </p:nvSpPr>
        <p:spPr>
          <a:xfrm>
            <a:off x="542261" y="1254641"/>
            <a:ext cx="11196084" cy="3864215"/>
          </a:xfrm>
        </p:spPr>
        <p:txBody>
          <a:bodyPr anchor="ctr">
            <a:normAutofit/>
          </a:bodyPr>
          <a:lstStyle/>
          <a:p>
            <a:pPr marL="0" indent="0" algn="just">
              <a:spcBef>
                <a:spcPts val="600"/>
              </a:spcBef>
              <a:buNone/>
            </a:pPr>
            <a:r>
              <a:rPr lang="es-CO" sz="2000" dirty="0">
                <a:solidFill>
                  <a:schemeClr val="tx1"/>
                </a:solidFill>
              </a:rPr>
              <a:t>CAUSA:	Aparecen al 4 o 5 mes de embarazo por el enlentecimiento del retorno venoso y  eficiencias nutricionales que provocan una acumulación a nivel muscular de ácidos como el láctico que causa contracciones involuntarias y dolorosas.</a:t>
            </a:r>
          </a:p>
          <a:p>
            <a:pPr marL="0" indent="0">
              <a:spcBef>
                <a:spcPts val="600"/>
              </a:spcBef>
              <a:buNone/>
            </a:pPr>
            <a:r>
              <a:rPr lang="es-CO" sz="2000" dirty="0">
                <a:solidFill>
                  <a:schemeClr val="tx1"/>
                </a:solidFill>
              </a:rPr>
              <a:t>RECOMENDACIONES</a:t>
            </a:r>
          </a:p>
          <a:p>
            <a:pPr marL="0" indent="0">
              <a:spcBef>
                <a:spcPts val="600"/>
              </a:spcBef>
              <a:buNone/>
            </a:pPr>
            <a:r>
              <a:rPr lang="es-CO" sz="2000" dirty="0">
                <a:solidFill>
                  <a:schemeClr val="tx1"/>
                </a:solidFill>
              </a:rPr>
              <a:t>· Haga ejercicios de estiramiento</a:t>
            </a:r>
          </a:p>
          <a:p>
            <a:pPr marL="0" indent="0">
              <a:spcBef>
                <a:spcPts val="600"/>
              </a:spcBef>
              <a:buNone/>
            </a:pPr>
            <a:r>
              <a:rPr lang="es-CO" sz="2000" dirty="0">
                <a:solidFill>
                  <a:schemeClr val="tx1"/>
                </a:solidFill>
              </a:rPr>
              <a:t>· No cruce sus piernas al sentarte</a:t>
            </a:r>
          </a:p>
          <a:p>
            <a:pPr marL="0" indent="0">
              <a:spcBef>
                <a:spcPts val="600"/>
              </a:spcBef>
              <a:buNone/>
            </a:pPr>
            <a:r>
              <a:rPr lang="es-CO" sz="2000" dirty="0">
                <a:solidFill>
                  <a:schemeClr val="tx1"/>
                </a:solidFill>
              </a:rPr>
              <a:t>· Hágale masajes a sus pantorrillas</a:t>
            </a:r>
          </a:p>
          <a:p>
            <a:pPr marL="0" indent="0">
              <a:spcBef>
                <a:spcPts val="600"/>
              </a:spcBef>
              <a:buNone/>
            </a:pPr>
            <a:r>
              <a:rPr lang="es-CO" sz="2000" dirty="0">
                <a:solidFill>
                  <a:schemeClr val="tx1"/>
                </a:solidFill>
              </a:rPr>
              <a:t>· Camine luego de que el calambre desaparezca</a:t>
            </a:r>
          </a:p>
          <a:p>
            <a:pPr marL="0" indent="0">
              <a:spcBef>
                <a:spcPts val="600"/>
              </a:spcBef>
              <a:buNone/>
            </a:pPr>
            <a:r>
              <a:rPr lang="es-CO" sz="2000" dirty="0">
                <a:solidFill>
                  <a:schemeClr val="tx1"/>
                </a:solidFill>
              </a:rPr>
              <a:t>· ejercicios de estiramiento varias veces al día</a:t>
            </a:r>
          </a:p>
        </p:txBody>
      </p:sp>
      <p:pic>
        <p:nvPicPr>
          <p:cNvPr id="717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952" y="2557469"/>
            <a:ext cx="5522211" cy="288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10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529B30A0-40B6-4FCC-B335-2CBBBAB9BDF8}"/>
              </a:ext>
            </a:extLst>
          </p:cNvPr>
          <p:cNvPicPr>
            <a:picLocks noChangeAspect="1"/>
          </p:cNvPicPr>
          <p:nvPr/>
        </p:nvPicPr>
        <p:blipFill rotWithShape="1">
          <a:blip r:embed="rId2">
            <a:extLst/>
          </a:blip>
          <a:srcRect l="3427" r="338" b="-2"/>
          <a:stretch/>
        </p:blipFill>
        <p:spPr>
          <a:xfrm>
            <a:off x="6581621" y="374716"/>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ítulo 1">
            <a:extLst>
              <a:ext uri="{FF2B5EF4-FFF2-40B4-BE49-F238E27FC236}">
                <a16:creationId xmlns:a16="http://schemas.microsoft.com/office/drawing/2014/main" id="{ACC77FD3-906A-41A7-A7A7-E7F2CC270227}"/>
              </a:ext>
            </a:extLst>
          </p:cNvPr>
          <p:cNvSpPr>
            <a:spLocks noGrp="1"/>
          </p:cNvSpPr>
          <p:nvPr>
            <p:ph type="title"/>
          </p:nvPr>
        </p:nvSpPr>
        <p:spPr>
          <a:xfrm>
            <a:off x="762001" y="803325"/>
            <a:ext cx="5314536" cy="1325563"/>
          </a:xfrm>
        </p:spPr>
        <p:txBody>
          <a:bodyPr>
            <a:normAutofit/>
          </a:bodyPr>
          <a:lstStyle/>
          <a:p>
            <a:r>
              <a:rPr lang="es-CO" b="1" dirty="0"/>
              <a:t>POLIURIA</a:t>
            </a:r>
          </a:p>
        </p:txBody>
      </p:sp>
      <p:sp>
        <p:nvSpPr>
          <p:cNvPr id="3" name="Marcador de contenido 2">
            <a:extLst>
              <a:ext uri="{FF2B5EF4-FFF2-40B4-BE49-F238E27FC236}">
                <a16:creationId xmlns:a16="http://schemas.microsoft.com/office/drawing/2014/main" id="{62FAB819-E139-45BA-A971-1CEBFEBCF39E}"/>
              </a:ext>
            </a:extLst>
          </p:cNvPr>
          <p:cNvSpPr>
            <a:spLocks noGrp="1"/>
          </p:cNvSpPr>
          <p:nvPr>
            <p:ph idx="1"/>
          </p:nvPr>
        </p:nvSpPr>
        <p:spPr>
          <a:xfrm>
            <a:off x="762000" y="2279018"/>
            <a:ext cx="5314543" cy="3375920"/>
          </a:xfrm>
        </p:spPr>
        <p:txBody>
          <a:bodyPr anchor="t">
            <a:normAutofit/>
          </a:bodyPr>
          <a:lstStyle/>
          <a:p>
            <a:pPr marL="0" indent="0">
              <a:buNone/>
            </a:pPr>
            <a:r>
              <a:rPr lang="es-CO" sz="1800" dirty="0">
                <a:solidFill>
                  <a:schemeClr val="tx1"/>
                </a:solidFill>
              </a:rPr>
              <a:t>Por el aumento de los líquidos del cuerpo se aumenta la filtración urinaria, la orina aumenta hasta 50% de volumen corriente por día, además se aumenta la presión en la vejiga.</a:t>
            </a:r>
          </a:p>
          <a:p>
            <a:pPr marL="0" indent="0">
              <a:buNone/>
            </a:pPr>
            <a:endParaRPr lang="es-CO" sz="1800" dirty="0">
              <a:solidFill>
                <a:schemeClr val="tx1"/>
              </a:solidFill>
            </a:endParaRPr>
          </a:p>
          <a:p>
            <a:pPr marL="0" indent="0">
              <a:spcBef>
                <a:spcPts val="600"/>
              </a:spcBef>
              <a:buNone/>
            </a:pPr>
            <a:r>
              <a:rPr lang="es-CO" sz="1800" dirty="0">
                <a:solidFill>
                  <a:schemeClr val="tx1"/>
                </a:solidFill>
              </a:rPr>
              <a:t>· Orine hasta vaciar su vejiga completamente</a:t>
            </a:r>
          </a:p>
          <a:p>
            <a:pPr marL="0" indent="0">
              <a:spcBef>
                <a:spcPts val="600"/>
              </a:spcBef>
              <a:buNone/>
            </a:pPr>
            <a:r>
              <a:rPr lang="es-CO" sz="1800" dirty="0">
                <a:solidFill>
                  <a:schemeClr val="tx1"/>
                </a:solidFill>
              </a:rPr>
              <a:t>· Evite tomar líquidos antes de acostarse</a:t>
            </a:r>
          </a:p>
          <a:p>
            <a:pPr marL="0" indent="0">
              <a:spcBef>
                <a:spcPts val="600"/>
              </a:spcBef>
              <a:buNone/>
            </a:pPr>
            <a:r>
              <a:rPr lang="es-CO" sz="1800" dirty="0">
                <a:solidFill>
                  <a:schemeClr val="tx1"/>
                </a:solidFill>
              </a:rPr>
              <a:t>· Puede hacer ejercicios como sosteniendo la orina por unos</a:t>
            </a:r>
          </a:p>
          <a:p>
            <a:pPr marL="0" indent="0">
              <a:spcBef>
                <a:spcPts val="600"/>
              </a:spcBef>
              <a:buNone/>
            </a:pPr>
            <a:r>
              <a:rPr lang="es-CO" sz="1800" dirty="0">
                <a:solidFill>
                  <a:schemeClr val="tx1"/>
                </a:solidFill>
              </a:rPr>
              <a:t>segundos, para controlarla.</a:t>
            </a:r>
          </a:p>
        </p:txBody>
      </p:sp>
    </p:spTree>
    <p:extLst>
      <p:ext uri="{BB962C8B-B14F-4D97-AF65-F5344CB8AC3E}">
        <p14:creationId xmlns:p14="http://schemas.microsoft.com/office/powerpoint/2010/main" val="3836110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A209C95-6D31-4E07-89B3-1C6FFF6468CD}"/>
              </a:ext>
            </a:extLst>
          </p:cNvPr>
          <p:cNvSpPr>
            <a:spLocks noGrp="1"/>
          </p:cNvSpPr>
          <p:nvPr>
            <p:ph type="title"/>
          </p:nvPr>
        </p:nvSpPr>
        <p:spPr>
          <a:xfrm>
            <a:off x="223283" y="637953"/>
            <a:ext cx="11653283" cy="478466"/>
          </a:xfrm>
        </p:spPr>
        <p:txBody>
          <a:bodyPr>
            <a:noAutofit/>
          </a:bodyPr>
          <a:lstStyle/>
          <a:p>
            <a:pPr algn="ctr"/>
            <a:r>
              <a:rPr lang="es-CO" b="1" dirty="0"/>
              <a:t>CEFALEA</a:t>
            </a:r>
          </a:p>
        </p:txBody>
      </p:sp>
      <p:sp>
        <p:nvSpPr>
          <p:cNvPr id="3" name="Marcador de contenido 2">
            <a:extLst>
              <a:ext uri="{FF2B5EF4-FFF2-40B4-BE49-F238E27FC236}">
                <a16:creationId xmlns:a16="http://schemas.microsoft.com/office/drawing/2014/main" id="{8E0461B1-D5F6-441C-A098-74E22B9ABECA}"/>
              </a:ext>
            </a:extLst>
          </p:cNvPr>
          <p:cNvSpPr>
            <a:spLocks noGrp="1"/>
          </p:cNvSpPr>
          <p:nvPr>
            <p:ph idx="1"/>
          </p:nvPr>
        </p:nvSpPr>
        <p:spPr>
          <a:xfrm>
            <a:off x="669849" y="1052622"/>
            <a:ext cx="10473071" cy="3782585"/>
          </a:xfrm>
        </p:spPr>
        <p:txBody>
          <a:bodyPr anchor="ctr">
            <a:normAutofit/>
          </a:bodyPr>
          <a:lstStyle/>
          <a:p>
            <a:pPr marL="0" indent="0" algn="just">
              <a:spcBef>
                <a:spcPts val="600"/>
              </a:spcBef>
              <a:buNone/>
            </a:pPr>
            <a:r>
              <a:rPr lang="es-CO" sz="2000" dirty="0">
                <a:solidFill>
                  <a:schemeClr val="tx1"/>
                </a:solidFill>
              </a:rPr>
              <a:t>Asociados a cambios de postura, emocionales, temperatura, ambiente El incremento de estrógenos conduce a una vasodilatación que frecuentemente exacerba una cefalea preexistente a esto se le suma la hipotensión durante la gestación</a:t>
            </a:r>
          </a:p>
          <a:p>
            <a:pPr marL="0" indent="0">
              <a:spcBef>
                <a:spcPts val="600"/>
              </a:spcBef>
              <a:buNone/>
            </a:pPr>
            <a:endParaRPr lang="es-CO" sz="2000" dirty="0">
              <a:solidFill>
                <a:schemeClr val="tx1"/>
              </a:solidFill>
            </a:endParaRPr>
          </a:p>
          <a:p>
            <a:pPr marL="0" indent="0">
              <a:spcBef>
                <a:spcPts val="600"/>
              </a:spcBef>
              <a:buNone/>
            </a:pPr>
            <a:r>
              <a:rPr lang="es-CO" sz="2000" dirty="0">
                <a:solidFill>
                  <a:schemeClr val="tx1"/>
                </a:solidFill>
              </a:rPr>
              <a:t>· Se recomienda que descanse más</a:t>
            </a:r>
          </a:p>
          <a:p>
            <a:pPr marL="0" indent="0">
              <a:spcBef>
                <a:spcPts val="600"/>
              </a:spcBef>
              <a:buNone/>
            </a:pPr>
            <a:r>
              <a:rPr lang="es-CO" sz="2000" dirty="0">
                <a:solidFill>
                  <a:schemeClr val="tx1"/>
                </a:solidFill>
              </a:rPr>
              <a:t>· Póngase paños de agua fría</a:t>
            </a:r>
          </a:p>
          <a:p>
            <a:pPr marL="0" indent="0">
              <a:spcBef>
                <a:spcPts val="600"/>
              </a:spcBef>
              <a:buNone/>
            </a:pPr>
            <a:r>
              <a:rPr lang="es-CO" sz="2000" dirty="0">
                <a:solidFill>
                  <a:schemeClr val="tx1"/>
                </a:solidFill>
              </a:rPr>
              <a:t>· Haga ejercicios que la relajen</a:t>
            </a:r>
          </a:p>
          <a:p>
            <a:pPr marL="0" indent="0">
              <a:spcBef>
                <a:spcPts val="600"/>
              </a:spcBef>
              <a:buNone/>
            </a:pPr>
            <a:r>
              <a:rPr lang="es-CO" sz="2000" dirty="0">
                <a:solidFill>
                  <a:schemeClr val="tx1"/>
                </a:solidFill>
              </a:rPr>
              <a:t>· Si va a tomar algún medicamento consulte </a:t>
            </a:r>
          </a:p>
          <a:p>
            <a:pPr marL="0" indent="0">
              <a:spcBef>
                <a:spcPts val="600"/>
              </a:spcBef>
              <a:buNone/>
            </a:pPr>
            <a:r>
              <a:rPr lang="es-CO" sz="2000" dirty="0">
                <a:solidFill>
                  <a:schemeClr val="tx1"/>
                </a:solidFill>
              </a:rPr>
              <a:t>con el médico (</a:t>
            </a:r>
            <a:r>
              <a:rPr lang="es-CO" sz="2000" dirty="0" err="1">
                <a:solidFill>
                  <a:schemeClr val="tx1"/>
                </a:solidFill>
              </a:rPr>
              <a:t>acetaminofen</a:t>
            </a:r>
            <a:r>
              <a:rPr lang="es-CO" sz="2000" dirty="0">
                <a:solidFill>
                  <a:schemeClr val="tx1"/>
                </a:solidFill>
              </a:rPr>
              <a:t>)</a:t>
            </a:r>
          </a:p>
        </p:txBody>
      </p:sp>
      <p:pic>
        <p:nvPicPr>
          <p:cNvPr id="8194" name="Picture 2" descr="Resultado de imagen para cefalea embaraz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579" y="2286000"/>
            <a:ext cx="542925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13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AED42-DA54-4679-986D-D00D99B81BA6}"/>
              </a:ext>
            </a:extLst>
          </p:cNvPr>
          <p:cNvSpPr>
            <a:spLocks noGrp="1"/>
          </p:cNvSpPr>
          <p:nvPr>
            <p:ph type="title"/>
          </p:nvPr>
        </p:nvSpPr>
        <p:spPr>
          <a:xfrm>
            <a:off x="1143000" y="609600"/>
            <a:ext cx="9875520" cy="1356360"/>
          </a:xfrm>
        </p:spPr>
        <p:txBody>
          <a:bodyPr>
            <a:normAutofit fontScale="90000"/>
          </a:bodyPr>
          <a:lstStyle/>
          <a:p>
            <a:r>
              <a:rPr lang="es" b="1" dirty="0" smtClean="0"/>
              <a:t>NORMA 412: Guía </a:t>
            </a:r>
            <a:r>
              <a:rPr lang="es" b="1" dirty="0"/>
              <a:t>para la detección temprana de las alteraciones del embarazo</a:t>
            </a:r>
            <a:endParaRPr lang="es-CO" dirty="0"/>
          </a:p>
        </p:txBody>
      </p:sp>
      <p:sp>
        <p:nvSpPr>
          <p:cNvPr id="3" name="Marcador de contenido 2">
            <a:extLst>
              <a:ext uri="{FF2B5EF4-FFF2-40B4-BE49-F238E27FC236}">
                <a16:creationId xmlns:a16="http://schemas.microsoft.com/office/drawing/2014/main" id="{5B09725C-A12E-48EB-8E49-63786C52A27B}"/>
              </a:ext>
            </a:extLst>
          </p:cNvPr>
          <p:cNvSpPr>
            <a:spLocks noGrp="1"/>
          </p:cNvSpPr>
          <p:nvPr>
            <p:ph idx="1"/>
          </p:nvPr>
        </p:nvSpPr>
        <p:spPr>
          <a:xfrm>
            <a:off x="1143000" y="2182586"/>
            <a:ext cx="5388429" cy="4065814"/>
          </a:xfrm>
          <a:solidFill>
            <a:schemeClr val="accent1">
              <a:lumMod val="60000"/>
              <a:lumOff val="40000"/>
            </a:schemeClr>
          </a:solidFill>
        </p:spPr>
        <p:txBody>
          <a:bodyPr>
            <a:normAutofit fontScale="92500" lnSpcReduction="10000"/>
          </a:bodyPr>
          <a:lstStyle/>
          <a:p>
            <a:pPr marL="45720" indent="0" algn="just">
              <a:buNone/>
            </a:pPr>
            <a:r>
              <a:rPr lang="es-CO" sz="3500" b="1" dirty="0"/>
              <a:t>Definición: </a:t>
            </a:r>
            <a:r>
              <a:rPr lang="es-CO" sz="3000" dirty="0">
                <a:solidFill>
                  <a:schemeClr val="tx1"/>
                </a:solidFill>
              </a:rPr>
              <a:t>Identificar e intervenir tempranamente por el equipo de salud, la mujer y su familia los riesgos relacionados con el embarazo y planificar el control de los mismos, con el fin de lograr una gestación adecuada que permita que el parto y el nacimiento ocurran en óptimas condiciones, sin secuelas para la madre y su hijo.</a:t>
            </a:r>
          </a:p>
          <a:p>
            <a:endParaRPr lang="es-CO" dirty="0"/>
          </a:p>
        </p:txBody>
      </p:sp>
      <p:pic>
        <p:nvPicPr>
          <p:cNvPr id="4" name="Imagen 3">
            <a:extLst>
              <a:ext uri="{FF2B5EF4-FFF2-40B4-BE49-F238E27FC236}">
                <a16:creationId xmlns:a16="http://schemas.microsoft.com/office/drawing/2014/main" id="{A34D4602-88C1-4E79-BCFE-D0C9AB304EE9}"/>
              </a:ext>
            </a:extLst>
          </p:cNvPr>
          <p:cNvPicPr>
            <a:picLocks noChangeAspect="1"/>
          </p:cNvPicPr>
          <p:nvPr/>
        </p:nvPicPr>
        <p:blipFill>
          <a:blip r:embed="rId2"/>
          <a:stretch>
            <a:fillRect/>
          </a:stretch>
        </p:blipFill>
        <p:spPr>
          <a:xfrm>
            <a:off x="6849292" y="2182586"/>
            <a:ext cx="4169228" cy="3126921"/>
          </a:xfrm>
          <a:prstGeom prst="rect">
            <a:avLst/>
          </a:prstGeom>
        </p:spPr>
      </p:pic>
    </p:spTree>
    <p:extLst>
      <p:ext uri="{BB962C8B-B14F-4D97-AF65-F5344CB8AC3E}">
        <p14:creationId xmlns:p14="http://schemas.microsoft.com/office/powerpoint/2010/main" val="2266448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247" y="53162"/>
            <a:ext cx="10515600" cy="1325563"/>
          </a:xfrm>
        </p:spPr>
        <p:txBody>
          <a:bodyPr>
            <a:normAutofit/>
          </a:bodyPr>
          <a:lstStyle/>
          <a:p>
            <a:r>
              <a:rPr lang="es-ES_tradnl" b="1" dirty="0"/>
              <a:t>SIGNOS DE ALARMA PRIMER TRIMESTRE</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95062159"/>
              </p:ext>
            </p:extLst>
          </p:nvPr>
        </p:nvGraphicFramePr>
        <p:xfrm>
          <a:off x="-833850" y="1392866"/>
          <a:ext cx="9595078" cy="495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5277" y="1199104"/>
            <a:ext cx="3035300" cy="2679700"/>
          </a:xfrm>
          <a:prstGeom prst="rect">
            <a:avLst/>
          </a:prstGeom>
        </p:spPr>
      </p:pic>
      <p:sp>
        <p:nvSpPr>
          <p:cNvPr id="7" name="Rectángulo 6"/>
          <p:cNvSpPr/>
          <p:nvPr/>
        </p:nvSpPr>
        <p:spPr>
          <a:xfrm>
            <a:off x="7869381" y="4183331"/>
            <a:ext cx="4087092" cy="2031325"/>
          </a:xfrm>
          <a:prstGeom prst="rect">
            <a:avLst/>
          </a:prstGeom>
        </p:spPr>
        <p:txBody>
          <a:bodyPr wrap="square">
            <a:spAutoFit/>
          </a:bodyPr>
          <a:lstStyle/>
          <a:p>
            <a:pPr algn="ctr">
              <a:defRPr/>
            </a:pPr>
            <a:r>
              <a:rPr lang="es-ES_tradnl" spc="-5" dirty="0">
                <a:solidFill>
                  <a:srgbClr val="333333"/>
                </a:solidFill>
                <a:latin typeface="Arial"/>
                <a:cs typeface="Arial"/>
              </a:rPr>
              <a:t>amenaza de aborto</a:t>
            </a:r>
          </a:p>
          <a:p>
            <a:pPr algn="ctr">
              <a:defRPr/>
            </a:pPr>
            <a:r>
              <a:rPr lang="es-ES_tradnl" spc="-5" dirty="0">
                <a:latin typeface="Arial"/>
                <a:cs typeface="Arial"/>
              </a:rPr>
              <a:t>presencia de  </a:t>
            </a:r>
            <a:r>
              <a:rPr lang="es-ES_tradnl" spc="-5" dirty="0">
                <a:uFill>
                  <a:solidFill>
                    <a:srgbClr val="0033A0"/>
                  </a:solidFill>
                </a:uFill>
                <a:latin typeface="Arial"/>
                <a:cs typeface="Arial"/>
              </a:rPr>
              <a:t>embarazo ectópico</a:t>
            </a:r>
            <a:r>
              <a:rPr lang="es-ES_tradnl" spc="-5" dirty="0">
                <a:latin typeface="Arial"/>
                <a:cs typeface="Arial"/>
              </a:rPr>
              <a:t> </a:t>
            </a:r>
          </a:p>
          <a:p>
            <a:pPr algn="ctr">
              <a:defRPr/>
            </a:pPr>
            <a:r>
              <a:rPr lang="es-ES_tradnl" spc="-5" dirty="0">
                <a:solidFill>
                  <a:srgbClr val="333333"/>
                </a:solidFill>
                <a:latin typeface="Arial"/>
                <a:cs typeface="Arial"/>
              </a:rPr>
              <a:t>Infecciones urinarias</a:t>
            </a:r>
          </a:p>
          <a:p>
            <a:pPr algn="ctr">
              <a:defRPr/>
            </a:pPr>
            <a:r>
              <a:rPr lang="es-ES_tradnl" spc="-5" dirty="0">
                <a:solidFill>
                  <a:srgbClr val="333333"/>
                </a:solidFill>
                <a:latin typeface="Arial"/>
                <a:cs typeface="Arial"/>
              </a:rPr>
              <a:t>deshidratación </a:t>
            </a:r>
          </a:p>
          <a:p>
            <a:pPr algn="ctr">
              <a:defRPr/>
            </a:pPr>
            <a:r>
              <a:rPr lang="es-ES_tradnl" spc="-5" dirty="0">
                <a:solidFill>
                  <a:srgbClr val="333333"/>
                </a:solidFill>
                <a:latin typeface="Arial"/>
                <a:cs typeface="Arial"/>
              </a:rPr>
              <a:t>parto prematuro </a:t>
            </a:r>
          </a:p>
          <a:p>
            <a:pPr algn="ctr">
              <a:defRPr/>
            </a:pPr>
            <a:r>
              <a:rPr lang="es-ES_tradnl" dirty="0">
                <a:solidFill>
                  <a:srgbClr val="333333"/>
                </a:solidFill>
                <a:latin typeface="Arial"/>
                <a:cs typeface="Arial"/>
              </a:rPr>
              <a:t>virus  </a:t>
            </a:r>
            <a:r>
              <a:rPr lang="es-ES_tradnl" spc="-5" dirty="0">
                <a:solidFill>
                  <a:srgbClr val="333333"/>
                </a:solidFill>
                <a:latin typeface="Arial"/>
                <a:cs typeface="Arial"/>
              </a:rPr>
              <a:t>que pueden afectar el </a:t>
            </a:r>
            <a:r>
              <a:rPr lang="es-ES_tradnl" dirty="0">
                <a:solidFill>
                  <a:srgbClr val="333333"/>
                </a:solidFill>
                <a:latin typeface="Arial"/>
                <a:cs typeface="Arial"/>
              </a:rPr>
              <a:t>crecimiento y  </a:t>
            </a:r>
            <a:r>
              <a:rPr lang="es-ES_tradnl" spc="-5" dirty="0">
                <a:solidFill>
                  <a:srgbClr val="333333"/>
                </a:solidFill>
                <a:latin typeface="Arial"/>
                <a:cs typeface="Arial"/>
              </a:rPr>
              <a:t>desarrollo del</a:t>
            </a:r>
            <a:r>
              <a:rPr lang="es-ES_tradnl" spc="-10" dirty="0">
                <a:solidFill>
                  <a:srgbClr val="333333"/>
                </a:solidFill>
                <a:latin typeface="Arial"/>
                <a:cs typeface="Arial"/>
              </a:rPr>
              <a:t> </a:t>
            </a:r>
            <a:r>
              <a:rPr lang="es-ES_tradnl" spc="-5" dirty="0">
                <a:solidFill>
                  <a:srgbClr val="333333"/>
                </a:solidFill>
                <a:latin typeface="Arial"/>
                <a:cs typeface="Arial"/>
              </a:rPr>
              <a:t>feto.</a:t>
            </a:r>
            <a:endParaRPr lang="es-ES_tradnl" dirty="0">
              <a:latin typeface="Arial"/>
              <a:cs typeface="Arial"/>
            </a:endParaRPr>
          </a:p>
        </p:txBody>
      </p:sp>
    </p:spTree>
    <p:extLst>
      <p:ext uri="{BB962C8B-B14F-4D97-AF65-F5344CB8AC3E}">
        <p14:creationId xmlns:p14="http://schemas.microsoft.com/office/powerpoint/2010/main" val="2672665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347" y="140230"/>
            <a:ext cx="10515600" cy="1325563"/>
          </a:xfrm>
        </p:spPr>
        <p:txBody>
          <a:bodyPr>
            <a:normAutofit/>
          </a:bodyPr>
          <a:lstStyle/>
          <a:p>
            <a:r>
              <a:rPr lang="es-ES_tradnl" sz="4200" b="1" dirty="0"/>
              <a:t>SIGNOS DE ALARMA SEGUNDO TRIMESTRE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7531503"/>
              </p:ext>
            </p:extLst>
          </p:nvPr>
        </p:nvGraphicFramePr>
        <p:xfrm>
          <a:off x="624742" y="1435395"/>
          <a:ext cx="7945099" cy="499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6090" y="1982369"/>
            <a:ext cx="3035300" cy="2679700"/>
          </a:xfrm>
          <a:prstGeom prst="rect">
            <a:avLst/>
          </a:prstGeom>
        </p:spPr>
      </p:pic>
      <p:sp>
        <p:nvSpPr>
          <p:cNvPr id="3" name="Rectángulo 2"/>
          <p:cNvSpPr/>
          <p:nvPr/>
        </p:nvSpPr>
        <p:spPr>
          <a:xfrm>
            <a:off x="8938917" y="4854014"/>
            <a:ext cx="2812473" cy="923330"/>
          </a:xfrm>
          <a:prstGeom prst="rect">
            <a:avLst/>
          </a:prstGeom>
        </p:spPr>
        <p:txBody>
          <a:bodyPr wrap="square">
            <a:spAutoFit/>
          </a:bodyPr>
          <a:lstStyle/>
          <a:p>
            <a:pPr>
              <a:defRPr/>
            </a:pPr>
            <a:r>
              <a:rPr lang="es-ES_tradnl" spc="-5">
                <a:solidFill>
                  <a:srgbClr val="333333"/>
                </a:solidFill>
                <a:latin typeface="Arial"/>
                <a:cs typeface="Arial"/>
              </a:rPr>
              <a:t>parto </a:t>
            </a:r>
            <a:r>
              <a:rPr lang="es-ES_tradnl" spc="-5" dirty="0">
                <a:solidFill>
                  <a:srgbClr val="333333"/>
                </a:solidFill>
                <a:latin typeface="Arial"/>
                <a:cs typeface="Arial"/>
              </a:rPr>
              <a:t>prematuro</a:t>
            </a:r>
            <a:r>
              <a:rPr lang="es-ES_tradnl" spc="-5">
                <a:solidFill>
                  <a:srgbClr val="333333"/>
                </a:solidFill>
                <a:latin typeface="Arial"/>
                <a:cs typeface="Arial"/>
              </a:rPr>
              <a:t>, anemia</a:t>
            </a:r>
            <a:r>
              <a:rPr lang="es-ES_tradnl" spc="-5" dirty="0">
                <a:solidFill>
                  <a:srgbClr val="333333"/>
                </a:solidFill>
                <a:latin typeface="Arial"/>
                <a:cs typeface="Arial"/>
              </a:rPr>
              <a:t>,  infecciones,</a:t>
            </a:r>
            <a:r>
              <a:rPr lang="es-ES_tradnl" spc="-10" dirty="0">
                <a:solidFill>
                  <a:srgbClr val="333333"/>
                </a:solidFill>
                <a:latin typeface="Arial"/>
                <a:cs typeface="Arial"/>
              </a:rPr>
              <a:t> </a:t>
            </a:r>
            <a:r>
              <a:rPr lang="es-ES_tradnl" spc="-5" dirty="0" err="1">
                <a:solidFill>
                  <a:srgbClr val="333333"/>
                </a:solidFill>
                <a:latin typeface="Arial"/>
                <a:cs typeface="Arial"/>
              </a:rPr>
              <a:t>preclampsia</a:t>
            </a:r>
            <a:endParaRPr lang="es-ES_tradnl" dirty="0">
              <a:latin typeface="Arial"/>
              <a:cs typeface="Arial"/>
            </a:endParaRPr>
          </a:p>
          <a:p>
            <a:endParaRPr lang="es-ES_tradnl" dirty="0"/>
          </a:p>
        </p:txBody>
      </p:sp>
    </p:spTree>
    <p:extLst>
      <p:ext uri="{BB962C8B-B14F-4D97-AF65-F5344CB8AC3E}">
        <p14:creationId xmlns:p14="http://schemas.microsoft.com/office/powerpoint/2010/main" val="2073747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6163" y="460744"/>
            <a:ext cx="9875520" cy="1356360"/>
          </a:xfrm>
        </p:spPr>
        <p:txBody>
          <a:bodyPr>
            <a:normAutofit/>
          </a:bodyPr>
          <a:lstStyle/>
          <a:p>
            <a:r>
              <a:rPr lang="es-ES_tradnl" sz="4100" b="1" dirty="0"/>
              <a:t>SIGNOS DE ALARMA TERCER TRIMESTRE</a:t>
            </a:r>
          </a:p>
        </p:txBody>
      </p:sp>
      <p:graphicFrame>
        <p:nvGraphicFramePr>
          <p:cNvPr id="4" name="Marcador de contenido 3"/>
          <p:cNvGraphicFramePr>
            <a:graphicFrameLocks noGrp="1"/>
          </p:cNvGraphicFramePr>
          <p:nvPr>
            <p:ph idx="1"/>
            <p:extLst/>
          </p:nvPr>
        </p:nvGraphicFramePr>
        <p:xfrm>
          <a:off x="-990600" y="171478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6636" y="1786407"/>
            <a:ext cx="3035300" cy="2679700"/>
          </a:xfrm>
          <a:prstGeom prst="rect">
            <a:avLst/>
          </a:prstGeom>
        </p:spPr>
      </p:pic>
      <p:sp>
        <p:nvSpPr>
          <p:cNvPr id="3" name="Rectángulo 2"/>
          <p:cNvSpPr/>
          <p:nvPr/>
        </p:nvSpPr>
        <p:spPr>
          <a:xfrm>
            <a:off x="8574092" y="4621433"/>
            <a:ext cx="3027844" cy="646331"/>
          </a:xfrm>
          <a:prstGeom prst="rect">
            <a:avLst/>
          </a:prstGeom>
        </p:spPr>
        <p:txBody>
          <a:bodyPr wrap="square">
            <a:spAutoFit/>
          </a:bodyPr>
          <a:lstStyle/>
          <a:p>
            <a:pPr algn="ctr">
              <a:defRPr/>
            </a:pPr>
            <a:r>
              <a:rPr lang="es-ES_tradnl" spc="-5" dirty="0">
                <a:latin typeface="Arial"/>
                <a:cs typeface="Arial"/>
              </a:rPr>
              <a:t>Parto prematuro,  </a:t>
            </a:r>
            <a:r>
              <a:rPr lang="es-ES_tradnl" spc="-5" dirty="0" err="1">
                <a:uFill>
                  <a:solidFill>
                    <a:srgbClr val="0033A0"/>
                  </a:solidFill>
                </a:uFill>
                <a:latin typeface="Arial"/>
                <a:cs typeface="Arial"/>
              </a:rPr>
              <a:t>preeclampsia</a:t>
            </a:r>
            <a:r>
              <a:rPr lang="es-ES_tradnl" spc="-5" dirty="0">
                <a:latin typeface="Arial"/>
                <a:cs typeface="Arial"/>
              </a:rPr>
              <a:t>, muerte</a:t>
            </a:r>
            <a:r>
              <a:rPr lang="es-ES_tradnl" spc="-85" dirty="0">
                <a:latin typeface="Arial"/>
                <a:cs typeface="Arial"/>
              </a:rPr>
              <a:t> </a:t>
            </a:r>
            <a:r>
              <a:rPr lang="es-ES_tradnl" spc="-5" dirty="0">
                <a:latin typeface="Arial"/>
                <a:cs typeface="Arial"/>
              </a:rPr>
              <a:t>fetal</a:t>
            </a:r>
            <a:endParaRPr lang="es-ES_tradnl" dirty="0">
              <a:latin typeface="Arial"/>
              <a:cs typeface="Arial"/>
            </a:endParaRPr>
          </a:p>
        </p:txBody>
      </p:sp>
    </p:spTree>
    <p:extLst>
      <p:ext uri="{BB962C8B-B14F-4D97-AF65-F5344CB8AC3E}">
        <p14:creationId xmlns:p14="http://schemas.microsoft.com/office/powerpoint/2010/main" val="324256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B0208-83C0-4B54-8516-70434C28C527}"/>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6EB5DDC3-BECB-4C3F-A3CF-92D8B31EFED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8103D14-2F8E-4ED3-BCCA-9717816C5097}"/>
              </a:ext>
            </a:extLst>
          </p:cNvPr>
          <p:cNvPicPr>
            <a:picLocks noChangeAspect="1"/>
          </p:cNvPicPr>
          <p:nvPr/>
        </p:nvPicPr>
        <p:blipFill>
          <a:blip r:embed="rId2"/>
          <a:stretch>
            <a:fillRect/>
          </a:stretch>
        </p:blipFill>
        <p:spPr>
          <a:xfrm>
            <a:off x="1142998" y="189094"/>
            <a:ext cx="9872871" cy="6059306"/>
          </a:xfrm>
          <a:prstGeom prst="rect">
            <a:avLst/>
          </a:prstGeom>
        </p:spPr>
      </p:pic>
    </p:spTree>
    <p:extLst>
      <p:ext uri="{BB962C8B-B14F-4D97-AF65-F5344CB8AC3E}">
        <p14:creationId xmlns:p14="http://schemas.microsoft.com/office/powerpoint/2010/main" val="1454864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BECAB-F63F-49E2-87A6-3981C1FC6C4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16E9030-66A4-4622-8505-80CDF747D228}"/>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82E7ACE8-66B9-4FB3-AA42-FF9802FC5420}"/>
              </a:ext>
            </a:extLst>
          </p:cNvPr>
          <p:cNvPicPr>
            <a:picLocks noChangeAspect="1"/>
          </p:cNvPicPr>
          <p:nvPr/>
        </p:nvPicPr>
        <p:blipFill>
          <a:blip r:embed="rId2"/>
          <a:stretch>
            <a:fillRect/>
          </a:stretch>
        </p:blipFill>
        <p:spPr>
          <a:xfrm>
            <a:off x="1173480" y="364787"/>
            <a:ext cx="9737004" cy="6128426"/>
          </a:xfrm>
          <a:prstGeom prst="rect">
            <a:avLst/>
          </a:prstGeom>
        </p:spPr>
      </p:pic>
    </p:spTree>
    <p:extLst>
      <p:ext uri="{BB962C8B-B14F-4D97-AF65-F5344CB8AC3E}">
        <p14:creationId xmlns:p14="http://schemas.microsoft.com/office/powerpoint/2010/main" val="4237662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BIBLIOGRAFIA </a:t>
            </a:r>
            <a:endParaRPr lang="es-CO" dirty="0"/>
          </a:p>
        </p:txBody>
      </p:sp>
      <p:sp>
        <p:nvSpPr>
          <p:cNvPr id="3" name="2 Marcador de contenido"/>
          <p:cNvSpPr>
            <a:spLocks noGrp="1"/>
          </p:cNvSpPr>
          <p:nvPr>
            <p:ph idx="1"/>
          </p:nvPr>
        </p:nvSpPr>
        <p:spPr/>
        <p:txBody>
          <a:bodyPr/>
          <a:lstStyle/>
          <a:p>
            <a:r>
              <a:rPr lang="es-CO" dirty="0"/>
              <a:t>Norma Técnica para la Detección Temprana de las Alteraciones del Embarazo; República de </a:t>
            </a:r>
            <a:r>
              <a:rPr lang="es-CO" dirty="0" smtClean="0"/>
              <a:t>Colombia; Ministerio </a:t>
            </a:r>
            <a:r>
              <a:rPr lang="es-CO" dirty="0"/>
              <a:t>de Salud – Dirección General de Promoción y </a:t>
            </a:r>
            <a:r>
              <a:rPr lang="es-CO" dirty="0" smtClean="0"/>
              <a:t>Prevención.</a:t>
            </a:r>
            <a:endParaRPr lang="es-CO" dirty="0"/>
          </a:p>
          <a:p>
            <a:r>
              <a:rPr lang="es-CO" dirty="0" smtClean="0"/>
              <a:t>Guía </a:t>
            </a:r>
            <a:r>
              <a:rPr lang="es-CO" dirty="0"/>
              <a:t>de práctica clínica. Del recién nacido: sano - 2013 Guía No. </a:t>
            </a:r>
            <a:r>
              <a:rPr lang="es-CO" dirty="0" smtClean="0"/>
              <a:t>02; Sistema </a:t>
            </a:r>
            <a:r>
              <a:rPr lang="es-CO" dirty="0"/>
              <a:t>General de Seguridad Social en Salud – Colombia </a:t>
            </a:r>
            <a:endParaRPr lang="es-CO" dirty="0" smtClean="0"/>
          </a:p>
          <a:p>
            <a:r>
              <a:rPr lang="es-CO" dirty="0"/>
              <a:t>Guía de Práctica Clínica para la prevención, </a:t>
            </a:r>
            <a:r>
              <a:rPr lang="es-CO" dirty="0" smtClean="0"/>
              <a:t>detección temprana </a:t>
            </a:r>
            <a:r>
              <a:rPr lang="es-CO" dirty="0"/>
              <a:t>y tratamiento del embarazo, parto o </a:t>
            </a:r>
            <a:r>
              <a:rPr lang="es-CO" dirty="0" smtClean="0"/>
              <a:t>puerperio. Guías </a:t>
            </a:r>
            <a:r>
              <a:rPr lang="es-CO" dirty="0"/>
              <a:t>No. </a:t>
            </a:r>
            <a:r>
              <a:rPr lang="es-CO" dirty="0" smtClean="0"/>
              <a:t>11-15; </a:t>
            </a:r>
            <a:r>
              <a:rPr lang="es-CO" dirty="0"/>
              <a:t>Ministerio de Salud y Protección Social </a:t>
            </a:r>
            <a:r>
              <a:rPr lang="es-CO" dirty="0" smtClean="0"/>
              <a:t>– Colciencias; Bogotá</a:t>
            </a:r>
            <a:r>
              <a:rPr lang="es-CO" dirty="0"/>
              <a:t>. </a:t>
            </a:r>
            <a:r>
              <a:rPr lang="es-CO" dirty="0" smtClean="0"/>
              <a:t>Colombia; Abril </a:t>
            </a:r>
            <a:r>
              <a:rPr lang="es-CO" dirty="0"/>
              <a:t>de 2013</a:t>
            </a:r>
          </a:p>
        </p:txBody>
      </p:sp>
    </p:spTree>
    <p:extLst>
      <p:ext uri="{BB962C8B-B14F-4D97-AF65-F5344CB8AC3E}">
        <p14:creationId xmlns:p14="http://schemas.microsoft.com/office/powerpoint/2010/main" val="56368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C9455-CDA7-4301-9676-2FB42FDD8A0D}"/>
              </a:ext>
            </a:extLst>
          </p:cNvPr>
          <p:cNvSpPr>
            <a:spLocks noGrp="1"/>
          </p:cNvSpPr>
          <p:nvPr>
            <p:ph type="title"/>
          </p:nvPr>
        </p:nvSpPr>
        <p:spPr>
          <a:xfrm>
            <a:off x="1140143" y="292826"/>
            <a:ext cx="9875520" cy="1356360"/>
          </a:xfrm>
        </p:spPr>
        <p:txBody>
          <a:bodyPr>
            <a:normAutofit/>
          </a:bodyPr>
          <a:lstStyle/>
          <a:p>
            <a:r>
              <a:rPr lang="es-ES" b="1" dirty="0" smtClean="0"/>
              <a:t>OBJETIVOS </a:t>
            </a:r>
            <a:r>
              <a:rPr lang="es-ES" b="1" dirty="0"/>
              <a:t>Norma 412</a:t>
            </a:r>
            <a:endParaRPr lang="es-CO" b="1" dirty="0"/>
          </a:p>
        </p:txBody>
      </p:sp>
      <p:graphicFrame>
        <p:nvGraphicFramePr>
          <p:cNvPr id="5" name="Marcador de contenido 2">
            <a:extLst>
              <a:ext uri="{FF2B5EF4-FFF2-40B4-BE49-F238E27FC236}">
                <a16:creationId xmlns:a16="http://schemas.microsoft.com/office/drawing/2014/main" id="{2B3421BC-0A0A-4A65-A53D-616A20FF63C4}"/>
              </a:ext>
            </a:extLst>
          </p:cNvPr>
          <p:cNvGraphicFramePr>
            <a:graphicFrameLocks noGrp="1"/>
          </p:cNvGraphicFramePr>
          <p:nvPr>
            <p:ph idx="1"/>
            <p:extLst>
              <p:ext uri="{D42A27DB-BD31-4B8C-83A1-F6EECF244321}">
                <p14:modId xmlns:p14="http://schemas.microsoft.com/office/powerpoint/2010/main" val="1197936956"/>
              </p:ext>
            </p:extLst>
          </p:nvPr>
        </p:nvGraphicFramePr>
        <p:xfrm>
          <a:off x="421957" y="1731919"/>
          <a:ext cx="10940142" cy="478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608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B1505-6FF0-470A-93A7-2C119132B7FA}"/>
              </a:ext>
            </a:extLst>
          </p:cNvPr>
          <p:cNvSpPr>
            <a:spLocks noGrp="1"/>
          </p:cNvSpPr>
          <p:nvPr>
            <p:ph type="title"/>
          </p:nvPr>
        </p:nvSpPr>
        <p:spPr/>
        <p:txBody>
          <a:bodyPr/>
          <a:lstStyle/>
          <a:p>
            <a:r>
              <a:rPr lang="es-ES" b="1" dirty="0" smtClean="0"/>
              <a:t>CARACTERÍSTICAS </a:t>
            </a:r>
            <a:r>
              <a:rPr lang="es-ES" b="1" dirty="0"/>
              <a:t>Norma 412</a:t>
            </a:r>
            <a:endParaRPr lang="es-CO" b="1" dirty="0"/>
          </a:p>
        </p:txBody>
      </p:sp>
      <p:graphicFrame>
        <p:nvGraphicFramePr>
          <p:cNvPr id="6" name="Marcador de contenido 5">
            <a:extLst>
              <a:ext uri="{FF2B5EF4-FFF2-40B4-BE49-F238E27FC236}">
                <a16:creationId xmlns:a16="http://schemas.microsoft.com/office/drawing/2014/main" id="{0E58E32D-47CE-4867-AB1D-C1D633A3638D}"/>
              </a:ext>
            </a:extLst>
          </p:cNvPr>
          <p:cNvGraphicFramePr>
            <a:graphicFrameLocks noGrp="1"/>
          </p:cNvGraphicFramePr>
          <p:nvPr>
            <p:ph idx="1"/>
            <p:extLst>
              <p:ext uri="{D42A27DB-BD31-4B8C-83A1-F6EECF244321}">
                <p14:modId xmlns:p14="http://schemas.microsoft.com/office/powerpoint/2010/main" val="3060763569"/>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EF798F11-4059-42C4-98C3-0EC35FF192FC}"/>
              </a:ext>
            </a:extLst>
          </p:cNvPr>
          <p:cNvPicPr>
            <a:picLocks noChangeAspect="1"/>
          </p:cNvPicPr>
          <p:nvPr/>
        </p:nvPicPr>
        <p:blipFill>
          <a:blip r:embed="rId7"/>
          <a:stretch>
            <a:fillRect/>
          </a:stretch>
        </p:blipFill>
        <p:spPr>
          <a:xfrm>
            <a:off x="315685" y="4076700"/>
            <a:ext cx="2514600" cy="2514600"/>
          </a:xfrm>
          <a:prstGeom prst="rect">
            <a:avLst/>
          </a:prstGeom>
        </p:spPr>
      </p:pic>
      <p:pic>
        <p:nvPicPr>
          <p:cNvPr id="8" name="Imagen 7">
            <a:extLst>
              <a:ext uri="{FF2B5EF4-FFF2-40B4-BE49-F238E27FC236}">
                <a16:creationId xmlns:a16="http://schemas.microsoft.com/office/drawing/2014/main" id="{E0F483B9-69B9-4665-94EC-A1B4D413938C}"/>
              </a:ext>
            </a:extLst>
          </p:cNvPr>
          <p:cNvPicPr>
            <a:picLocks noChangeAspect="1"/>
          </p:cNvPicPr>
          <p:nvPr/>
        </p:nvPicPr>
        <p:blipFill>
          <a:blip r:embed="rId8"/>
          <a:stretch>
            <a:fillRect/>
          </a:stretch>
        </p:blipFill>
        <p:spPr>
          <a:xfrm>
            <a:off x="9328586" y="4076700"/>
            <a:ext cx="2514600" cy="2514600"/>
          </a:xfrm>
          <a:prstGeom prst="rect">
            <a:avLst/>
          </a:prstGeom>
        </p:spPr>
      </p:pic>
    </p:spTree>
    <p:extLst>
      <p:ext uri="{BB962C8B-B14F-4D97-AF65-F5344CB8AC3E}">
        <p14:creationId xmlns:p14="http://schemas.microsoft.com/office/powerpoint/2010/main" val="2483658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A72B7-916D-4A63-861D-DB696040B35F}"/>
              </a:ext>
            </a:extLst>
          </p:cNvPr>
          <p:cNvSpPr>
            <a:spLocks noGrp="1"/>
          </p:cNvSpPr>
          <p:nvPr>
            <p:ph type="title"/>
          </p:nvPr>
        </p:nvSpPr>
        <p:spPr>
          <a:xfrm>
            <a:off x="1143000" y="152400"/>
            <a:ext cx="9875520" cy="1356360"/>
          </a:xfrm>
        </p:spPr>
        <p:txBody>
          <a:bodyPr/>
          <a:lstStyle/>
          <a:p>
            <a:r>
              <a:rPr lang="es-ES" b="1" dirty="0" smtClean="0"/>
              <a:t>PASOS </a:t>
            </a:r>
            <a:r>
              <a:rPr lang="es-ES" b="1" dirty="0"/>
              <a:t>Norma 412</a:t>
            </a:r>
            <a:endParaRPr lang="es-CO" b="1" dirty="0"/>
          </a:p>
        </p:txBody>
      </p:sp>
      <p:sp>
        <p:nvSpPr>
          <p:cNvPr id="3" name="Marcador de contenido 2">
            <a:extLst>
              <a:ext uri="{FF2B5EF4-FFF2-40B4-BE49-F238E27FC236}">
                <a16:creationId xmlns:a16="http://schemas.microsoft.com/office/drawing/2014/main" id="{AD4986FC-B114-43C5-B424-BEE03D7E462D}"/>
              </a:ext>
            </a:extLst>
          </p:cNvPr>
          <p:cNvSpPr>
            <a:spLocks noGrp="1"/>
          </p:cNvSpPr>
          <p:nvPr>
            <p:ph idx="1"/>
          </p:nvPr>
        </p:nvSpPr>
        <p:spPr>
          <a:xfrm>
            <a:off x="718457" y="1508760"/>
            <a:ext cx="7249886" cy="5038997"/>
          </a:xfrm>
        </p:spPr>
        <p:txBody>
          <a:bodyPr>
            <a:normAutofit fontScale="92500" lnSpcReduction="10000"/>
          </a:bodyPr>
          <a:lstStyle/>
          <a:p>
            <a:pPr marL="457200" lvl="0" indent="-323850" algn="just">
              <a:spcBef>
                <a:spcPts val="1600"/>
              </a:spcBef>
              <a:buSzPts val="1500"/>
              <a:buAutoNum type="arabicPeriod"/>
            </a:pPr>
            <a:r>
              <a:rPr lang="es-CO" sz="2400" b="1" dirty="0">
                <a:solidFill>
                  <a:schemeClr val="tx1"/>
                </a:solidFill>
              </a:rPr>
              <a:t>Identificación e inscripción de las gestantes en el control prenatal.</a:t>
            </a:r>
          </a:p>
          <a:p>
            <a:pPr marL="457200" lvl="0" indent="-323850" algn="just">
              <a:spcBef>
                <a:spcPts val="1000"/>
              </a:spcBef>
              <a:buSzPts val="1500"/>
              <a:buAutoNum type="arabicPeriod"/>
            </a:pPr>
            <a:r>
              <a:rPr lang="es-CO" sz="2400" b="1" dirty="0">
                <a:solidFill>
                  <a:schemeClr val="tx1"/>
                </a:solidFill>
              </a:rPr>
              <a:t>Consulta médica de primera vez:</a:t>
            </a:r>
          </a:p>
          <a:p>
            <a:pPr marL="457200" lvl="0" indent="-323850" algn="just">
              <a:spcBef>
                <a:spcPts val="1600"/>
              </a:spcBef>
              <a:buSzPts val="1500"/>
              <a:buChar char="●"/>
            </a:pPr>
            <a:r>
              <a:rPr lang="es-CO" sz="2400" dirty="0">
                <a:solidFill>
                  <a:schemeClr val="tx1"/>
                </a:solidFill>
              </a:rPr>
              <a:t>Historia Clínica, Identificación de Perfil de Riesgo y Examen Físico. </a:t>
            </a:r>
          </a:p>
          <a:p>
            <a:pPr marL="457200" lvl="0" indent="-323850" algn="just">
              <a:spcBef>
                <a:spcPts val="0"/>
              </a:spcBef>
              <a:buSzPts val="1500"/>
              <a:buChar char="●"/>
            </a:pPr>
            <a:r>
              <a:rPr lang="es-CO" sz="2400" dirty="0">
                <a:solidFill>
                  <a:schemeClr val="tx1"/>
                </a:solidFill>
              </a:rPr>
              <a:t>Exámenes Paraclínicos. </a:t>
            </a:r>
          </a:p>
          <a:p>
            <a:pPr marL="457200" lvl="0" indent="-323850" algn="just">
              <a:spcBef>
                <a:spcPts val="0"/>
              </a:spcBef>
              <a:buSzPts val="1500"/>
              <a:buChar char="●"/>
            </a:pPr>
            <a:r>
              <a:rPr lang="es-CO" sz="2400" dirty="0">
                <a:solidFill>
                  <a:schemeClr val="tx1"/>
                </a:solidFill>
              </a:rPr>
              <a:t>Administración de toxoide tetánico.</a:t>
            </a:r>
          </a:p>
          <a:p>
            <a:pPr marL="457200" lvl="0" indent="-323850" algn="just">
              <a:spcBef>
                <a:spcPts val="0"/>
              </a:spcBef>
              <a:buSzPts val="1500"/>
              <a:buChar char="●"/>
            </a:pPr>
            <a:r>
              <a:rPr lang="es-CO" sz="2400" dirty="0">
                <a:solidFill>
                  <a:schemeClr val="tx1"/>
                </a:solidFill>
              </a:rPr>
              <a:t>Formulación de micronutrientes (Ácido fólico, Calcio, Sulfato Ferroso).</a:t>
            </a:r>
          </a:p>
          <a:p>
            <a:pPr marL="457200" lvl="0" indent="-323850" algn="just">
              <a:spcBef>
                <a:spcPts val="0"/>
              </a:spcBef>
              <a:buSzPts val="1500"/>
              <a:buChar char="●"/>
            </a:pPr>
            <a:r>
              <a:rPr lang="es-CO" sz="2400" dirty="0">
                <a:solidFill>
                  <a:schemeClr val="tx1"/>
                </a:solidFill>
              </a:rPr>
              <a:t>Educación individual a la madre, compañero y familia.</a:t>
            </a:r>
          </a:p>
          <a:p>
            <a:pPr marL="457200" lvl="0" indent="-323850" algn="just">
              <a:spcBef>
                <a:spcPts val="0"/>
              </a:spcBef>
              <a:buSzPts val="1500"/>
              <a:buChar char="●"/>
            </a:pPr>
            <a:r>
              <a:rPr lang="es-CO" sz="2400" dirty="0">
                <a:solidFill>
                  <a:schemeClr val="tx1"/>
                </a:solidFill>
              </a:rPr>
              <a:t>Remisión a consulta odontológica general.</a:t>
            </a:r>
          </a:p>
          <a:p>
            <a:pPr marL="457200" lvl="0" indent="-323850" algn="just">
              <a:spcBef>
                <a:spcPts val="0"/>
              </a:spcBef>
              <a:buSzPts val="1500"/>
              <a:buChar char="●"/>
            </a:pPr>
            <a:r>
              <a:rPr lang="es-CO" sz="2400" dirty="0">
                <a:solidFill>
                  <a:schemeClr val="tx1"/>
                </a:solidFill>
              </a:rPr>
              <a:t>Diligenciamiento y entrega del carné materno y educación sobre la importancia de su uso.</a:t>
            </a:r>
          </a:p>
          <a:p>
            <a:pPr marL="457200" lvl="0" indent="-323850" algn="just">
              <a:spcBef>
                <a:spcPts val="0"/>
              </a:spcBef>
              <a:buSzPts val="1500"/>
              <a:buChar char="●"/>
            </a:pPr>
            <a:r>
              <a:rPr lang="es-CO" sz="2400" dirty="0">
                <a:solidFill>
                  <a:schemeClr val="tx1"/>
                </a:solidFill>
              </a:rPr>
              <a:t>Valoración del perfil de riesgo materno.</a:t>
            </a:r>
          </a:p>
          <a:p>
            <a:pPr marL="457200" lvl="0" indent="-323850" algn="just">
              <a:spcBef>
                <a:spcPts val="1000"/>
              </a:spcBef>
              <a:spcAft>
                <a:spcPts val="1600"/>
              </a:spcAft>
              <a:buSzPts val="1500"/>
              <a:buAutoNum type="arabicPeriod" startAt="3"/>
            </a:pPr>
            <a:r>
              <a:rPr lang="es-CO" sz="2400" b="1" dirty="0">
                <a:solidFill>
                  <a:schemeClr val="tx1"/>
                </a:solidFill>
              </a:rPr>
              <a:t>Consultas de seguimiento y control.</a:t>
            </a:r>
          </a:p>
          <a:p>
            <a:endParaRPr lang="es-CO" dirty="0"/>
          </a:p>
        </p:txBody>
      </p:sp>
      <p:pic>
        <p:nvPicPr>
          <p:cNvPr id="4" name="Imagen 3">
            <a:extLst>
              <a:ext uri="{FF2B5EF4-FFF2-40B4-BE49-F238E27FC236}">
                <a16:creationId xmlns:a16="http://schemas.microsoft.com/office/drawing/2014/main" id="{011C5DDF-CE98-4BB2-B06E-36F1AE967F59}"/>
              </a:ext>
            </a:extLst>
          </p:cNvPr>
          <p:cNvPicPr>
            <a:picLocks noChangeAspect="1"/>
          </p:cNvPicPr>
          <p:nvPr/>
        </p:nvPicPr>
        <p:blipFill>
          <a:blip r:embed="rId2"/>
          <a:stretch>
            <a:fillRect/>
          </a:stretch>
        </p:blipFill>
        <p:spPr>
          <a:xfrm>
            <a:off x="8181627" y="465364"/>
            <a:ext cx="3291916" cy="5927272"/>
          </a:xfrm>
          <a:prstGeom prst="rect">
            <a:avLst/>
          </a:prstGeom>
        </p:spPr>
      </p:pic>
    </p:spTree>
    <p:extLst>
      <p:ext uri="{BB962C8B-B14F-4D97-AF65-F5344CB8AC3E}">
        <p14:creationId xmlns:p14="http://schemas.microsoft.com/office/powerpoint/2010/main" val="233193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ADEB2-5938-4156-B6C3-44D05D3EA24D}"/>
              </a:ext>
            </a:extLst>
          </p:cNvPr>
          <p:cNvSpPr>
            <a:spLocks noGrp="1"/>
          </p:cNvSpPr>
          <p:nvPr>
            <p:ph type="title"/>
          </p:nvPr>
        </p:nvSpPr>
        <p:spPr/>
        <p:txBody>
          <a:bodyPr/>
          <a:lstStyle/>
          <a:p>
            <a:r>
              <a:rPr lang="es-ES" b="1" dirty="0" smtClean="0"/>
              <a:t>CONSULTAS DE SEGUIMIENTO Y CONTROL </a:t>
            </a:r>
            <a:r>
              <a:rPr lang="es-ES" b="1" dirty="0"/>
              <a:t>Norma 412</a:t>
            </a:r>
            <a:endParaRPr lang="es-CO" b="1" dirty="0"/>
          </a:p>
        </p:txBody>
      </p:sp>
      <p:graphicFrame>
        <p:nvGraphicFramePr>
          <p:cNvPr id="4" name="Diagrama 3">
            <a:extLst>
              <a:ext uri="{FF2B5EF4-FFF2-40B4-BE49-F238E27FC236}">
                <a16:creationId xmlns:a16="http://schemas.microsoft.com/office/drawing/2014/main" id="{02C87067-52CB-4F99-B215-CE979D9CD4D7}"/>
              </a:ext>
            </a:extLst>
          </p:cNvPr>
          <p:cNvGraphicFramePr/>
          <p:nvPr>
            <p:extLst>
              <p:ext uri="{D42A27DB-BD31-4B8C-83A1-F6EECF244321}">
                <p14:modId xmlns:p14="http://schemas.microsoft.com/office/powerpoint/2010/main" val="2771776238"/>
              </p:ext>
            </p:extLst>
          </p:nvPr>
        </p:nvGraphicFramePr>
        <p:xfrm>
          <a:off x="1173480" y="1965960"/>
          <a:ext cx="6083300" cy="398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E8349A1E-21DF-450F-B3C3-5052745DDD29}"/>
              </a:ext>
            </a:extLst>
          </p:cNvPr>
          <p:cNvPicPr>
            <a:picLocks noChangeAspect="1"/>
          </p:cNvPicPr>
          <p:nvPr/>
        </p:nvPicPr>
        <p:blipFill rotWithShape="1">
          <a:blip r:embed="rId7"/>
          <a:srcRect l="12688" t="8889" r="4958" b="7143"/>
          <a:stretch/>
        </p:blipFill>
        <p:spPr>
          <a:xfrm>
            <a:off x="7527472" y="2324584"/>
            <a:ext cx="4176286" cy="3265714"/>
          </a:xfrm>
          <a:prstGeom prst="rect">
            <a:avLst/>
          </a:prstGeom>
        </p:spPr>
      </p:pic>
    </p:spTree>
    <p:extLst>
      <p:ext uri="{BB962C8B-B14F-4D97-AF65-F5344CB8AC3E}">
        <p14:creationId xmlns:p14="http://schemas.microsoft.com/office/powerpoint/2010/main" val="91632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F6B86-A339-43BA-AC30-3DF5C8D60B75}"/>
              </a:ext>
            </a:extLst>
          </p:cNvPr>
          <p:cNvSpPr>
            <a:spLocks noGrp="1"/>
          </p:cNvSpPr>
          <p:nvPr>
            <p:ph type="title"/>
          </p:nvPr>
        </p:nvSpPr>
        <p:spPr>
          <a:xfrm>
            <a:off x="1173479" y="0"/>
            <a:ext cx="9875520" cy="1356360"/>
          </a:xfrm>
        </p:spPr>
        <p:txBody>
          <a:bodyPr/>
          <a:lstStyle/>
          <a:p>
            <a:r>
              <a:rPr lang="es-ES" b="1" dirty="0" smtClean="0"/>
              <a:t>EXÁMENES SEGÚN EL TRIMESTRE </a:t>
            </a:r>
            <a:endParaRPr lang="es-CO" b="1" dirty="0"/>
          </a:p>
        </p:txBody>
      </p:sp>
      <p:graphicFrame>
        <p:nvGraphicFramePr>
          <p:cNvPr id="7" name="Diagrama 6">
            <a:extLst>
              <a:ext uri="{FF2B5EF4-FFF2-40B4-BE49-F238E27FC236}">
                <a16:creationId xmlns:a16="http://schemas.microsoft.com/office/drawing/2014/main" id="{4758E342-4A44-4055-A935-8A7CBFA6BF30}"/>
              </a:ext>
            </a:extLst>
          </p:cNvPr>
          <p:cNvGraphicFramePr/>
          <p:nvPr>
            <p:extLst>
              <p:ext uri="{D42A27DB-BD31-4B8C-83A1-F6EECF244321}">
                <p14:modId xmlns:p14="http://schemas.microsoft.com/office/powerpoint/2010/main" val="3279156551"/>
              </p:ext>
            </p:extLst>
          </p:nvPr>
        </p:nvGraphicFramePr>
        <p:xfrm>
          <a:off x="922321" y="947058"/>
          <a:ext cx="10426036" cy="559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18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26477" y="1619853"/>
            <a:ext cx="6430186" cy="3363741"/>
          </a:xfrm>
          <a:prstGeom prst="rect">
            <a:avLst/>
          </a:prstGeom>
          <a:ln w="34925">
            <a:solidFill>
              <a:schemeClr val="accent1">
                <a:lumMod val="75000"/>
              </a:schemeClr>
            </a:solidFill>
            <a:prstDash val="lgDashDot"/>
          </a:ln>
        </p:spPr>
        <p:txBody>
          <a:bodyPr wrap="square">
            <a:spAutoFit/>
          </a:bodyPr>
          <a:lstStyle/>
          <a:p>
            <a:pPr marL="342900" indent="-342900" algn="just">
              <a:lnSpc>
                <a:spcPct val="107000"/>
              </a:lnSpc>
              <a:buFont typeface="+mj-lt"/>
              <a:buAutoNum type="arabicPeriod"/>
            </a:pPr>
            <a:endParaRPr lang="es-CO"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s-CO" b="1" dirty="0" smtClean="0">
                <a:latin typeface="Calibri" panose="020F0502020204030204" pitchFamily="34" charset="0"/>
                <a:ea typeface="Calibri" panose="020F0502020204030204" pitchFamily="34" charset="0"/>
                <a:cs typeface="Times New Roman" panose="02020603050405020304" pitchFamily="18" charset="0"/>
              </a:rPr>
              <a:t>Toxoide </a:t>
            </a:r>
            <a:r>
              <a:rPr lang="es-CO" b="1" dirty="0">
                <a:latin typeface="Calibri" panose="020F0502020204030204" pitchFamily="34" charset="0"/>
                <a:ea typeface="Calibri" panose="020F0502020204030204" pitchFamily="34" charset="0"/>
                <a:cs typeface="Times New Roman" panose="02020603050405020304" pitchFamily="18" charset="0"/>
              </a:rPr>
              <a:t>diftérico </a:t>
            </a:r>
            <a:r>
              <a:rPr lang="es-CO" b="1" dirty="0" err="1" smtClean="0">
                <a:latin typeface="Calibri" panose="020F0502020204030204" pitchFamily="34" charset="0"/>
                <a:ea typeface="Calibri" panose="020F0502020204030204" pitchFamily="34" charset="0"/>
                <a:cs typeface="Times New Roman" panose="02020603050405020304" pitchFamily="18" charset="0"/>
              </a:rPr>
              <a:t>Td</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Se recomienda que </a:t>
            </a:r>
            <a:r>
              <a:rPr lang="es-CO" b="1" dirty="0">
                <a:effectLst/>
                <a:latin typeface="Calibri" panose="020F0502020204030204" pitchFamily="34" charset="0"/>
                <a:ea typeface="Calibri" panose="020F0502020204030204" pitchFamily="34" charset="0"/>
                <a:cs typeface="Times New Roman" panose="02020603050405020304" pitchFamily="18" charset="0"/>
              </a:rPr>
              <a:t>para garantizar la protección contra el tétanos materno y neonatal</a:t>
            </a:r>
            <a:r>
              <a:rPr lang="es-CO" dirty="0">
                <a:effectLst/>
                <a:latin typeface="Calibri" panose="020F0502020204030204" pitchFamily="34" charset="0"/>
                <a:ea typeface="Calibri" panose="020F0502020204030204" pitchFamily="34" charset="0"/>
                <a:cs typeface="Times New Roman" panose="02020603050405020304" pitchFamily="18" charset="0"/>
              </a:rPr>
              <a:t>, las mujeres embarazadas que nunca han sido vacunadas contra el tétanos o se desconoce su esquema: una </a:t>
            </a:r>
            <a:r>
              <a:rPr lang="es-CO" b="1" dirty="0">
                <a:effectLst/>
                <a:latin typeface="Calibri" panose="020F0502020204030204" pitchFamily="34" charset="0"/>
                <a:ea typeface="Calibri" panose="020F0502020204030204" pitchFamily="34" charset="0"/>
                <a:cs typeface="Times New Roman" panose="02020603050405020304" pitchFamily="18" charset="0"/>
              </a:rPr>
              <a:t>dosis </a:t>
            </a:r>
            <a:r>
              <a:rPr lang="es-CO" b="1" dirty="0" smtClean="0">
                <a:effectLst/>
                <a:latin typeface="Calibri" panose="020F0502020204030204" pitchFamily="34" charset="0"/>
                <a:ea typeface="Calibri" panose="020F0502020204030204" pitchFamily="34" charset="0"/>
                <a:cs typeface="Times New Roman" panose="02020603050405020304" pitchFamily="18" charset="0"/>
              </a:rPr>
              <a:t>inicial después</a:t>
            </a:r>
            <a:r>
              <a:rPr lang="es-CO" b="1" dirty="0" smtClean="0">
                <a:latin typeface="Calibri" panose="020F0502020204030204" pitchFamily="34" charset="0"/>
                <a:ea typeface="Calibri" panose="020F0502020204030204" pitchFamily="34" charset="0"/>
                <a:cs typeface="Times New Roman" panose="02020603050405020304" pitchFamily="18" charset="0"/>
              </a:rPr>
              <a:t> de la semana 20</a:t>
            </a:r>
            <a:r>
              <a:rPr lang="es-CO"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CO" b="1" dirty="0" smtClean="0">
                <a:latin typeface="Calibri" panose="020F0502020204030204" pitchFamily="34" charset="0"/>
                <a:ea typeface="Calibri" panose="020F0502020204030204" pitchFamily="34" charset="0"/>
                <a:cs typeface="Times New Roman" panose="02020603050405020304" pitchFamily="18" charset="0"/>
              </a:rPr>
              <a:t>2. DPT </a:t>
            </a:r>
            <a:r>
              <a:rPr lang="es-CO" b="1" dirty="0" err="1" smtClean="0">
                <a:latin typeface="Calibri" panose="020F0502020204030204" pitchFamily="34" charset="0"/>
                <a:ea typeface="Calibri" panose="020F0502020204030204" pitchFamily="34" charset="0"/>
                <a:cs typeface="Times New Roman" panose="02020603050405020304" pitchFamily="18" charset="0"/>
              </a:rPr>
              <a:t>Acelular</a:t>
            </a:r>
            <a:r>
              <a:rPr lang="es-CO" b="1" dirty="0" smtClean="0">
                <a:latin typeface="Calibri" panose="020F0502020204030204" pitchFamily="34" charset="0"/>
                <a:ea typeface="Calibri" panose="020F0502020204030204" pitchFamily="34" charset="0"/>
                <a:cs typeface="Times New Roman" panose="02020603050405020304" pitchFamily="18" charset="0"/>
              </a:rPr>
              <a:t>: </a:t>
            </a:r>
            <a:r>
              <a:rPr lang="es-CO" dirty="0" smtClean="0">
                <a:latin typeface="Calibri" panose="020F0502020204030204" pitchFamily="34" charset="0"/>
                <a:ea typeface="Calibri" panose="020F0502020204030204" pitchFamily="34" charset="0"/>
                <a:cs typeface="Times New Roman" panose="02020603050405020304" pitchFamily="18" charset="0"/>
              </a:rPr>
              <a:t>semana 26</a:t>
            </a:r>
            <a:endParaRPr lang="es-CO"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CO" b="1" dirty="0" smtClean="0">
                <a:latin typeface="Calibri" panose="020F0502020204030204" pitchFamily="34" charset="0"/>
                <a:ea typeface="Calibri" panose="020F0502020204030204" pitchFamily="34" charset="0"/>
                <a:cs typeface="Times New Roman" panose="02020603050405020304" pitchFamily="18" charset="0"/>
              </a:rPr>
              <a:t>3. Influenza </a:t>
            </a:r>
            <a:r>
              <a:rPr lang="es-CO" b="1" dirty="0">
                <a:latin typeface="Calibri" panose="020F0502020204030204" pitchFamily="34" charset="0"/>
                <a:ea typeface="Calibri" panose="020F0502020204030204" pitchFamily="34" charset="0"/>
                <a:cs typeface="Times New Roman" panose="02020603050405020304" pitchFamily="18" charset="0"/>
              </a:rPr>
              <a:t>estacional</a:t>
            </a:r>
          </a:p>
          <a:p>
            <a:pPr lvl="0" algn="just">
              <a:lnSpc>
                <a:spcPct val="107000"/>
              </a:lnSpc>
              <a:spcAft>
                <a:spcPts val="800"/>
              </a:spcAft>
            </a:pPr>
            <a:r>
              <a:rPr lang="es-CO" b="1" dirty="0" smtClean="0">
                <a:latin typeface="Calibri" panose="020F0502020204030204" pitchFamily="34" charset="0"/>
                <a:ea typeface="Calibri" panose="020F0502020204030204" pitchFamily="34" charset="0"/>
                <a:cs typeface="Times New Roman" panose="02020603050405020304" pitchFamily="18" charset="0"/>
              </a:rPr>
              <a:t>4. Fiebre </a:t>
            </a:r>
            <a:r>
              <a:rPr lang="es-CO" b="1" dirty="0">
                <a:latin typeface="Calibri" panose="020F0502020204030204" pitchFamily="34" charset="0"/>
                <a:ea typeface="Calibri" panose="020F0502020204030204" pitchFamily="34" charset="0"/>
                <a:cs typeface="Times New Roman" panose="02020603050405020304" pitchFamily="18" charset="0"/>
              </a:rPr>
              <a:t>amarilla (solamente a las pacientes que van a viajar a zonas endémicas)</a:t>
            </a:r>
          </a:p>
        </p:txBody>
      </p:sp>
      <p:pic>
        <p:nvPicPr>
          <p:cNvPr id="3" name="Picture 2" descr="Resultado de imagen para vacu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726" y="4711483"/>
            <a:ext cx="2695605" cy="18827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vacuna embaraz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727" y="1597437"/>
            <a:ext cx="3349604" cy="3244277"/>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a:spLocks noGrp="1"/>
          </p:cNvSpPr>
          <p:nvPr>
            <p:ph type="title"/>
          </p:nvPr>
        </p:nvSpPr>
        <p:spPr>
          <a:xfrm>
            <a:off x="1139811" y="263493"/>
            <a:ext cx="9875520" cy="1356360"/>
          </a:xfrm>
        </p:spPr>
        <p:txBody>
          <a:bodyPr/>
          <a:lstStyle/>
          <a:p>
            <a:pPr algn="ctr"/>
            <a:r>
              <a:rPr lang="es-CO" b="1" dirty="0"/>
              <a:t>VACUNACIÓN</a:t>
            </a:r>
          </a:p>
        </p:txBody>
      </p:sp>
    </p:spTree>
    <p:extLst>
      <p:ext uri="{BB962C8B-B14F-4D97-AF65-F5344CB8AC3E}">
        <p14:creationId xmlns:p14="http://schemas.microsoft.com/office/powerpoint/2010/main" val="4294404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43786" y="3194409"/>
            <a:ext cx="3758367" cy="882742"/>
          </a:xfrm>
          <a:prstGeom prst="rect">
            <a:avLst/>
          </a:prstGeom>
          <a:ln w="31750">
            <a:solidFill>
              <a:schemeClr val="bg1"/>
            </a:solidFill>
            <a:prstDash val="lgDashDot"/>
          </a:ln>
        </p:spPr>
        <p:txBody>
          <a:bodyPr wrap="square">
            <a:spAutoFit/>
          </a:bodyPr>
          <a:lstStyle/>
          <a:p>
            <a:pPr lvl="0" algn="just">
              <a:lnSpc>
                <a:spcPct val="107000"/>
              </a:lnSpc>
              <a:spcAft>
                <a:spcPts val="80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2. Durante embarazo se recomienda </a:t>
            </a:r>
            <a:r>
              <a:rPr lang="es-CO" sz="1600" b="1" dirty="0">
                <a:effectLst/>
                <a:latin typeface="Calibri" panose="020F0502020204030204" pitchFamily="34" charset="0"/>
                <a:ea typeface="Calibri" panose="020F0502020204030204" pitchFamily="34" charset="0"/>
                <a:cs typeface="Times New Roman" panose="02020603050405020304" pitchFamily="18" charset="0"/>
              </a:rPr>
              <a:t>actividad física y asesoría nutricional</a:t>
            </a:r>
            <a:r>
              <a:rPr lang="es-CO" sz="1600" dirty="0">
                <a:effectLst/>
                <a:latin typeface="Calibri" panose="020F0502020204030204" pitchFamily="34" charset="0"/>
                <a:ea typeface="Calibri" panose="020F0502020204030204" pitchFamily="34" charset="0"/>
                <a:cs typeface="Times New Roman" panose="02020603050405020304" pitchFamily="18" charset="0"/>
              </a:rPr>
              <a:t> </a:t>
            </a:r>
            <a:r>
              <a:rPr lang="es-CO" sz="1600" b="1" dirty="0">
                <a:effectLst/>
                <a:latin typeface="Calibri" panose="020F0502020204030204" pitchFamily="34" charset="0"/>
                <a:ea typeface="Calibri" panose="020F0502020204030204" pitchFamily="34" charset="0"/>
                <a:cs typeface="Times New Roman" panose="02020603050405020304" pitchFamily="18" charset="0"/>
              </a:rPr>
              <a:t>combinada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935564" y="4640476"/>
            <a:ext cx="3774810" cy="1134478"/>
          </a:xfrm>
          <a:prstGeom prst="rect">
            <a:avLst/>
          </a:prstGeom>
          <a:ln w="28575">
            <a:solidFill>
              <a:schemeClr val="bg1"/>
            </a:solidFill>
            <a:prstDash val="lgDash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07000"/>
              </a:lnSpc>
              <a:spcAft>
                <a:spcPts val="0"/>
              </a:spcAft>
            </a:pPr>
            <a:r>
              <a:rPr lang="es-CO" sz="1600" dirty="0">
                <a:latin typeface="Calibri" panose="020F0502020204030204" pitchFamily="34" charset="0"/>
                <a:ea typeface="Calibri" panose="020F0502020204030204" pitchFamily="34" charset="0"/>
                <a:cs typeface="Times New Roman" panose="02020603050405020304" pitchFamily="18" charset="0"/>
              </a:rPr>
              <a:t>3. </a:t>
            </a:r>
            <a:r>
              <a:rPr lang="es-CO" sz="1600" dirty="0">
                <a:effectLst/>
                <a:latin typeface="Calibri" panose="020F0502020204030204" pitchFamily="34" charset="0"/>
                <a:ea typeface="Calibri" panose="020F0502020204030204" pitchFamily="34" charset="0"/>
                <a:cs typeface="Times New Roman" panose="02020603050405020304" pitchFamily="18" charset="0"/>
              </a:rPr>
              <a:t>No se recomiendan </a:t>
            </a:r>
            <a:r>
              <a:rPr lang="es-CO" sz="1600" b="1" dirty="0">
                <a:effectLst/>
                <a:latin typeface="Calibri" panose="020F0502020204030204" pitchFamily="34" charset="0"/>
                <a:ea typeface="Calibri" panose="020F0502020204030204" pitchFamily="34" charset="0"/>
                <a:cs typeface="Times New Roman" panose="02020603050405020304" pitchFamily="18" charset="0"/>
              </a:rPr>
              <a:t>dietas hipocalóricas en las gestantes que cursan con exceso de peso o que presentan una ganancia excesiva durante el embarazo</a:t>
            </a:r>
            <a:r>
              <a:rPr lang="es-CO" sz="1600" dirty="0">
                <a:latin typeface="Calibri" panose="020F0502020204030204" pitchFamily="34" charset="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Rectángulo"/>
          <p:cNvSpPr/>
          <p:nvPr/>
        </p:nvSpPr>
        <p:spPr>
          <a:xfrm>
            <a:off x="943786" y="1645831"/>
            <a:ext cx="3774810" cy="1146211"/>
          </a:xfrm>
          <a:prstGeom prst="rect">
            <a:avLst/>
          </a:prstGeom>
          <a:solidFill>
            <a:schemeClr val="bg1"/>
          </a:solidFill>
          <a:ln w="31750">
            <a:solidFill>
              <a:schemeClr val="bg1"/>
            </a:solidFill>
            <a:prstDash val="lgDashDot"/>
          </a:ln>
        </p:spPr>
        <p:txBody>
          <a:bodyPr wrap="square">
            <a:spAutoFit/>
          </a:bodyPr>
          <a:lstStyle/>
          <a:p>
            <a:pPr marL="342900" lvl="0" indent="-342900" algn="just">
              <a:lnSpc>
                <a:spcPct val="107000"/>
              </a:lnSpc>
              <a:spcAft>
                <a:spcPts val="0"/>
              </a:spcAft>
              <a:buFont typeface="+mj-lt"/>
              <a:buAutoNum type="arabicPeriod"/>
            </a:pPr>
            <a:r>
              <a:rPr lang="es-CO" sz="1600" b="1" dirty="0">
                <a:latin typeface="Calibri" panose="020F0502020204030204" pitchFamily="34" charset="0"/>
                <a:ea typeface="Calibri" panose="020F0502020204030204" pitchFamily="34" charset="0"/>
                <a:cs typeface="Times New Roman" panose="02020603050405020304" pitchFamily="18" charset="0"/>
              </a:rPr>
              <a:t>Valoración por nutrición al momento de la inscripción al control prenatal </a:t>
            </a:r>
            <a:r>
              <a:rPr lang="es-CO" sz="1600" dirty="0">
                <a:latin typeface="Calibri" panose="020F0502020204030204" pitchFamily="34" charset="0"/>
                <a:ea typeface="Calibri" panose="020F0502020204030204" pitchFamily="34" charset="0"/>
                <a:cs typeface="Times New Roman" panose="02020603050405020304" pitchFamily="18" charset="0"/>
              </a:rPr>
              <a:t>con el fin de establecer su diagnóstico nutricional y definir un plan de manejo. </a:t>
            </a:r>
          </a:p>
        </p:txBody>
      </p:sp>
      <p:pic>
        <p:nvPicPr>
          <p:cNvPr id="9" name="Imagen 1" descr="Image result for alimentacion en el embaraz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362" y="1382233"/>
            <a:ext cx="6165759" cy="4779404"/>
          </a:xfrm>
          <a:prstGeom prst="rect">
            <a:avLst/>
          </a:prstGeom>
          <a:noFill/>
          <a:ln>
            <a:noFill/>
          </a:ln>
        </p:spPr>
      </p:pic>
      <p:sp>
        <p:nvSpPr>
          <p:cNvPr id="10" name="4 Título"/>
          <p:cNvSpPr txBox="1">
            <a:spLocks/>
          </p:cNvSpPr>
          <p:nvPr/>
        </p:nvSpPr>
        <p:spPr>
          <a:xfrm>
            <a:off x="1139811" y="359186"/>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s-CO" b="1" dirty="0">
                <a:latin typeface="Calibri" panose="020F0502020204030204" pitchFamily="34" charset="0"/>
                <a:ea typeface="Calibri" panose="020F0502020204030204" pitchFamily="34" charset="0"/>
                <a:cs typeface="Times New Roman" panose="02020603050405020304" pitchFamily="18" charset="0"/>
              </a:rPr>
              <a:t>CONSEJERÍA NUTRICIONAL</a:t>
            </a:r>
          </a:p>
          <a:p>
            <a:pPr algn="ctr"/>
            <a:endParaRPr lang="es-CO" dirty="0"/>
          </a:p>
        </p:txBody>
      </p:sp>
    </p:spTree>
    <p:extLst>
      <p:ext uri="{BB962C8B-B14F-4D97-AF65-F5344CB8AC3E}">
        <p14:creationId xmlns:p14="http://schemas.microsoft.com/office/powerpoint/2010/main" val="701060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Base</Template>
  <TotalTime>607</TotalTime>
  <Words>1972</Words>
  <Application>Microsoft Office PowerPoint</Application>
  <PresentationFormat>Panorámica</PresentationFormat>
  <Paragraphs>214</Paragraphs>
  <Slides>25</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Corbel</vt:lpstr>
      <vt:lpstr>Times New Roman</vt:lpstr>
      <vt:lpstr>Base</vt:lpstr>
      <vt:lpstr>Taller embarazo cpn</vt:lpstr>
      <vt:lpstr>NORMA 412: Guía para la detección temprana de las alteraciones del embarazo</vt:lpstr>
      <vt:lpstr>OBJETIVOS Norma 412</vt:lpstr>
      <vt:lpstr>CARACTERÍSTICAS Norma 412</vt:lpstr>
      <vt:lpstr>PASOS Norma 412</vt:lpstr>
      <vt:lpstr>CONSULTAS DE SEGUIMIENTO Y CONTROL Norma 412</vt:lpstr>
      <vt:lpstr>EXÁMENES SEGÚN EL TRIMESTRE </vt:lpstr>
      <vt:lpstr>VACUNACIÓN</vt:lpstr>
      <vt:lpstr>Presentación de PowerPoint</vt:lpstr>
      <vt:lpstr>Presentación de PowerPoint</vt:lpstr>
      <vt:lpstr>Presentación de PowerPoint</vt:lpstr>
      <vt:lpstr>Presentación de PowerPoint</vt:lpstr>
      <vt:lpstr>NO RECOMENDADO</vt:lpstr>
      <vt:lpstr>NAUSEAS Y MAREO</vt:lpstr>
      <vt:lpstr>DORSALGIA</vt:lpstr>
      <vt:lpstr>ESTREÑIMIENTO</vt:lpstr>
      <vt:lpstr> CALAMBRES </vt:lpstr>
      <vt:lpstr>POLIURIA</vt:lpstr>
      <vt:lpstr>CEFALEA</vt:lpstr>
      <vt:lpstr>SIGNOS DE ALARMA PRIMER TRIMESTRE</vt:lpstr>
      <vt:lpstr>SIGNOS DE ALARMA SEGUNDO TRIMESTRE</vt:lpstr>
      <vt:lpstr>SIGNOS DE ALARMA TERCER TRIMESTRE</vt:lpstr>
      <vt:lpstr>Presentación de PowerPoint</vt:lpstr>
      <vt:lpstr>Presentación de PowerPoint</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lactancia materna</dc:title>
  <dc:creator>Mauricio Cortes Molano</dc:creator>
  <cp:lastModifiedBy>Usuario UTP</cp:lastModifiedBy>
  <cp:revision>63</cp:revision>
  <dcterms:created xsi:type="dcterms:W3CDTF">2016-11-13T15:00:06Z</dcterms:created>
  <dcterms:modified xsi:type="dcterms:W3CDTF">2018-05-28T12:18:48Z</dcterms:modified>
</cp:coreProperties>
</file>