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64" r:id="rId3"/>
    <p:sldId id="449" r:id="rId4"/>
    <p:sldId id="365" r:id="rId5"/>
    <p:sldId id="403" r:id="rId6"/>
    <p:sldId id="363" r:id="rId7"/>
    <p:sldId id="404" r:id="rId8"/>
    <p:sldId id="405" r:id="rId9"/>
    <p:sldId id="406" r:id="rId10"/>
    <p:sldId id="450" r:id="rId11"/>
    <p:sldId id="408" r:id="rId12"/>
    <p:sldId id="409" r:id="rId13"/>
    <p:sldId id="410" r:id="rId14"/>
    <p:sldId id="412" r:id="rId15"/>
    <p:sldId id="413" r:id="rId16"/>
    <p:sldId id="414" r:id="rId17"/>
    <p:sldId id="411" r:id="rId18"/>
    <p:sldId id="415" r:id="rId19"/>
    <p:sldId id="416" r:id="rId20"/>
    <p:sldId id="417" r:id="rId21"/>
    <p:sldId id="418" r:id="rId22"/>
    <p:sldId id="423" r:id="rId23"/>
    <p:sldId id="419" r:id="rId24"/>
    <p:sldId id="420" r:id="rId25"/>
    <p:sldId id="424" r:id="rId26"/>
    <p:sldId id="425" r:id="rId27"/>
    <p:sldId id="426" r:id="rId28"/>
    <p:sldId id="451" r:id="rId29"/>
    <p:sldId id="421" r:id="rId30"/>
    <p:sldId id="422" r:id="rId31"/>
    <p:sldId id="402" r:id="rId32"/>
    <p:sldId id="427" r:id="rId33"/>
    <p:sldId id="428" r:id="rId34"/>
    <p:sldId id="429" r:id="rId35"/>
    <p:sldId id="430" r:id="rId36"/>
    <p:sldId id="431" r:id="rId37"/>
    <p:sldId id="432" r:id="rId38"/>
    <p:sldId id="433" r:id="rId39"/>
    <p:sldId id="434" r:id="rId40"/>
    <p:sldId id="435" r:id="rId41"/>
    <p:sldId id="436" r:id="rId42"/>
    <p:sldId id="437" r:id="rId43"/>
    <p:sldId id="438" r:id="rId44"/>
    <p:sldId id="439" r:id="rId45"/>
    <p:sldId id="440" r:id="rId46"/>
    <p:sldId id="441" r:id="rId47"/>
    <p:sldId id="442" r:id="rId48"/>
    <p:sldId id="443" r:id="rId49"/>
    <p:sldId id="444" r:id="rId50"/>
    <p:sldId id="445" r:id="rId51"/>
    <p:sldId id="446" r:id="rId52"/>
    <p:sldId id="447" r:id="rId53"/>
    <p:sldId id="448" r:id="rId54"/>
    <p:sldId id="383" r:id="rId55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39" autoAdjust="0"/>
    <p:restoredTop sz="94660"/>
  </p:normalViewPr>
  <p:slideViewPr>
    <p:cSldViewPr snapToGrid="0">
      <p:cViewPr varScale="1">
        <p:scale>
          <a:sx n="74" d="100"/>
          <a:sy n="74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9E1D-5A08-4B5C-AF5C-E2499F6062AB}" type="datetimeFigureOut">
              <a:rPr lang="es-CO" smtClean="0"/>
              <a:t>21/02/2018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AA987-4C51-4FC0-B844-28D2204FCAD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2583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9E1D-5A08-4B5C-AF5C-E2499F6062AB}" type="datetimeFigureOut">
              <a:rPr lang="es-CO" smtClean="0"/>
              <a:t>21/02/2018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AA987-4C51-4FC0-B844-28D2204FCAD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2708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9E1D-5A08-4B5C-AF5C-E2499F6062AB}" type="datetimeFigureOut">
              <a:rPr lang="es-CO" smtClean="0"/>
              <a:t>21/02/2018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AA987-4C51-4FC0-B844-28D2204FCAD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25314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9E1D-5A08-4B5C-AF5C-E2499F6062AB}" type="datetimeFigureOut">
              <a:rPr lang="es-CO" smtClean="0"/>
              <a:t>21/02/2018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AA987-4C51-4FC0-B844-28D2204FCAD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50290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9E1D-5A08-4B5C-AF5C-E2499F6062AB}" type="datetimeFigureOut">
              <a:rPr lang="es-CO" smtClean="0"/>
              <a:t>21/02/2018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AA987-4C51-4FC0-B844-28D2204FCAD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6230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9E1D-5A08-4B5C-AF5C-E2499F6062AB}" type="datetimeFigureOut">
              <a:rPr lang="es-CO" smtClean="0"/>
              <a:t>21/02/2018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AA987-4C51-4FC0-B844-28D2204FCAD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76669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9E1D-5A08-4B5C-AF5C-E2499F6062AB}" type="datetimeFigureOut">
              <a:rPr lang="es-CO" smtClean="0"/>
              <a:t>21/02/2018</a:t>
            </a:fld>
            <a:endParaRPr lang="es-CO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AA987-4C51-4FC0-B844-28D2204FCAD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2391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9E1D-5A08-4B5C-AF5C-E2499F6062AB}" type="datetimeFigureOut">
              <a:rPr lang="es-CO" smtClean="0"/>
              <a:t>21/02/2018</a:t>
            </a:fld>
            <a:endParaRPr lang="es-CO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AA987-4C51-4FC0-B844-28D2204FCAD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3909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9E1D-5A08-4B5C-AF5C-E2499F6062AB}" type="datetimeFigureOut">
              <a:rPr lang="es-CO" smtClean="0"/>
              <a:t>21/02/2018</a:t>
            </a:fld>
            <a:endParaRPr lang="es-CO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AA987-4C51-4FC0-B844-28D2204FCAD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43220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9E1D-5A08-4B5C-AF5C-E2499F6062AB}" type="datetimeFigureOut">
              <a:rPr lang="es-CO" smtClean="0"/>
              <a:t>21/02/2018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AA987-4C51-4FC0-B844-28D2204FCAD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08814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9E1D-5A08-4B5C-AF5C-E2499F6062AB}" type="datetimeFigureOut">
              <a:rPr lang="es-CO" smtClean="0"/>
              <a:t>21/02/2018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AA987-4C51-4FC0-B844-28D2204FCAD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89667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19E1D-5A08-4B5C-AF5C-E2499F6062AB}" type="datetimeFigureOut">
              <a:rPr lang="es-CO" smtClean="0"/>
              <a:t>21/02/2018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AA987-4C51-4FC0-B844-28D2204FCADF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45827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hyperlink" Target="Generadores%20Colombia.xlsx" TargetMode="Externa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6.jpeg"/><Relationship Id="rId4" Type="http://schemas.openxmlformats.org/officeDocument/2006/relationships/image" Target="../media/image8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-793376" y="1059543"/>
            <a:ext cx="10932458" cy="153112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3031" y="165383"/>
            <a:ext cx="8925059" cy="2387600"/>
          </a:xfrm>
        </p:spPr>
        <p:txBody>
          <a:bodyPr>
            <a:normAutofit/>
          </a:bodyPr>
          <a:lstStyle/>
          <a:p>
            <a:r>
              <a:rPr lang="es-CO" sz="3600" b="1" dirty="0"/>
              <a:t>UNIDAD DOS: </a:t>
            </a:r>
            <a:r>
              <a:rPr lang="es-CO" sz="3600" b="1" dirty="0" smtClean="0"/>
              <a:t>INTRODUCCIÓN </a:t>
            </a:r>
            <a:r>
              <a:rPr lang="es-CO" sz="3600" b="1" dirty="0"/>
              <a:t>A LA INGENIERÍA ELÉCTRICA Y CAMPOS DE ACCIÓN.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233738"/>
            <a:ext cx="6858000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CO" sz="2000" dirty="0" smtClean="0"/>
              <a:t>Prof. Dr Andrés Ricardo Herrera Orozco</a:t>
            </a:r>
            <a:endParaRPr lang="es-CO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CO" sz="1800" dirty="0"/>
              <a:t>Introducción a la Ingeniería </a:t>
            </a:r>
            <a:r>
              <a:rPr lang="es-CO" sz="1800" dirty="0" smtClean="0"/>
              <a:t>Eléctrica</a:t>
            </a:r>
            <a:endParaRPr lang="es-CO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CO" sz="1800" dirty="0"/>
              <a:t>Universidad Tecnológica de Pereira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-449943" y="449943"/>
            <a:ext cx="10072914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6146" name="Picture 2" descr="https://scontent-mia1-1.xx.fbcdn.net/hphotos-xpf1/v/t1.0-9/11999090_10153365008749262_8617289130304439237_n.jpg?oh=27c3c449cb3dff7bbcc922412a733a55&amp;oe=56619E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762" y="4728886"/>
            <a:ext cx="1666874" cy="166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media.utp.edu.co/portal-responsive/img/optimized/marca_UT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5137605"/>
            <a:ext cx="2879388" cy="78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04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9749">
            <a:off x="5326901" y="4135916"/>
            <a:ext cx="3600000" cy="21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 r="7394" b="20834"/>
          <a:stretch>
            <a:fillRect/>
          </a:stretch>
        </p:blipFill>
        <p:spPr bwMode="auto">
          <a:xfrm rot="774053">
            <a:off x="169210" y="4361509"/>
            <a:ext cx="3935590" cy="2020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61359">
            <a:off x="226170" y="687783"/>
            <a:ext cx="2664358" cy="2220298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91268">
            <a:off x="6618134" y="870798"/>
            <a:ext cx="2294395" cy="229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endParaRPr lang="es-CO" sz="2800" dirty="0">
              <a:solidFill>
                <a:srgbClr val="FF0000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9749" y="2291760"/>
            <a:ext cx="8971053" cy="308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s-CO" sz="7200" b="1" i="1" dirty="0">
                <a:latin typeface="Palatino Linotype" pitchFamily="18" charset="0"/>
              </a:rPr>
              <a:t>Perfil y fortalezas del ingeniero electricista</a:t>
            </a:r>
            <a:endParaRPr lang="es-ES" sz="7200" b="1" i="1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01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n relacionad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" r="1469"/>
          <a:stretch/>
        </p:blipFill>
        <p:spPr bwMode="auto">
          <a:xfrm>
            <a:off x="0" y="4456207"/>
            <a:ext cx="3541690" cy="211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La Ingeniería Eléctrica: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67057" y="722954"/>
            <a:ext cx="8458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sz="2400" dirty="0">
                <a:solidFill>
                  <a:srgbClr val="0000FF"/>
                </a:solidFill>
              </a:rPr>
              <a:t>La Ingeniería Eléctrica lidera </a:t>
            </a:r>
            <a:r>
              <a:rPr lang="es-CO" sz="2400" dirty="0"/>
              <a:t>procesos de </a:t>
            </a:r>
            <a:r>
              <a:rPr lang="es-CO" sz="2400" dirty="0">
                <a:solidFill>
                  <a:srgbClr val="0000FF"/>
                </a:solidFill>
              </a:rPr>
              <a:t>investigación, docencia y extensión</a:t>
            </a:r>
            <a:r>
              <a:rPr lang="es-CO" sz="2400" dirty="0"/>
              <a:t>  que contribuyen al desarrollo económico y social de la región y el país, en aspectos  del conocimiento que permiten </a:t>
            </a:r>
            <a:r>
              <a:rPr lang="es-CO" sz="2400" dirty="0">
                <a:solidFill>
                  <a:srgbClr val="0000FF"/>
                </a:solidFill>
              </a:rPr>
              <a:t>interpretar los fenómenos asociados a la energía eléctrica</a:t>
            </a:r>
            <a:r>
              <a:rPr lang="es-CO" sz="2400" dirty="0"/>
              <a:t>, los cuales hacen posible su </a:t>
            </a:r>
            <a:r>
              <a:rPr lang="es-CO" sz="2400" dirty="0">
                <a:solidFill>
                  <a:srgbClr val="0000FF"/>
                </a:solidFill>
              </a:rPr>
              <a:t>planificación, producción, transmisión, mantenimiento y utilización de manera eficiente, económica y sostenible</a:t>
            </a:r>
            <a:r>
              <a:rPr lang="es-CO" sz="2400" dirty="0"/>
              <a:t>. </a:t>
            </a:r>
            <a:endParaRPr lang="es-CO" sz="2400" dirty="0" smtClean="0"/>
          </a:p>
          <a:p>
            <a:pPr lvl="0" algn="just"/>
            <a:endParaRPr lang="es-CO" sz="2400" dirty="0"/>
          </a:p>
          <a:p>
            <a:pPr lvl="0" algn="just"/>
            <a:r>
              <a:rPr lang="es-CO" sz="2400" dirty="0" smtClean="0"/>
              <a:t>Incluye </a:t>
            </a:r>
            <a:r>
              <a:rPr lang="es-CO" sz="2400" dirty="0"/>
              <a:t>áreas de desarrollo como los </a:t>
            </a:r>
            <a:r>
              <a:rPr lang="es-CO" sz="2400" dirty="0">
                <a:solidFill>
                  <a:srgbClr val="0000FF"/>
                </a:solidFill>
              </a:rPr>
              <a:t>sistemas de potencia</a:t>
            </a:r>
            <a:r>
              <a:rPr lang="es-CO" sz="2400" dirty="0"/>
              <a:t>, la </a:t>
            </a:r>
            <a:r>
              <a:rPr lang="es-CO" sz="2400" dirty="0">
                <a:solidFill>
                  <a:srgbClr val="0000FF"/>
                </a:solidFill>
              </a:rPr>
              <a:t>automatización</a:t>
            </a:r>
            <a:r>
              <a:rPr lang="es-CO" sz="2400" dirty="0"/>
              <a:t>, </a:t>
            </a:r>
            <a:r>
              <a:rPr lang="es-CO" sz="2400" dirty="0">
                <a:solidFill>
                  <a:srgbClr val="0000FF"/>
                </a:solidFill>
              </a:rPr>
              <a:t>el control</a:t>
            </a:r>
            <a:r>
              <a:rPr lang="es-CO" sz="2400" dirty="0"/>
              <a:t>, </a:t>
            </a:r>
            <a:r>
              <a:rPr lang="es-CO" sz="2400" dirty="0">
                <a:solidFill>
                  <a:srgbClr val="0000FF"/>
                </a:solidFill>
              </a:rPr>
              <a:t>la electrónica </a:t>
            </a:r>
            <a:r>
              <a:rPr lang="es-CO" sz="2400" dirty="0"/>
              <a:t>y las </a:t>
            </a:r>
            <a:r>
              <a:rPr lang="es-CO" sz="2400" dirty="0">
                <a:solidFill>
                  <a:srgbClr val="0000FF"/>
                </a:solidFill>
              </a:rPr>
              <a:t>telecomunicaciones</a:t>
            </a:r>
            <a:r>
              <a:rPr lang="es-CO" sz="2400" dirty="0"/>
              <a:t>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4396586"/>
            <a:ext cx="1146219" cy="514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172" name="Picture 4" descr="Resultado de imagen para automatizacion ingenieria elect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628" y="4456207"/>
            <a:ext cx="2751246" cy="189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sultado de imagen para telecomunicaciones ingenieria elect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812" y="4456207"/>
            <a:ext cx="2540320" cy="114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6922555" y="5613980"/>
            <a:ext cx="2047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solidFill>
                  <a:srgbClr val="0000FF"/>
                </a:solidFill>
              </a:rPr>
              <a:t>telecomunicaciones</a:t>
            </a:r>
            <a:endParaRPr lang="es-CO" dirty="0"/>
          </a:p>
        </p:txBody>
      </p:sp>
      <p:sp>
        <p:nvSpPr>
          <p:cNvPr id="5" name="Rectángulo 4"/>
          <p:cNvSpPr/>
          <p:nvPr/>
        </p:nvSpPr>
        <p:spPr>
          <a:xfrm>
            <a:off x="3645748" y="6284416"/>
            <a:ext cx="43005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 smtClean="0">
                <a:solidFill>
                  <a:srgbClr val="0000FF"/>
                </a:solidFill>
              </a:rPr>
              <a:t>Automatización</a:t>
            </a:r>
            <a:r>
              <a:rPr lang="es-CO" dirty="0"/>
              <a:t>, </a:t>
            </a:r>
            <a:r>
              <a:rPr lang="es-CO" dirty="0">
                <a:solidFill>
                  <a:srgbClr val="0000FF"/>
                </a:solidFill>
              </a:rPr>
              <a:t>el control</a:t>
            </a:r>
            <a:r>
              <a:rPr lang="es-CO" dirty="0"/>
              <a:t>, </a:t>
            </a:r>
            <a:r>
              <a:rPr lang="es-CO" dirty="0">
                <a:solidFill>
                  <a:srgbClr val="0000FF"/>
                </a:solidFill>
              </a:rPr>
              <a:t>la electrónica </a:t>
            </a:r>
            <a:endParaRPr lang="es-CO" dirty="0"/>
          </a:p>
        </p:txBody>
      </p:sp>
      <p:sp>
        <p:nvSpPr>
          <p:cNvPr id="9" name="Rectángulo 8"/>
          <p:cNvSpPr/>
          <p:nvPr/>
        </p:nvSpPr>
        <p:spPr>
          <a:xfrm>
            <a:off x="237600" y="4435960"/>
            <a:ext cx="2164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 smtClean="0">
                <a:solidFill>
                  <a:srgbClr val="0000FF"/>
                </a:solidFill>
              </a:rPr>
              <a:t>Sistemas </a:t>
            </a:r>
            <a:r>
              <a:rPr lang="es-CO" dirty="0">
                <a:solidFill>
                  <a:srgbClr val="0000FF"/>
                </a:solidFill>
              </a:rPr>
              <a:t>de potencia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7853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Misión: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722954"/>
            <a:ext cx="8458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sz="2400" dirty="0"/>
              <a:t>El programa de Ingeniería Eléctrica, de la Universidad Tecnológica de Pereira, tiene como misión </a:t>
            </a:r>
            <a:r>
              <a:rPr lang="es-CO" sz="2400" dirty="0">
                <a:solidFill>
                  <a:srgbClr val="0000FF"/>
                </a:solidFill>
              </a:rPr>
              <a:t>formar profesionales competentes y con capacidad investigativa, que les permita interpretar los fenómenos asociados a la energía eléctrica </a:t>
            </a:r>
            <a:r>
              <a:rPr lang="es-CO" sz="2400" dirty="0"/>
              <a:t>para </a:t>
            </a:r>
            <a:r>
              <a:rPr lang="es-CO" sz="2400" dirty="0">
                <a:solidFill>
                  <a:srgbClr val="0000FF"/>
                </a:solidFill>
              </a:rPr>
              <a:t>contribuir al desarrollo sostenible de la sociedad</a:t>
            </a:r>
            <a:r>
              <a:rPr lang="es-CO" sz="2400" dirty="0"/>
              <a:t>. </a:t>
            </a:r>
            <a:endParaRPr lang="es-CO" sz="2400" dirty="0" smtClean="0"/>
          </a:p>
          <a:p>
            <a:pPr lvl="0" algn="just"/>
            <a:endParaRPr lang="es-CO" sz="2400" dirty="0"/>
          </a:p>
          <a:p>
            <a:pPr lvl="0" algn="just"/>
            <a:r>
              <a:rPr lang="es-CO" sz="2400" dirty="0" smtClean="0"/>
              <a:t>Adicionalmente, </a:t>
            </a:r>
            <a:r>
              <a:rPr lang="es-CO" sz="2400" dirty="0" smtClean="0">
                <a:solidFill>
                  <a:srgbClr val="0000FF"/>
                </a:solidFill>
              </a:rPr>
              <a:t>formar </a:t>
            </a:r>
            <a:r>
              <a:rPr lang="es-CO" sz="2400" dirty="0">
                <a:solidFill>
                  <a:srgbClr val="0000FF"/>
                </a:solidFill>
              </a:rPr>
              <a:t>ciudadanos responsables y de altos valores éticos, líderes en la dinámica social, innovadores y capacitados para actuar en un mundo globalizado</a:t>
            </a:r>
            <a:r>
              <a:rPr lang="es-CO" sz="2400" dirty="0"/>
              <a:t>.</a:t>
            </a:r>
          </a:p>
        </p:txBody>
      </p:sp>
      <p:pic>
        <p:nvPicPr>
          <p:cNvPr id="9218" name="Picture 2" descr="Resultado de imagen para ingenieros electricistas ingenieria elect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4" y="4139274"/>
            <a:ext cx="3313270" cy="165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9220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538" y="4993989"/>
            <a:ext cx="27813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616" y="4099518"/>
            <a:ext cx="2714618" cy="181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47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Funciones del Ingeniero Electricista: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722954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/>
              <a:t>Modelar, analizar, planear, diseñar, construir, operar, y </a:t>
            </a:r>
            <a:r>
              <a:rPr lang="es-CO" sz="2400" dirty="0">
                <a:solidFill>
                  <a:srgbClr val="0000FF"/>
                </a:solidFill>
              </a:rPr>
              <a:t>administrar sistemas de potencia eléctrica</a:t>
            </a:r>
            <a:r>
              <a:rPr lang="es-CO" sz="2400" dirty="0" smtClean="0"/>
              <a:t>.</a:t>
            </a:r>
            <a:endParaRPr lang="es-CO" sz="2400" dirty="0"/>
          </a:p>
        </p:txBody>
      </p:sp>
      <p:sp>
        <p:nvSpPr>
          <p:cNvPr id="14" name="Rectángulo 13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126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99" y="1648128"/>
            <a:ext cx="44291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sultado de imagen para ingenieros electricistas ingenieria electr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74" y="1672978"/>
            <a:ext cx="3767425" cy="282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Resultado de imagen para ingenieros electricistas ingenieria elect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39" y="4656352"/>
            <a:ext cx="2827971" cy="196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Resultado de imagen para ingenieros electricistas ingenieria electr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651" y="4675947"/>
            <a:ext cx="4045465" cy="194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14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Funciones del Ingeniero Electricista: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722954"/>
            <a:ext cx="845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 smtClean="0"/>
              <a:t>Analizar</a:t>
            </a:r>
            <a:r>
              <a:rPr lang="es-CO" sz="2400" dirty="0"/>
              <a:t>, modelar, seleccionar, operar y </a:t>
            </a:r>
            <a:r>
              <a:rPr lang="es-CO" sz="2400" dirty="0">
                <a:solidFill>
                  <a:srgbClr val="0000FF"/>
                </a:solidFill>
              </a:rPr>
              <a:t>mantener instrumentos de medición de variables eléctricas y componentes de sistemas de control básicos</a:t>
            </a:r>
            <a:r>
              <a:rPr lang="es-CO" sz="2400" dirty="0" smtClean="0"/>
              <a:t>.</a:t>
            </a:r>
            <a:endParaRPr lang="es-CO" sz="2400" dirty="0"/>
          </a:p>
        </p:txBody>
      </p:sp>
      <p:sp>
        <p:nvSpPr>
          <p:cNvPr id="14" name="Rectángulo 13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40" y="2042309"/>
            <a:ext cx="7537540" cy="425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79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Funciones del Ingeniero Electricista: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4" name="Rectángulo 13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253" t="224" r="10255"/>
          <a:stretch/>
        </p:blipFill>
        <p:spPr>
          <a:xfrm>
            <a:off x="514948" y="603927"/>
            <a:ext cx="7941813" cy="606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8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Funciones del Ingeniero Electricista: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4" name="Rectángulo 13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54" y="707812"/>
            <a:ext cx="7609489" cy="587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9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Resultado de imagen para inducción electromagnéti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851" y="1724066"/>
            <a:ext cx="1922792" cy="114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Funciones del Ingeniero Electricista: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722954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 smtClean="0"/>
              <a:t>Calcular</a:t>
            </a:r>
            <a:r>
              <a:rPr lang="es-CO" sz="2400" dirty="0"/>
              <a:t>, seleccionar, operar, </a:t>
            </a:r>
            <a:r>
              <a:rPr lang="es-CO" sz="2400" dirty="0">
                <a:solidFill>
                  <a:srgbClr val="0000FF"/>
                </a:solidFill>
              </a:rPr>
              <a:t>evaluar y mantener las máquinas eléctricas</a:t>
            </a:r>
            <a:r>
              <a:rPr lang="es-CO" sz="2400" dirty="0" smtClean="0"/>
              <a:t>.</a:t>
            </a:r>
            <a:endParaRPr lang="es-CO" sz="2400" dirty="0"/>
          </a:p>
        </p:txBody>
      </p:sp>
      <p:sp>
        <p:nvSpPr>
          <p:cNvPr id="14" name="Rectángulo 13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l="6452" t="3711" r="6452" b="7222"/>
          <a:stretch>
            <a:fillRect/>
          </a:stretch>
        </p:blipFill>
        <p:spPr bwMode="auto">
          <a:xfrm>
            <a:off x="579519" y="5179122"/>
            <a:ext cx="128588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/>
          <a:srcRect t="18750" b="20833"/>
          <a:stretch>
            <a:fillRect/>
          </a:stretch>
        </p:blipFill>
        <p:spPr bwMode="auto">
          <a:xfrm>
            <a:off x="103064" y="1826034"/>
            <a:ext cx="2857496" cy="172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/>
          <a:srcRect l="30664" t="32187" r="34180" b="13437"/>
          <a:stretch>
            <a:fillRect/>
          </a:stretch>
        </p:blipFill>
        <p:spPr bwMode="auto">
          <a:xfrm rot="581958">
            <a:off x="5957132" y="3420236"/>
            <a:ext cx="2954134" cy="2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" descr="C:\Documents and Settings\Admin\Escritorio\CASC\1. Archivos Universidad\3. Practica - CODENSA\5. FOTOS E IMAGENES\Guavio\Guavio 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443344">
            <a:off x="1878043" y="3286287"/>
            <a:ext cx="4077468" cy="2712115"/>
          </a:xfrm>
          <a:prstGeom prst="rect">
            <a:avLst/>
          </a:prstGeom>
          <a:noFill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10032" y="1294811"/>
            <a:ext cx="1643042" cy="2407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7904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580" y="1632649"/>
            <a:ext cx="4655906" cy="148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Resultado de imagen para instalaciones eléctricas elect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2195">
            <a:off x="161779" y="1875943"/>
            <a:ext cx="4359355" cy="315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Funciones del Ingeniero Electricista: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722954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 smtClean="0"/>
              <a:t>Planear</a:t>
            </a:r>
            <a:r>
              <a:rPr lang="es-CO" sz="2400" dirty="0"/>
              <a:t>, calcular, diseñar, construir, operar y </a:t>
            </a:r>
            <a:r>
              <a:rPr lang="es-CO" sz="2400" dirty="0">
                <a:solidFill>
                  <a:srgbClr val="0000FF"/>
                </a:solidFill>
              </a:rPr>
              <a:t>mantener instalaciones eléctricas de fuerza y de iluminación</a:t>
            </a:r>
            <a:r>
              <a:rPr lang="es-CO" sz="2400" dirty="0" smtClean="0"/>
              <a:t>.</a:t>
            </a:r>
            <a:endParaRPr lang="es-CO" sz="2400" dirty="0"/>
          </a:p>
        </p:txBody>
      </p:sp>
      <p:sp>
        <p:nvSpPr>
          <p:cNvPr id="14" name="Rectángulo 13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 rot="823954">
            <a:off x="345205" y="4946495"/>
            <a:ext cx="2334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solidFill>
                  <a:srgbClr val="0000FF"/>
                </a:solidFill>
              </a:rPr>
              <a:t>instalaciones eléctricas</a:t>
            </a:r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5205244" y="3198857"/>
            <a:ext cx="3316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solidFill>
                  <a:srgbClr val="0000FF"/>
                </a:solidFill>
              </a:rPr>
              <a:t>instalaciones eléctricas de fuerza </a:t>
            </a:r>
            <a:endParaRPr lang="es-CO" dirty="0"/>
          </a:p>
        </p:txBody>
      </p:sp>
      <p:sp>
        <p:nvSpPr>
          <p:cNvPr id="5" name="Rectángulo 4"/>
          <p:cNvSpPr/>
          <p:nvPr/>
        </p:nvSpPr>
        <p:spPr>
          <a:xfrm>
            <a:off x="4833001" y="623852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dirty="0">
                <a:solidFill>
                  <a:srgbClr val="0000FF"/>
                </a:solidFill>
              </a:rPr>
              <a:t>instalaciones eléctricas </a:t>
            </a:r>
            <a:r>
              <a:rPr lang="es-CO" dirty="0" smtClean="0">
                <a:solidFill>
                  <a:srgbClr val="0000FF"/>
                </a:solidFill>
              </a:rPr>
              <a:t>de </a:t>
            </a:r>
            <a:r>
              <a:rPr lang="es-CO" dirty="0">
                <a:solidFill>
                  <a:srgbClr val="0000FF"/>
                </a:solidFill>
              </a:rPr>
              <a:t>iluminación</a:t>
            </a:r>
            <a:endParaRPr lang="es-CO" dirty="0"/>
          </a:p>
        </p:txBody>
      </p:sp>
      <p:pic>
        <p:nvPicPr>
          <p:cNvPr id="13320" name="Picture 8" descr="Resultado de imagen para instalaciones de iluminació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150" y="4046197"/>
            <a:ext cx="2151381" cy="196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Resultado de imagen para instalaciones eléctricas electric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238" y="3722289"/>
            <a:ext cx="2662505" cy="253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03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Funciones del Ingeniero Electricista: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722954"/>
            <a:ext cx="845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 smtClean="0">
                <a:solidFill>
                  <a:srgbClr val="0000FF"/>
                </a:solidFill>
              </a:rPr>
              <a:t>Investigar</a:t>
            </a:r>
            <a:r>
              <a:rPr lang="es-CO" sz="2400" dirty="0">
                <a:solidFill>
                  <a:srgbClr val="0000FF"/>
                </a:solidFill>
              </a:rPr>
              <a:t>, proponer y certificar nuevas tecnologías para optimizar y modernizar procesos </a:t>
            </a:r>
            <a:r>
              <a:rPr lang="es-CO" sz="2400" dirty="0"/>
              <a:t>y operaciones en las cuales se involucra </a:t>
            </a:r>
            <a:r>
              <a:rPr lang="es-CO" sz="2400" dirty="0">
                <a:solidFill>
                  <a:srgbClr val="0000FF"/>
                </a:solidFill>
              </a:rPr>
              <a:t>la energía eléctrica</a:t>
            </a:r>
            <a:r>
              <a:rPr lang="es-CO" sz="2400" dirty="0"/>
              <a:t>.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2290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2275">
            <a:off x="614786" y="2165717"/>
            <a:ext cx="2865210" cy="191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1482">
            <a:off x="2304968" y="4122669"/>
            <a:ext cx="3600000" cy="240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3294">
            <a:off x="4379619" y="2182370"/>
            <a:ext cx="3804457" cy="190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227">
            <a:off x="6054099" y="4403971"/>
            <a:ext cx="2948233" cy="195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2298">
            <a:off x="225581" y="4497998"/>
            <a:ext cx="2241391" cy="161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31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endParaRPr lang="es-CO" sz="2800" dirty="0">
              <a:solidFill>
                <a:srgbClr val="FF0000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3 Rectángulo"/>
          <p:cNvSpPr/>
          <p:nvPr/>
        </p:nvSpPr>
        <p:spPr>
          <a:xfrm>
            <a:off x="4584879" y="996775"/>
            <a:ext cx="435162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800" i="1" dirty="0" smtClean="0">
                <a:latin typeface="Times New Roman" pitchFamily="18" charset="0"/>
                <a:cs typeface="Times New Roman" pitchFamily="18" charset="0"/>
              </a:rPr>
              <a:t>«El </a:t>
            </a:r>
            <a:r>
              <a:rPr lang="es-CO" sz="2800" i="1" dirty="0">
                <a:latin typeface="Times New Roman" pitchFamily="18" charset="0"/>
                <a:cs typeface="Times New Roman" pitchFamily="18" charset="0"/>
              </a:rPr>
              <a:t>científico no busca un resultado inmediato. No espera que sus ideas avanzadas sean fácilmente aceptadas. Su deber es sentar las bases para los que vendrán, señalar el </a:t>
            </a:r>
            <a:r>
              <a:rPr lang="es-CO" sz="2800" i="1" dirty="0" smtClean="0">
                <a:latin typeface="Times New Roman" pitchFamily="18" charset="0"/>
                <a:cs typeface="Times New Roman" pitchFamily="18" charset="0"/>
              </a:rPr>
              <a:t>camino.»</a:t>
            </a:r>
          </a:p>
          <a:p>
            <a:pPr algn="just"/>
            <a:endParaRPr lang="es-CO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CO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es-E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s-ES" sz="2800" b="1" dirty="0" err="1" smtClean="0">
                <a:latin typeface="Times New Roman" pitchFamily="18" charset="0"/>
                <a:cs typeface="Times New Roman" pitchFamily="18" charset="0"/>
              </a:rPr>
              <a:t>Nikola</a:t>
            </a:r>
            <a:r>
              <a:rPr lang="es-ES" sz="2800" b="1" dirty="0" smtClean="0">
                <a:latin typeface="Times New Roman" pitchFamily="18" charset="0"/>
                <a:cs typeface="Times New Roman" pitchFamily="18" charset="0"/>
              </a:rPr>
              <a:t> Tesla</a:t>
            </a:r>
            <a:r>
              <a:rPr lang="es-CO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CO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s-CO" sz="2800" dirty="0" smtClean="0">
                <a:latin typeface="Times New Roman" pitchFamily="18" charset="0"/>
                <a:cs typeface="Times New Roman" pitchFamily="18" charset="0"/>
              </a:rPr>
              <a:t>1856-1943)</a:t>
            </a:r>
            <a:r>
              <a:rPr lang="es-CO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s-ES" sz="2800" b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s-CO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Nikola</a:t>
            </a:r>
            <a:r>
              <a:rPr lang="es-C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Tesla fue un </a:t>
            </a:r>
            <a:r>
              <a:rPr lang="es-C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inventor, ingeniero electricista, </a:t>
            </a:r>
            <a:r>
              <a:rPr lang="es-C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ingeniero mecánico</a:t>
            </a:r>
            <a:r>
              <a:rPr lang="es-C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físico de origen serbio</a:t>
            </a:r>
          </a:p>
        </p:txBody>
      </p:sp>
      <p:pic>
        <p:nvPicPr>
          <p:cNvPr id="1028" name="Picture 4" descr="Resultado de imagen para frases para ingenieros electricist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68" y="971017"/>
            <a:ext cx="4269631" cy="531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36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7709">
            <a:off x="2942028" y="4249111"/>
            <a:ext cx="3772482" cy="126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Resultado de imagen para producción limpia ingenieria elect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4202">
            <a:off x="765538" y="5168202"/>
            <a:ext cx="4169503" cy="140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Resultado de imagen para producción limpia ingenieria elect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0019">
            <a:off x="504702" y="3770809"/>
            <a:ext cx="1930803" cy="140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Áreas de desempeño del Ingeniero </a:t>
            </a:r>
            <a:r>
              <a:rPr lang="es-CO" sz="2800" dirty="0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Electricista:</a:t>
            </a:r>
            <a:endParaRPr lang="es-CO" sz="2800" dirty="0">
              <a:solidFill>
                <a:srgbClr val="FF0000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54178" y="722954"/>
            <a:ext cx="8458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sz="2400" dirty="0" smtClean="0">
                <a:solidFill>
                  <a:srgbClr val="0000FF"/>
                </a:solidFill>
              </a:rPr>
              <a:t>Asesoría, consultoría</a:t>
            </a:r>
            <a:r>
              <a:rPr lang="es-CO" sz="2400" dirty="0">
                <a:solidFill>
                  <a:srgbClr val="0000FF"/>
                </a:solidFill>
              </a:rPr>
              <a:t>, formulación de proyectos, planificación, dirección, diseño, construcción, instalación, programación, puesta en funcionamiento, operación, ensayo, medición, control, mantenimiento, reparación, modificación, transformación e inspección</a:t>
            </a:r>
            <a:r>
              <a:rPr lang="es-CO" sz="2400" dirty="0"/>
              <a:t> de: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/>
              <a:t>Sistemas de </a:t>
            </a:r>
            <a:r>
              <a:rPr lang="es-CO" sz="2400" dirty="0">
                <a:solidFill>
                  <a:srgbClr val="0000FF"/>
                </a:solidFill>
              </a:rPr>
              <a:t>generación, transmisión, distribución, conversión</a:t>
            </a:r>
            <a:r>
              <a:rPr lang="es-CO" sz="2400" dirty="0"/>
              <a:t>, </a:t>
            </a:r>
            <a:r>
              <a:rPr lang="es-CO" sz="2400" dirty="0">
                <a:solidFill>
                  <a:srgbClr val="0000FF"/>
                </a:solidFill>
              </a:rPr>
              <a:t>control, automatización, procesamiento </a:t>
            </a:r>
            <a:r>
              <a:rPr lang="es-CO" sz="2400" dirty="0"/>
              <a:t>y uso de energía eléctrica, incluyendo </a:t>
            </a:r>
            <a:r>
              <a:rPr lang="es-CO" sz="2400" dirty="0">
                <a:solidFill>
                  <a:srgbClr val="0000FF"/>
                </a:solidFill>
              </a:rPr>
              <a:t>producción limpia</a:t>
            </a:r>
            <a:r>
              <a:rPr lang="es-CO" sz="2400" dirty="0" smtClean="0"/>
              <a:t>.</a:t>
            </a:r>
            <a:endParaRPr lang="es-CO" sz="2400" dirty="0"/>
          </a:p>
        </p:txBody>
      </p:sp>
      <p:sp>
        <p:nvSpPr>
          <p:cNvPr id="13" name="Rectángulo 12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8438" name="Picture 6" descr="Resultado de imagen para producción limpia ingenieria electr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6301">
            <a:off x="6341889" y="3656892"/>
            <a:ext cx="2505664" cy="182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04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Áreas de desempeño del Ingeniero </a:t>
            </a:r>
            <a:r>
              <a:rPr lang="es-CO" sz="2800" dirty="0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Electricista:</a:t>
            </a:r>
            <a:endParaRPr lang="es-CO" sz="2800" dirty="0">
              <a:solidFill>
                <a:srgbClr val="FF0000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722954"/>
            <a:ext cx="8458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 smtClean="0">
                <a:solidFill>
                  <a:srgbClr val="0000FF"/>
                </a:solidFill>
              </a:rPr>
              <a:t>Sistemas</a:t>
            </a:r>
            <a:r>
              <a:rPr lang="es-CO" sz="2400" dirty="0">
                <a:solidFill>
                  <a:srgbClr val="0000FF"/>
                </a:solidFill>
              </a:rPr>
              <a:t>, subsistemas, equipos componentes y partes </a:t>
            </a:r>
            <a:r>
              <a:rPr lang="es-CO" sz="2400" dirty="0"/>
              <a:t>de generación, transmisión, distribución, conversión, control, medición, automatización, registro, reproducción, procesamiento y/o uso de </a:t>
            </a:r>
            <a:r>
              <a:rPr lang="es-CO" sz="2400" dirty="0">
                <a:solidFill>
                  <a:srgbClr val="0000FF"/>
                </a:solidFill>
              </a:rPr>
              <a:t>información proveniente de ondas eléctricas, electromagnéticas, ópticas, acústicas</a:t>
            </a:r>
            <a:r>
              <a:rPr lang="es-CO" sz="2400" dirty="0"/>
              <a:t>, etc.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7410" name="Picture 2" descr="Resultado de imagen para ejem ondas electromagneticas ingenieria elect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90" y="2695050"/>
            <a:ext cx="6340362" cy="382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270" y="2736764"/>
            <a:ext cx="2466975" cy="1847850"/>
          </a:xfrm>
          <a:prstGeom prst="rect">
            <a:avLst/>
          </a:prstGeom>
        </p:spPr>
      </p:pic>
      <p:pic>
        <p:nvPicPr>
          <p:cNvPr id="17414" name="Picture 6" descr="Resultado de imagen para subestacion de potencia ingenieria electri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270" y="4720958"/>
            <a:ext cx="2366565" cy="180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04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Áreas de desempeño del Ingeniero </a:t>
            </a:r>
            <a:r>
              <a:rPr lang="es-CO" sz="2800" dirty="0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Electricista:</a:t>
            </a:r>
            <a:endParaRPr lang="es-CO" sz="2800" dirty="0">
              <a:solidFill>
                <a:srgbClr val="FF0000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864622"/>
            <a:ext cx="845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/>
              <a:t>Participación en </a:t>
            </a:r>
            <a:r>
              <a:rPr lang="es-CO" sz="2400" dirty="0">
                <a:solidFill>
                  <a:srgbClr val="0000FF"/>
                </a:solidFill>
              </a:rPr>
              <a:t>desarrollos de computación aplicada a la ingeniería</a:t>
            </a:r>
            <a:r>
              <a:rPr lang="es-CO" sz="2400" dirty="0"/>
              <a:t>, incluyendo productos de programación (software) y los dispositivos genéricos (hardware</a:t>
            </a:r>
            <a:r>
              <a:rPr lang="es-CO" sz="2400" dirty="0" smtClean="0"/>
              <a:t>).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0482" name="Picture 2" descr="Resultado de imagen para interfaz labview ingenieria electr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4"/>
          <a:stretch/>
        </p:blipFill>
        <p:spPr bwMode="auto">
          <a:xfrm>
            <a:off x="0" y="2193741"/>
            <a:ext cx="5429250" cy="391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Resultado de imagen para gui matlab ingenieria elect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430" y="2249897"/>
            <a:ext cx="34290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Resultado de imagen para hardware ingenieria elect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892" y="5206548"/>
            <a:ext cx="3576077" cy="112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06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Áreas de desempeño del Ingeniero </a:t>
            </a:r>
            <a:r>
              <a:rPr lang="es-CO" sz="2800" dirty="0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Electricista:</a:t>
            </a:r>
            <a:endParaRPr lang="es-CO" sz="2800" dirty="0">
              <a:solidFill>
                <a:srgbClr val="FF0000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838864"/>
            <a:ext cx="8458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 smtClean="0"/>
              <a:t>Participación </a:t>
            </a:r>
            <a:r>
              <a:rPr lang="es-CO" sz="2400" dirty="0"/>
              <a:t>en la </a:t>
            </a:r>
            <a:r>
              <a:rPr lang="es-CO" sz="2400" dirty="0">
                <a:solidFill>
                  <a:srgbClr val="0000FF"/>
                </a:solidFill>
              </a:rPr>
              <a:t>elaboración de políticas de tarifas, precios y costos marginales de generación, transporte y distribución de energía eléctrica</a:t>
            </a:r>
            <a:r>
              <a:rPr lang="es-CO" sz="2400" dirty="0" smtClean="0"/>
              <a:t>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s-CO" sz="2400" dirty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/>
              <a:t>Participación en la </a:t>
            </a:r>
            <a:r>
              <a:rPr lang="es-CO" sz="2400" dirty="0">
                <a:solidFill>
                  <a:srgbClr val="0000FF"/>
                </a:solidFill>
              </a:rPr>
              <a:t>evaluación financiera de proyectos de inversión que estén orientados a la producción</a:t>
            </a:r>
            <a:r>
              <a:rPr lang="es-CO" sz="2400" dirty="0"/>
              <a:t>, manejo o utilización de la energía eléctrica.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1506" name="Picture 2" descr="Resultado de imagen para elaboración de políticas de tarifas  ingenieria elect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17" y="4187136"/>
            <a:ext cx="4571998" cy="18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352" y="5255509"/>
            <a:ext cx="2471744" cy="127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349" y="3197689"/>
            <a:ext cx="3333750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24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Áreas de desempeño del Ingeniero </a:t>
            </a:r>
            <a:r>
              <a:rPr lang="es-CO" sz="2800" dirty="0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Electricista:</a:t>
            </a:r>
            <a:endParaRPr lang="es-CO" sz="2800" dirty="0">
              <a:solidFill>
                <a:srgbClr val="FF0000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1918100"/>
            <a:ext cx="8458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rgbClr val="0000FF"/>
                </a:solidFill>
              </a:rPr>
              <a:t>Consultorías</a:t>
            </a:r>
            <a:r>
              <a:rPr lang="es-CO" sz="2400" dirty="0"/>
              <a:t> relacionadas </a:t>
            </a:r>
            <a:r>
              <a:rPr lang="es-CO" sz="2400" dirty="0">
                <a:solidFill>
                  <a:srgbClr val="0000FF"/>
                </a:solidFill>
              </a:rPr>
              <a:t>con asuntos de ingeniería en aspectos técnicos, legales, económicos </a:t>
            </a:r>
            <a:r>
              <a:rPr lang="es-CO" sz="2400" dirty="0"/>
              <a:t>y financieros.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s-CO" sz="2400" dirty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rgbClr val="0000FF"/>
                </a:solidFill>
              </a:rPr>
              <a:t>Arbitrajes, peritajes y tasaciones</a:t>
            </a:r>
            <a:r>
              <a:rPr lang="es-CO" sz="2400" dirty="0"/>
              <a:t>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s-CO" sz="2400" dirty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rgbClr val="0000FF"/>
                </a:solidFill>
              </a:rPr>
              <a:t>Seguridad industrial e impacto ambiental</a:t>
            </a:r>
            <a:r>
              <a:rPr lang="es-CO" sz="2400" dirty="0"/>
              <a:t>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s-CO" sz="2400" dirty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rgbClr val="0000FF"/>
                </a:solidFill>
              </a:rPr>
              <a:t>Investigación, docencia y capacitación en áreas </a:t>
            </a:r>
            <a:r>
              <a:rPr lang="es-CO" sz="2400" dirty="0" smtClean="0">
                <a:solidFill>
                  <a:srgbClr val="0000FF"/>
                </a:solidFill>
              </a:rPr>
              <a:t>relacionadas </a:t>
            </a:r>
            <a:r>
              <a:rPr lang="es-CO" sz="2400" dirty="0"/>
              <a:t>a todos los aspectos anteriores.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5804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8" name="Picture 10" descr="Resultado de imagen para ch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6132">
            <a:off x="4139136" y="4160356"/>
            <a:ext cx="2495858" cy="176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Resultado de imagen para isa intercolomb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4287">
            <a:off x="3774294" y="1670422"/>
            <a:ext cx="3225543" cy="108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Desempeño del Ingeniero </a:t>
            </a:r>
            <a:r>
              <a:rPr lang="es-CO" sz="2800" dirty="0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Electricista:</a:t>
            </a:r>
            <a:endParaRPr lang="es-CO" sz="2800" dirty="0">
              <a:solidFill>
                <a:srgbClr val="FF0000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823396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rgbClr val="0000FF"/>
                </a:solidFill>
              </a:rPr>
              <a:t>Empresas de servicio del sector eléctrico</a:t>
            </a:r>
            <a:r>
              <a:rPr lang="es-CO" sz="2400" dirty="0"/>
              <a:t>: Generación, transmisión y distribución de energía eléctrica</a:t>
            </a:r>
            <a:r>
              <a:rPr lang="es-CO" sz="2400" dirty="0" smtClean="0"/>
              <a:t>.</a:t>
            </a:r>
            <a:endParaRPr lang="es-CO" sz="2400" dirty="0"/>
          </a:p>
        </p:txBody>
      </p:sp>
      <p:sp>
        <p:nvSpPr>
          <p:cNvPr id="5" name="Rectángulo 4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2530" name="Picture 2" descr="Resultado de imagen para isa ge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9"/>
          <a:stretch/>
        </p:blipFill>
        <p:spPr bwMode="auto">
          <a:xfrm rot="586287">
            <a:off x="316360" y="1811301"/>
            <a:ext cx="3081450" cy="184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8091">
            <a:off x="300015" y="4056378"/>
            <a:ext cx="3173176" cy="161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5426">
            <a:off x="4545432" y="2628381"/>
            <a:ext cx="2314575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Resultado de imagen para codens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852" y="2733095"/>
            <a:ext cx="1735684" cy="173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Resultado de imagen para codensa colombi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85" b="36161"/>
          <a:stretch/>
        </p:blipFill>
        <p:spPr bwMode="auto">
          <a:xfrm>
            <a:off x="7198110" y="4519271"/>
            <a:ext cx="1843167" cy="64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05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0" name="Picture 8" descr="Resultado de imagen para Empresas industriales colomb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0646">
            <a:off x="182929" y="4026700"/>
            <a:ext cx="3627788" cy="171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Resultado de imagen para Empresas industriales ingenios azucareroscolomb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8635">
            <a:off x="5742112" y="3563757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Resultado de imagen para Empresas industriales colomb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6076">
            <a:off x="368140" y="1942785"/>
            <a:ext cx="3101234" cy="193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Desempeño del Ingeniero </a:t>
            </a:r>
            <a:r>
              <a:rPr lang="es-CO" sz="2800" dirty="0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Electricista:</a:t>
            </a:r>
            <a:endParaRPr lang="es-CO" sz="2800" dirty="0">
              <a:solidFill>
                <a:srgbClr val="FF0000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823396"/>
            <a:ext cx="845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 smtClean="0">
                <a:solidFill>
                  <a:srgbClr val="0000FF"/>
                </a:solidFill>
              </a:rPr>
              <a:t>Empresas </a:t>
            </a:r>
            <a:r>
              <a:rPr lang="es-CO" sz="2400" dirty="0">
                <a:solidFill>
                  <a:srgbClr val="0000FF"/>
                </a:solidFill>
              </a:rPr>
              <a:t>industriales</a:t>
            </a:r>
            <a:r>
              <a:rPr lang="es-CO" sz="2400" dirty="0"/>
              <a:t>: alimentos, automotriz, azucareras, eléctricas, electrónicas, textil, metalmecánicas, papeleras, siderúrgicas, etc</a:t>
            </a:r>
            <a:r>
              <a:rPr lang="es-CO" sz="2400" dirty="0" smtClean="0"/>
              <a:t>.</a:t>
            </a:r>
            <a:endParaRPr lang="es-CO" sz="2400" dirty="0"/>
          </a:p>
        </p:txBody>
      </p:sp>
      <p:sp>
        <p:nvSpPr>
          <p:cNvPr id="5" name="Rectángulo 4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3556" name="Picture 4" descr="Resultado de imagen para Empresas industriales ingenios azucareroscolomb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9006">
            <a:off x="4244284" y="2059330"/>
            <a:ext cx="3975138" cy="208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Resultado de imagen para ABB trafos colomb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209" y="5063154"/>
            <a:ext cx="2111067" cy="140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06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esultado de imagen para Empresar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3514">
            <a:off x="477586" y="2805762"/>
            <a:ext cx="2845873" cy="148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Resultado de imagen para consultoria elect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8168">
            <a:off x="6091158" y="2633450"/>
            <a:ext cx="2721914" cy="213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Resultado de imagen para consultoria electri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9127">
            <a:off x="3537544" y="3896724"/>
            <a:ext cx="2440032" cy="162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Desempeño del Ingeniero </a:t>
            </a:r>
            <a:r>
              <a:rPr lang="es-CO" sz="2800" dirty="0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Electricista:</a:t>
            </a:r>
            <a:endParaRPr lang="es-CO" sz="2800" dirty="0">
              <a:solidFill>
                <a:srgbClr val="FF0000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823396"/>
            <a:ext cx="8458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 smtClean="0">
                <a:solidFill>
                  <a:srgbClr val="0000FF"/>
                </a:solidFill>
              </a:rPr>
              <a:t>Empresas </a:t>
            </a:r>
            <a:r>
              <a:rPr lang="es-CO" sz="2400" dirty="0">
                <a:solidFill>
                  <a:srgbClr val="0000FF"/>
                </a:solidFill>
              </a:rPr>
              <a:t>de asesoría y consultoría:</a:t>
            </a:r>
            <a:r>
              <a:rPr lang="es-CO" sz="2400" dirty="0"/>
              <a:t> a empresas del sector eléctrico, industrial, comercial, oficial, construcción, etc.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/>
              <a:t>Instituciones </a:t>
            </a:r>
            <a:r>
              <a:rPr lang="es-CO" sz="2400" dirty="0">
                <a:solidFill>
                  <a:srgbClr val="0000FF"/>
                </a:solidFill>
              </a:rPr>
              <a:t>de educación superior</a:t>
            </a:r>
            <a:r>
              <a:rPr lang="es-CO" sz="2400" dirty="0"/>
              <a:t>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rgbClr val="0000FF"/>
                </a:solidFill>
              </a:rPr>
              <a:t>Empresario independiente</a:t>
            </a:r>
            <a:r>
              <a:rPr lang="es-CO" sz="2400" dirty="0"/>
              <a:t>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rgbClr val="0000FF"/>
                </a:solidFill>
              </a:rPr>
              <a:t>Empresas proveedoras</a:t>
            </a:r>
            <a:r>
              <a:rPr lang="es-CO" sz="2400" dirty="0"/>
              <a:t>: ventas y mercadeo.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4582" name="Picture 6" descr="Resultado de imagen para consultoria electr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1733">
            <a:off x="3171461" y="5551564"/>
            <a:ext cx="2565224" cy="54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Resultado de imagen para consultoria electri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9549">
            <a:off x="325779" y="4617792"/>
            <a:ext cx="2485712" cy="165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Imagen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2744">
            <a:off x="6230555" y="5206988"/>
            <a:ext cx="2614488" cy="127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08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n para reading book human 3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16"/>
          <a:stretch/>
        </p:blipFill>
        <p:spPr bwMode="auto">
          <a:xfrm>
            <a:off x="5242337" y="838271"/>
            <a:ext cx="3901663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endParaRPr lang="es-CO" sz="2800" dirty="0">
              <a:solidFill>
                <a:srgbClr val="FF0000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-335051" y="2235492"/>
            <a:ext cx="72009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7200" b="1" i="1" dirty="0">
                <a:latin typeface="Palatino Linotype" pitchFamily="18" charset="0"/>
              </a:rPr>
              <a:t>NUEVO PLAN DE ESTUDIOS</a:t>
            </a:r>
          </a:p>
        </p:txBody>
      </p:sp>
    </p:spTree>
    <p:extLst>
      <p:ext uri="{BB962C8B-B14F-4D97-AF65-F5344CB8AC3E}">
        <p14:creationId xmlns:p14="http://schemas.microsoft.com/office/powerpoint/2010/main" val="104136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Áreas estructurales del </a:t>
            </a:r>
            <a:r>
              <a:rPr lang="es-CO" sz="2800" dirty="0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currículo:</a:t>
            </a:r>
            <a:endParaRPr lang="es-CO" sz="2800" dirty="0">
              <a:solidFill>
                <a:srgbClr val="FF0000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Rectángulo 4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aphicFrame>
        <p:nvGraphicFramePr>
          <p:cNvPr id="7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435166"/>
              </p:ext>
            </p:extLst>
          </p:nvPr>
        </p:nvGraphicFramePr>
        <p:xfrm>
          <a:off x="345406" y="800742"/>
          <a:ext cx="8439739" cy="5376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3" name="Picture" r:id="rId3" imgW="8358502" imgH="5055982" progId="Word.Picture.8">
                  <p:embed/>
                </p:oleObj>
              </mc:Choice>
              <mc:Fallback>
                <p:oleObj name="Picture" r:id="rId3" imgW="8358502" imgH="5055982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406" y="800742"/>
                        <a:ext cx="8439739" cy="53768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 descr="https://scontent-mia1-1.xx.fbcdn.net/hphotos-xpf1/v/t1.0-9/11999090_10153365008749262_8617289130304439237_n.jpg?oh=27c3c449cb3dff7bbcc922412a733a55&amp;oe=56619EB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298" y="6177562"/>
            <a:ext cx="480978" cy="48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0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2"/>
          <a:stretch/>
        </p:blipFill>
        <p:spPr>
          <a:xfrm>
            <a:off x="4225597" y="1433633"/>
            <a:ext cx="4911679" cy="438761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Contenido</a:t>
            </a:r>
            <a:endParaRPr lang="es-CO" sz="2800" dirty="0">
              <a:solidFill>
                <a:srgbClr val="FF0000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3 Rectángulo"/>
          <p:cNvSpPr/>
          <p:nvPr/>
        </p:nvSpPr>
        <p:spPr>
          <a:xfrm>
            <a:off x="128789" y="1242072"/>
            <a:ext cx="481669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s-CO" sz="2800" i="1" dirty="0" smtClean="0">
                <a:latin typeface="Times New Roman" pitchFamily="18" charset="0"/>
                <a:cs typeface="Times New Roman" pitchFamily="18" charset="0"/>
              </a:rPr>
              <a:t>Historia del programa de ingeniería eléctrica</a:t>
            </a:r>
          </a:p>
          <a:p>
            <a:pPr marL="514350" indent="-514350" algn="just">
              <a:buAutoNum type="arabicPeriod"/>
            </a:pPr>
            <a:endParaRPr lang="es-CO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AutoNum type="arabicPeriod"/>
            </a:pPr>
            <a:r>
              <a:rPr lang="es-CO" sz="2800" i="1" dirty="0" smtClean="0">
                <a:latin typeface="Times New Roman" pitchFamily="18" charset="0"/>
                <a:cs typeface="Times New Roman" pitchFamily="18" charset="0"/>
              </a:rPr>
              <a:t>Perfil </a:t>
            </a:r>
            <a:r>
              <a:rPr lang="es-CO" sz="2800" i="1" dirty="0">
                <a:latin typeface="Times New Roman" pitchFamily="18" charset="0"/>
                <a:cs typeface="Times New Roman" pitchFamily="18" charset="0"/>
              </a:rPr>
              <a:t>y fortalezas del ingeniero </a:t>
            </a:r>
            <a:r>
              <a:rPr lang="es-CO" sz="2800" i="1" dirty="0" smtClean="0">
                <a:latin typeface="Times New Roman" pitchFamily="18" charset="0"/>
                <a:cs typeface="Times New Roman" pitchFamily="18" charset="0"/>
              </a:rPr>
              <a:t>electricista</a:t>
            </a:r>
          </a:p>
          <a:p>
            <a:pPr marL="514350" indent="-514350" algn="just">
              <a:buAutoNum type="arabicPeriod"/>
            </a:pPr>
            <a:endParaRPr lang="es-CO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AutoNum type="arabicPeriod"/>
            </a:pPr>
            <a:r>
              <a:rPr lang="es-CO" sz="2800" i="1" dirty="0" smtClean="0">
                <a:latin typeface="Times New Roman" pitchFamily="18" charset="0"/>
                <a:cs typeface="Times New Roman" pitchFamily="18" charset="0"/>
              </a:rPr>
              <a:t>Plan de estudios</a:t>
            </a:r>
          </a:p>
          <a:p>
            <a:pPr marL="514350" indent="-514350" algn="just">
              <a:buAutoNum type="arabicPeriod"/>
            </a:pPr>
            <a:endParaRPr lang="es-CO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AutoNum type="arabicPeriod"/>
            </a:pPr>
            <a:r>
              <a:rPr lang="es-CO" sz="2800" i="1" dirty="0" smtClean="0">
                <a:latin typeface="Times New Roman" pitchFamily="18" charset="0"/>
                <a:cs typeface="Times New Roman" pitchFamily="18" charset="0"/>
              </a:rPr>
              <a:t>Líneas </a:t>
            </a:r>
            <a:r>
              <a:rPr lang="es-CO" sz="2800" i="1" dirty="0">
                <a:latin typeface="Times New Roman" pitchFamily="18" charset="0"/>
                <a:cs typeface="Times New Roman" pitchFamily="18" charset="0"/>
              </a:rPr>
              <a:t>de acción e investigación del ingeniero </a:t>
            </a:r>
            <a:r>
              <a:rPr lang="es-CO" sz="2800" i="1" dirty="0" smtClean="0">
                <a:latin typeface="Times New Roman" pitchFamily="18" charset="0"/>
                <a:cs typeface="Times New Roman" pitchFamily="18" charset="0"/>
              </a:rPr>
              <a:t>electricista</a:t>
            </a:r>
            <a:endParaRPr lang="es-CO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9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Plan de </a:t>
            </a:r>
            <a:r>
              <a:rPr lang="es-CO" sz="2800" dirty="0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estudios:</a:t>
            </a:r>
            <a:endParaRPr lang="es-CO" sz="2800" dirty="0">
              <a:solidFill>
                <a:srgbClr val="FF0000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Rectángulo 4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" y="841074"/>
            <a:ext cx="9112045" cy="5308477"/>
          </a:xfrm>
          <a:prstGeom prst="rect">
            <a:avLst/>
          </a:prstGeom>
        </p:spPr>
      </p:pic>
      <p:pic>
        <p:nvPicPr>
          <p:cNvPr id="9" name="Picture 2" descr="https://scontent-mia1-1.xx.fbcdn.net/hphotos-xpf1/v/t1.0-9/11999090_10153365008749262_8617289130304439237_n.jpg?oh=27c3c449cb3dff7bbcc922412a733a55&amp;oe=56619E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759" y="5973808"/>
            <a:ext cx="668006" cy="66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11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167" y="4489093"/>
            <a:ext cx="3474720" cy="21717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764" y="2473528"/>
            <a:ext cx="4200144" cy="420014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Grupos de investigación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7 Rectángulo"/>
          <p:cNvSpPr/>
          <p:nvPr/>
        </p:nvSpPr>
        <p:spPr>
          <a:xfrm>
            <a:off x="224832" y="1105561"/>
            <a:ext cx="591839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6600" b="1" i="1" dirty="0">
                <a:latin typeface="Palatino Linotype" pitchFamily="18" charset="0"/>
              </a:rPr>
              <a:t>Grupos de </a:t>
            </a:r>
            <a:r>
              <a:rPr lang="es-CO" sz="6600" b="1" i="1" dirty="0" smtClean="0">
                <a:latin typeface="Palatino Linotype" pitchFamily="18" charset="0"/>
              </a:rPr>
              <a:t>investigación Asociados al programa</a:t>
            </a:r>
            <a:endParaRPr lang="es-CO" sz="6600" b="1" i="1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08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2" r="25708"/>
          <a:stretch/>
        </p:blipFill>
        <p:spPr>
          <a:xfrm>
            <a:off x="7791719" y="642565"/>
            <a:ext cx="1352282" cy="18309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Grupos de investigación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823396"/>
            <a:ext cx="84582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O" sz="2800" dirty="0">
                <a:solidFill>
                  <a:srgbClr val="0070C0"/>
                </a:solidFill>
              </a:rPr>
              <a:t>Desarrollo en Investigación de Operaciones (DINOP) – </a:t>
            </a:r>
            <a:r>
              <a:rPr lang="es-CO" sz="2800" dirty="0" smtClean="0">
                <a:solidFill>
                  <a:srgbClr val="0070C0"/>
                </a:solidFill>
              </a:rPr>
              <a:t>A1</a:t>
            </a:r>
          </a:p>
          <a:p>
            <a:pPr lvl="0"/>
            <a:endParaRPr lang="es-CO" sz="1100" dirty="0"/>
          </a:p>
          <a:p>
            <a:pPr lvl="0"/>
            <a:r>
              <a:rPr lang="es-CO" sz="2800" u="sng" dirty="0">
                <a:solidFill>
                  <a:srgbClr val="0000FF"/>
                </a:solidFill>
              </a:rPr>
              <a:t>Objetivo</a:t>
            </a:r>
            <a:r>
              <a:rPr lang="es-CO" sz="2800" u="sng" dirty="0" smtClean="0">
                <a:solidFill>
                  <a:srgbClr val="0000FF"/>
                </a:solidFill>
              </a:rPr>
              <a:t>:</a:t>
            </a:r>
          </a:p>
          <a:p>
            <a:pPr lvl="0"/>
            <a:endParaRPr lang="es-CO" sz="1400" dirty="0" smtClean="0"/>
          </a:p>
          <a:p>
            <a:pPr lvl="0" algn="just"/>
            <a:r>
              <a:rPr lang="es-CO" sz="2600" dirty="0" smtClean="0">
                <a:solidFill>
                  <a:srgbClr val="0000FF"/>
                </a:solidFill>
              </a:rPr>
              <a:t>Adaptar</a:t>
            </a:r>
            <a:r>
              <a:rPr lang="es-CO" sz="2600" dirty="0">
                <a:solidFill>
                  <a:srgbClr val="0000FF"/>
                </a:solidFill>
              </a:rPr>
              <a:t>, aplicar y desarrollar metodologías y modelos de solución a problemas</a:t>
            </a:r>
            <a:r>
              <a:rPr lang="es-CO" sz="2600" dirty="0"/>
              <a:t> propios de la </a:t>
            </a:r>
            <a:r>
              <a:rPr lang="es-CO" sz="2600" dirty="0">
                <a:solidFill>
                  <a:srgbClr val="0000FF"/>
                </a:solidFill>
              </a:rPr>
              <a:t>investigación </a:t>
            </a:r>
            <a:r>
              <a:rPr lang="es-CO" sz="2600" dirty="0" smtClean="0">
                <a:solidFill>
                  <a:srgbClr val="0000FF"/>
                </a:solidFill>
              </a:rPr>
              <a:t>operativa (</a:t>
            </a:r>
            <a:r>
              <a:rPr lang="es-CO" sz="2600" dirty="0"/>
              <a:t>conocida también como </a:t>
            </a:r>
            <a:r>
              <a:rPr lang="es-CO" sz="2600" b="1" dirty="0">
                <a:solidFill>
                  <a:srgbClr val="0000FF"/>
                </a:solidFill>
              </a:rPr>
              <a:t>teoría de la toma de decisiones</a:t>
            </a:r>
            <a:r>
              <a:rPr lang="es-CO" sz="2600" dirty="0">
                <a:solidFill>
                  <a:srgbClr val="0000FF"/>
                </a:solidFill>
              </a:rPr>
              <a:t> o </a:t>
            </a:r>
            <a:r>
              <a:rPr lang="es-CO" sz="2600" b="1" dirty="0">
                <a:solidFill>
                  <a:srgbClr val="0000FF"/>
                </a:solidFill>
              </a:rPr>
              <a:t>programación matemática</a:t>
            </a:r>
            <a:r>
              <a:rPr lang="es-CO" sz="2600" dirty="0" smtClean="0">
                <a:solidFill>
                  <a:srgbClr val="0000FF"/>
                </a:solidFill>
              </a:rPr>
              <a:t>) </a:t>
            </a:r>
            <a:r>
              <a:rPr lang="es-CO" sz="2600" dirty="0"/>
              <a:t>para que sean transferidos a la comunidad académica y al sector empresarial.</a:t>
            </a:r>
          </a:p>
        </p:txBody>
      </p:sp>
      <p:pic>
        <p:nvPicPr>
          <p:cNvPr id="20482" name="Picture 2" descr="Resultado de imagen para investigacion de operaciones ingenieria Electrica elect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44" y="4559763"/>
            <a:ext cx="3957214" cy="197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Resultado de imagen para investigacion de operaciones ingenieria Electrica electri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860" y="4288370"/>
            <a:ext cx="3600000" cy="22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56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2" r="25708"/>
          <a:stretch/>
        </p:blipFill>
        <p:spPr>
          <a:xfrm>
            <a:off x="7791719" y="642565"/>
            <a:ext cx="1352282" cy="18309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Grupos de investigación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823396"/>
            <a:ext cx="8458200" cy="626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O" sz="2800" dirty="0">
                <a:solidFill>
                  <a:srgbClr val="0070C0"/>
                </a:solidFill>
              </a:rPr>
              <a:t>Desarrollo en Investigación de Operaciones (DINOP) – </a:t>
            </a:r>
            <a:r>
              <a:rPr lang="es-CO" sz="2800" dirty="0" smtClean="0">
                <a:solidFill>
                  <a:srgbClr val="0070C0"/>
                </a:solidFill>
              </a:rPr>
              <a:t>A1</a:t>
            </a:r>
          </a:p>
          <a:p>
            <a:pPr lvl="0"/>
            <a:endParaRPr lang="es-CO" sz="900" dirty="0"/>
          </a:p>
          <a:p>
            <a:pPr lvl="0"/>
            <a:r>
              <a:rPr lang="es-CO" sz="2800" dirty="0">
                <a:solidFill>
                  <a:srgbClr val="0000FF"/>
                </a:solidFill>
              </a:rPr>
              <a:t>Líneas de Investigación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800" dirty="0" smtClean="0"/>
              <a:t>Análisis </a:t>
            </a:r>
            <a:r>
              <a:rPr lang="es-CO" sz="2800" dirty="0"/>
              <a:t>de Datos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800" dirty="0"/>
              <a:t>Análisis de Riesgos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800" dirty="0"/>
              <a:t>Planeación y Gestión Óptima de </a:t>
            </a:r>
            <a:r>
              <a:rPr lang="es-CO" sz="2800" dirty="0" smtClean="0"/>
              <a:t>Procesos</a:t>
            </a:r>
          </a:p>
          <a:p>
            <a:pPr lvl="0"/>
            <a:endParaRPr lang="es-CO" sz="100" dirty="0" smtClean="0"/>
          </a:p>
          <a:p>
            <a:pPr lvl="0"/>
            <a:r>
              <a:rPr lang="es-CO" sz="2800" dirty="0" smtClean="0">
                <a:solidFill>
                  <a:srgbClr val="0000FF"/>
                </a:solidFill>
              </a:rPr>
              <a:t>Algunos proyectos </a:t>
            </a:r>
            <a:r>
              <a:rPr lang="es-CO" sz="2800" dirty="0">
                <a:solidFill>
                  <a:srgbClr val="0000FF"/>
                </a:solidFill>
              </a:rPr>
              <a:t>a cargo del </a:t>
            </a:r>
            <a:r>
              <a:rPr lang="es-CO" sz="2800" dirty="0" smtClean="0">
                <a:solidFill>
                  <a:srgbClr val="0000FF"/>
                </a:solidFill>
              </a:rPr>
              <a:t>Grupo:</a:t>
            </a:r>
            <a:endParaRPr lang="es-CO" sz="2800" dirty="0">
              <a:solidFill>
                <a:srgbClr val="0000FF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CO" sz="2600" dirty="0" smtClean="0">
                <a:solidFill>
                  <a:srgbClr val="0000FF"/>
                </a:solidFill>
              </a:rPr>
              <a:t>Diseño y operación óptima </a:t>
            </a:r>
            <a:r>
              <a:rPr lang="es-CO" sz="2600" dirty="0" smtClean="0"/>
              <a:t>de sistemas de distribución bajo un ambiente de redes inteligentes.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600" dirty="0">
                <a:solidFill>
                  <a:srgbClr val="0000FF"/>
                </a:solidFill>
              </a:rPr>
              <a:t>I</a:t>
            </a:r>
            <a:r>
              <a:rPr lang="es-CO" sz="2600" dirty="0" smtClean="0">
                <a:solidFill>
                  <a:srgbClr val="0000FF"/>
                </a:solidFill>
              </a:rPr>
              <a:t>mpacto del cambio del modelamiento </a:t>
            </a:r>
            <a:r>
              <a:rPr lang="es-CO" sz="2600" dirty="0" smtClean="0"/>
              <a:t>de las rampas de los recursos de generación térmicos en el costo de la operación del sistema eléctrico colombiano.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600" dirty="0" smtClean="0">
                <a:solidFill>
                  <a:srgbClr val="0000FF"/>
                </a:solidFill>
              </a:rPr>
              <a:t>Optimización aplicada al problema de ruteo de vehículos eléctricos</a:t>
            </a:r>
            <a:r>
              <a:rPr lang="es-CO" sz="2600" dirty="0" smtClean="0"/>
              <a:t> y localización de estaciones de intercambio de baterías.</a:t>
            </a:r>
            <a:endParaRPr lang="es-CO" sz="2600" dirty="0"/>
          </a:p>
        </p:txBody>
      </p:sp>
      <p:pic>
        <p:nvPicPr>
          <p:cNvPr id="21506" name="Picture 2" descr="Resultado de imagen para investigacion de operaciones ingenieria Electrica elect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940" y="1426113"/>
            <a:ext cx="1774787" cy="133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6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2" r="25708"/>
          <a:stretch/>
        </p:blipFill>
        <p:spPr>
          <a:xfrm>
            <a:off x="7791719" y="642565"/>
            <a:ext cx="1352282" cy="18309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Grupos de investigación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823396"/>
            <a:ext cx="8458200" cy="404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O" sz="2800" dirty="0">
                <a:solidFill>
                  <a:srgbClr val="0070C0"/>
                </a:solidFill>
              </a:rPr>
              <a:t>Grupo de Investigación en Automática – A1</a:t>
            </a:r>
          </a:p>
          <a:p>
            <a:pPr lvl="0"/>
            <a:endParaRPr lang="es-CO" sz="1100" dirty="0"/>
          </a:p>
          <a:p>
            <a:pPr lvl="0"/>
            <a:r>
              <a:rPr lang="es-CO" sz="2800" u="sng" dirty="0">
                <a:solidFill>
                  <a:srgbClr val="0000FF"/>
                </a:solidFill>
              </a:rPr>
              <a:t>Objetivo</a:t>
            </a:r>
            <a:r>
              <a:rPr lang="es-CO" sz="2800" u="sng" dirty="0" smtClean="0">
                <a:solidFill>
                  <a:srgbClr val="0000FF"/>
                </a:solidFill>
              </a:rPr>
              <a:t>:</a:t>
            </a:r>
          </a:p>
          <a:p>
            <a:pPr lvl="0"/>
            <a:endParaRPr lang="es-CO" sz="1400" dirty="0" smtClean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200" dirty="0"/>
              <a:t>Diseño y desarrollo de metodologías aplicadas al </a:t>
            </a:r>
            <a:r>
              <a:rPr lang="es-CO" sz="2200" dirty="0">
                <a:solidFill>
                  <a:srgbClr val="0000FF"/>
                </a:solidFill>
              </a:rPr>
              <a:t>análisis de imágenes, de señales y en general de datos</a:t>
            </a:r>
            <a:r>
              <a:rPr lang="es-CO" sz="2200" dirty="0"/>
              <a:t>. </a:t>
            </a:r>
            <a:endParaRPr lang="es-CO" sz="2200" dirty="0" smtClean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200" dirty="0" smtClean="0"/>
              <a:t>Diseño </a:t>
            </a:r>
            <a:r>
              <a:rPr lang="es-CO" sz="2200" dirty="0"/>
              <a:t>y desarrollo de </a:t>
            </a:r>
            <a:r>
              <a:rPr lang="es-CO" sz="2200" dirty="0">
                <a:solidFill>
                  <a:srgbClr val="0000FF"/>
                </a:solidFill>
              </a:rPr>
              <a:t>sistemas basados en visión por </a:t>
            </a:r>
            <a:r>
              <a:rPr lang="es-CO" sz="2200" dirty="0" smtClean="0">
                <a:solidFill>
                  <a:srgbClr val="0000FF"/>
                </a:solidFill>
              </a:rPr>
              <a:t>computador</a:t>
            </a:r>
            <a:r>
              <a:rPr lang="es-CO" sz="2200" dirty="0" smtClean="0"/>
              <a:t>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200" dirty="0" smtClean="0"/>
              <a:t>Diseño </a:t>
            </a:r>
            <a:r>
              <a:rPr lang="es-CO" sz="2200" dirty="0"/>
              <a:t>y desarrollo de métodos para </a:t>
            </a:r>
            <a:r>
              <a:rPr lang="es-CO" sz="2200" dirty="0">
                <a:solidFill>
                  <a:srgbClr val="0000FF"/>
                </a:solidFill>
              </a:rPr>
              <a:t>identificar modelos óptimos de procesos físicos</a:t>
            </a:r>
            <a:r>
              <a:rPr lang="es-CO" sz="2200" dirty="0"/>
              <a:t>. </a:t>
            </a:r>
            <a:endParaRPr lang="es-CO" sz="2200" dirty="0" smtClean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200" dirty="0" smtClean="0"/>
              <a:t>Diseño </a:t>
            </a:r>
            <a:r>
              <a:rPr lang="es-CO" sz="2200" dirty="0"/>
              <a:t>de </a:t>
            </a:r>
            <a:r>
              <a:rPr lang="es-CO" sz="2200" dirty="0">
                <a:solidFill>
                  <a:srgbClr val="0000FF"/>
                </a:solidFill>
              </a:rPr>
              <a:t>sistemas automáticos y autónomos</a:t>
            </a:r>
            <a:r>
              <a:rPr lang="es-CO" sz="2200" dirty="0"/>
              <a:t>. Dotar a la industria de nuevo conocimiento y asistirle en la adquisición de nuevas tecnologías. </a:t>
            </a:r>
          </a:p>
        </p:txBody>
      </p:sp>
      <p:pic>
        <p:nvPicPr>
          <p:cNvPr id="22530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73" y="4785091"/>
            <a:ext cx="3010080" cy="183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Resultado de imagen para análisis de señal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326" y="4766707"/>
            <a:ext cx="2433593" cy="181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Resultado de imagen para análisis de señal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002" y="1328139"/>
            <a:ext cx="2132717" cy="77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Imagen relacion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853" y="4797970"/>
            <a:ext cx="2526646" cy="168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79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2" r="25708"/>
          <a:stretch/>
        </p:blipFill>
        <p:spPr>
          <a:xfrm>
            <a:off x="7791719" y="642565"/>
            <a:ext cx="1352282" cy="18309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Grupos de investigación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823396"/>
            <a:ext cx="8458200" cy="5793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O" sz="2400" dirty="0">
                <a:solidFill>
                  <a:srgbClr val="0070C0"/>
                </a:solidFill>
              </a:rPr>
              <a:t>Grupo de Investigación en Automática – A1</a:t>
            </a:r>
          </a:p>
          <a:p>
            <a:pPr lvl="0"/>
            <a:endParaRPr lang="es-CO" sz="1050" dirty="0"/>
          </a:p>
          <a:p>
            <a:pPr lvl="0"/>
            <a:r>
              <a:rPr lang="es-CO" sz="2400" dirty="0">
                <a:solidFill>
                  <a:srgbClr val="0000FF"/>
                </a:solidFill>
              </a:rPr>
              <a:t>Líneas de Investigación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400" dirty="0"/>
              <a:t>Bioingeniería, tratamiento digital de señales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400" dirty="0"/>
              <a:t>Control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400" dirty="0"/>
              <a:t>Electrónica de Potencia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400" dirty="0"/>
              <a:t>Instrumentación y medidas</a:t>
            </a:r>
            <a:endParaRPr lang="es-CO" sz="100" dirty="0"/>
          </a:p>
          <a:p>
            <a:pPr lvl="0"/>
            <a:r>
              <a:rPr lang="es-CO" sz="2400" dirty="0">
                <a:solidFill>
                  <a:srgbClr val="0000FF"/>
                </a:solidFill>
              </a:rPr>
              <a:t>Algunos proyectos a cargo del Grupo: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rgbClr val="0000FF"/>
                </a:solidFill>
              </a:rPr>
              <a:t>A</a:t>
            </a:r>
            <a:r>
              <a:rPr lang="es-CO" sz="2400" dirty="0" smtClean="0">
                <a:solidFill>
                  <a:srgbClr val="0000FF"/>
                </a:solidFill>
              </a:rPr>
              <a:t>condicionamiento de señales </a:t>
            </a:r>
            <a:r>
              <a:rPr lang="es-CO" sz="2400" dirty="0" err="1" smtClean="0">
                <a:solidFill>
                  <a:srgbClr val="0000FF"/>
                </a:solidFill>
              </a:rPr>
              <a:t>bioeléctricas</a:t>
            </a:r>
            <a:endParaRPr lang="es-CO" sz="2400" dirty="0" smtClean="0">
              <a:solidFill>
                <a:srgbClr val="0000FF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rgbClr val="0000FF"/>
                </a:solidFill>
              </a:rPr>
              <a:t>A</a:t>
            </a:r>
            <a:r>
              <a:rPr lang="es-CO" sz="2400" dirty="0" smtClean="0">
                <a:solidFill>
                  <a:srgbClr val="0000FF"/>
                </a:solidFill>
              </a:rPr>
              <a:t>nálisis de fallas en redes de telefonía móvil </a:t>
            </a:r>
            <a:r>
              <a:rPr lang="es-CO" sz="2400" dirty="0" smtClean="0"/>
              <a:t>usando reconocimiento estadístico de patrones.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CO" sz="2400" dirty="0"/>
              <a:t>A</a:t>
            </a:r>
            <a:r>
              <a:rPr lang="es-CO" sz="2400" dirty="0" smtClean="0"/>
              <a:t>plicación de </a:t>
            </a:r>
            <a:r>
              <a:rPr lang="es-CO" sz="2400" dirty="0" smtClean="0">
                <a:solidFill>
                  <a:srgbClr val="0000FF"/>
                </a:solidFill>
              </a:rPr>
              <a:t>técnicas inteligentes en el control de sistemas </a:t>
            </a:r>
            <a:r>
              <a:rPr lang="es-CO" sz="2400" dirty="0" smtClean="0"/>
              <a:t>no lineales.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CO" sz="2400" dirty="0"/>
              <a:t>D</a:t>
            </a:r>
            <a:r>
              <a:rPr lang="es-CO" sz="2400" dirty="0" smtClean="0"/>
              <a:t>esarrollo de un </a:t>
            </a:r>
            <a:r>
              <a:rPr lang="es-CO" sz="2400" dirty="0" smtClean="0">
                <a:solidFill>
                  <a:srgbClr val="0000FF"/>
                </a:solidFill>
              </a:rPr>
              <a:t>sistema basado en realidad virtual de baja inmersión</a:t>
            </a:r>
            <a:r>
              <a:rPr lang="es-CO" sz="2400" dirty="0" smtClean="0"/>
              <a:t> para asistir intervenciones psicológicas enfocadas al control emocional.</a:t>
            </a:r>
            <a:endParaRPr lang="es-CO" sz="2400" dirty="0"/>
          </a:p>
        </p:txBody>
      </p:sp>
      <p:pic>
        <p:nvPicPr>
          <p:cNvPr id="23554" name="Picture 2" descr="Resultado de imagen para Electrónica de Potenc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0678">
            <a:off x="4779091" y="2404678"/>
            <a:ext cx="2284498" cy="101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Resultado de imagen para bioingenier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5492">
            <a:off x="6925927" y="2458560"/>
            <a:ext cx="2012147" cy="116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31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310" y="4359397"/>
            <a:ext cx="3026535" cy="23081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2" r="25708"/>
          <a:stretch/>
        </p:blipFill>
        <p:spPr>
          <a:xfrm>
            <a:off x="7791719" y="642565"/>
            <a:ext cx="1352282" cy="18309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Grupos de investigación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823396"/>
            <a:ext cx="8458200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sz="2800" dirty="0">
                <a:solidFill>
                  <a:srgbClr val="0070C0"/>
                </a:solidFill>
              </a:rPr>
              <a:t>Investigación en Aplicaciones de Técnicas de Optimización y Procesos Estocásticos  GAOPE – A1 </a:t>
            </a:r>
            <a:endParaRPr lang="es-CO" sz="2800" dirty="0" smtClean="0">
              <a:solidFill>
                <a:srgbClr val="0070C0"/>
              </a:solidFill>
            </a:endParaRPr>
          </a:p>
          <a:p>
            <a:pPr lvl="0"/>
            <a:endParaRPr lang="es-CO" sz="1100" dirty="0" smtClean="0"/>
          </a:p>
          <a:p>
            <a:pPr lvl="0"/>
            <a:r>
              <a:rPr lang="es-CO" sz="2800" u="sng" dirty="0" smtClean="0">
                <a:solidFill>
                  <a:srgbClr val="0000FF"/>
                </a:solidFill>
              </a:rPr>
              <a:t>Objetivo:</a:t>
            </a:r>
          </a:p>
          <a:p>
            <a:pPr lvl="0"/>
            <a:endParaRPr lang="es-CO" sz="1400" dirty="0" smtClean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rgbClr val="0000FF"/>
                </a:solidFill>
              </a:rPr>
              <a:t>Estudiar, aplicar y adecuar técnicas de optimización matemática y los procesos estocásticos la solución de problemas clásicos del área de la investigación de operaciones</a:t>
            </a:r>
            <a:r>
              <a:rPr lang="es-CO" sz="2400" dirty="0"/>
              <a:t>, </a:t>
            </a:r>
            <a:r>
              <a:rPr lang="es-CO" sz="2400" dirty="0" smtClean="0"/>
              <a:t>así </a:t>
            </a:r>
            <a:r>
              <a:rPr lang="es-CO" sz="2400" dirty="0"/>
              <a:t>como a problemas específicos de la región con el fin de plantear herramientas de solución que permitan optimizar el </a:t>
            </a:r>
            <a:r>
              <a:rPr lang="es-CO" sz="2400" dirty="0" smtClean="0"/>
              <a:t>que hacer empresarial</a:t>
            </a:r>
            <a:r>
              <a:rPr lang="es-CO" sz="2200" dirty="0"/>
              <a:t>.</a:t>
            </a:r>
          </a:p>
        </p:txBody>
      </p:sp>
      <p:pic>
        <p:nvPicPr>
          <p:cNvPr id="26626" name="Picture 2" descr="Resultado de imagen para Optimizació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36" y="4472143"/>
            <a:ext cx="2929661" cy="193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86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2" r="25708"/>
          <a:stretch/>
        </p:blipFill>
        <p:spPr>
          <a:xfrm>
            <a:off x="7791719" y="642565"/>
            <a:ext cx="1352282" cy="18309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Grupos de investigación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823396"/>
            <a:ext cx="8458200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sz="2400" dirty="0">
                <a:solidFill>
                  <a:srgbClr val="0070C0"/>
                </a:solidFill>
              </a:rPr>
              <a:t>Investigación en Aplicaciones de Técnicas de Optimización y Procesos Estocásticos  GAOPE – A1 </a:t>
            </a:r>
            <a:r>
              <a:rPr lang="es-CO" sz="2400" dirty="0" smtClean="0">
                <a:solidFill>
                  <a:srgbClr val="0070C0"/>
                </a:solidFill>
              </a:rPr>
              <a:t>(Le damos soporte)</a:t>
            </a:r>
          </a:p>
          <a:p>
            <a:pPr lvl="0"/>
            <a:endParaRPr lang="es-CO" sz="900" dirty="0" smtClean="0"/>
          </a:p>
          <a:p>
            <a:pPr lvl="0"/>
            <a:r>
              <a:rPr lang="es-CO" sz="2400" dirty="0">
                <a:solidFill>
                  <a:srgbClr val="0000FF"/>
                </a:solidFill>
              </a:rPr>
              <a:t>Líneas de Investigación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200" dirty="0"/>
              <a:t>Confiabilidad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200" dirty="0"/>
              <a:t>Gestión óptima de procesos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200" dirty="0"/>
              <a:t>Minería de datos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200" dirty="0"/>
              <a:t>Optimización exacta y aproximada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200" dirty="0"/>
              <a:t>Procesos </a:t>
            </a:r>
            <a:r>
              <a:rPr lang="es-CO" sz="2200" dirty="0" smtClean="0"/>
              <a:t>Estocásticos</a:t>
            </a:r>
          </a:p>
          <a:p>
            <a:pPr lvl="0"/>
            <a:r>
              <a:rPr lang="es-CO" sz="2400" dirty="0" smtClean="0">
                <a:solidFill>
                  <a:srgbClr val="0000FF"/>
                </a:solidFill>
              </a:rPr>
              <a:t>Algunos </a:t>
            </a:r>
            <a:r>
              <a:rPr lang="es-CO" sz="2400" dirty="0">
                <a:solidFill>
                  <a:srgbClr val="0000FF"/>
                </a:solidFill>
              </a:rPr>
              <a:t>proyectos a cargo del Grupo: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CO" sz="2200" dirty="0" smtClean="0"/>
              <a:t>Diseño de portafolios de comercialización para el mercado eléctrico colombiano usando instrumentos financieros.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CO" sz="2200" dirty="0"/>
              <a:t>E</a:t>
            </a:r>
            <a:r>
              <a:rPr lang="es-CO" sz="2200" dirty="0" smtClean="0"/>
              <a:t>studio de confiabilidad y garantía para refrigeradores mediante el análisis de datos de reclamaciones.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CO" sz="2200" dirty="0" smtClean="0"/>
              <a:t>Creación de modelo para asignación de estaciones y rutas en sectores sin cobertura del sistema de transporte masivo </a:t>
            </a:r>
            <a:r>
              <a:rPr lang="es-CO" sz="2200" dirty="0" err="1" smtClean="0"/>
              <a:t>Megabus</a:t>
            </a:r>
            <a:r>
              <a:rPr lang="es-CO" sz="2200" dirty="0" smtClean="0"/>
              <a:t> usando heurísticas de nivel superior.</a:t>
            </a:r>
            <a:endParaRPr lang="es-CO" sz="2200" dirty="0"/>
          </a:p>
        </p:txBody>
      </p:sp>
      <p:pic>
        <p:nvPicPr>
          <p:cNvPr id="24578" name="Picture 2" descr="Resultado de imagen para optimización matemát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76" y="1735728"/>
            <a:ext cx="2305878" cy="91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Resultado de imagen para optimización matemáti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158" y="2641108"/>
            <a:ext cx="2239651" cy="125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Resultado de imagen para optimización matemátic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575" y="2692209"/>
            <a:ext cx="1789577" cy="118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08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esultado de imagen para Planeamiento en Sistemas Eléctric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7" t="29019" r="3391" b="20653"/>
          <a:stretch/>
        </p:blipFill>
        <p:spPr bwMode="auto">
          <a:xfrm>
            <a:off x="1410095" y="3855164"/>
            <a:ext cx="6581390" cy="291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2" r="25708"/>
          <a:stretch/>
        </p:blipFill>
        <p:spPr>
          <a:xfrm>
            <a:off x="7791719" y="642565"/>
            <a:ext cx="1352282" cy="18309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Grupos de investigación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823396"/>
            <a:ext cx="8458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sz="2800" dirty="0">
                <a:solidFill>
                  <a:srgbClr val="0070C0"/>
                </a:solidFill>
              </a:rPr>
              <a:t>Planeamiento en Sistemas Eléctricos – A1</a:t>
            </a:r>
          </a:p>
          <a:p>
            <a:pPr lvl="0" algn="just"/>
            <a:endParaRPr lang="es-CO" sz="1100" dirty="0" smtClean="0"/>
          </a:p>
          <a:p>
            <a:pPr lvl="0"/>
            <a:r>
              <a:rPr lang="es-CO" sz="2800" u="sng" dirty="0" smtClean="0">
                <a:solidFill>
                  <a:srgbClr val="0000FF"/>
                </a:solidFill>
              </a:rPr>
              <a:t>Objetivo:</a:t>
            </a:r>
          </a:p>
          <a:p>
            <a:pPr lvl="0"/>
            <a:endParaRPr lang="es-CO" sz="1400" dirty="0" smtClean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 smtClean="0">
                <a:solidFill>
                  <a:srgbClr val="0000FF"/>
                </a:solidFill>
              </a:rPr>
              <a:t>Mejorar </a:t>
            </a:r>
            <a:r>
              <a:rPr lang="es-CO" sz="2400" dirty="0">
                <a:solidFill>
                  <a:srgbClr val="0000FF"/>
                </a:solidFill>
              </a:rPr>
              <a:t>los modelos matemáticos </a:t>
            </a:r>
            <a:r>
              <a:rPr lang="es-CO" sz="2400" dirty="0"/>
              <a:t>que representan los </a:t>
            </a:r>
            <a:r>
              <a:rPr lang="es-CO" sz="2400" dirty="0">
                <a:solidFill>
                  <a:srgbClr val="0000FF"/>
                </a:solidFill>
              </a:rPr>
              <a:t>sistemas eléctricos</a:t>
            </a:r>
            <a:r>
              <a:rPr lang="es-CO" sz="2400" dirty="0"/>
              <a:t> en los diferentes problemas</a:t>
            </a:r>
            <a:r>
              <a:rPr lang="es-CO" sz="2400" dirty="0" smtClean="0"/>
              <a:t>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 smtClean="0">
                <a:solidFill>
                  <a:srgbClr val="0000FF"/>
                </a:solidFill>
              </a:rPr>
              <a:t>Mejorar </a:t>
            </a:r>
            <a:r>
              <a:rPr lang="es-CO" sz="2400" dirty="0">
                <a:solidFill>
                  <a:srgbClr val="0000FF"/>
                </a:solidFill>
              </a:rPr>
              <a:t>las metodologías matemáticas de solución existentes </a:t>
            </a:r>
            <a:r>
              <a:rPr lang="es-CO" sz="2400" dirty="0"/>
              <a:t>para estos problemas, así como explorar nuevas metodologías. </a:t>
            </a:r>
            <a:endParaRPr lang="es-CO" sz="2400" dirty="0" smtClean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 smtClean="0">
                <a:solidFill>
                  <a:srgbClr val="0000FF"/>
                </a:solidFill>
              </a:rPr>
              <a:t>Incluir </a:t>
            </a:r>
            <a:r>
              <a:rPr lang="es-CO" sz="2400" dirty="0">
                <a:solidFill>
                  <a:srgbClr val="0000FF"/>
                </a:solidFill>
              </a:rPr>
              <a:t>conceptos de mercado de electricidad </a:t>
            </a:r>
            <a:r>
              <a:rPr lang="es-CO" sz="2400" dirty="0"/>
              <a:t>en todos los problemas</a:t>
            </a:r>
            <a:r>
              <a:rPr lang="es-CO" sz="2200" dirty="0" smtClean="0"/>
              <a:t> </a:t>
            </a:r>
            <a:endParaRPr lang="es-CO" sz="2200" dirty="0"/>
          </a:p>
        </p:txBody>
      </p:sp>
    </p:spTree>
    <p:extLst>
      <p:ext uri="{BB962C8B-B14F-4D97-AF65-F5344CB8AC3E}">
        <p14:creationId xmlns:p14="http://schemas.microsoft.com/office/powerpoint/2010/main" val="385884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2" r="25708"/>
          <a:stretch/>
        </p:blipFill>
        <p:spPr>
          <a:xfrm>
            <a:off x="7830356" y="513775"/>
            <a:ext cx="1352282" cy="18309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Grupos de investigación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810517"/>
            <a:ext cx="8458200" cy="583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400" dirty="0">
                <a:solidFill>
                  <a:srgbClr val="0070C0"/>
                </a:solidFill>
              </a:rPr>
              <a:t>Planeamiento en Sistemas Eléctricos – A1</a:t>
            </a:r>
          </a:p>
          <a:p>
            <a:pPr lvl="0"/>
            <a:endParaRPr lang="es-CO" sz="900" dirty="0" smtClean="0"/>
          </a:p>
          <a:p>
            <a:pPr lvl="0"/>
            <a:r>
              <a:rPr lang="es-CO" sz="2400" dirty="0">
                <a:solidFill>
                  <a:srgbClr val="0000FF"/>
                </a:solidFill>
              </a:rPr>
              <a:t>Líneas de Investigación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000" dirty="0"/>
              <a:t>Armónicos en sistemas de energía eléctrica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000" dirty="0"/>
              <a:t>Automatización y control de procesos industriales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000" dirty="0"/>
              <a:t>Calidad de energía en sistemas eléctricos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000" dirty="0"/>
              <a:t>Confiabilidad de sistemas de energía eléctrica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000" dirty="0"/>
              <a:t>Mercados de energía eléctrica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000" dirty="0"/>
              <a:t>Planeamiento de sistemas de transmisión en mercados de energía eléctrica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000" dirty="0"/>
              <a:t>Planeamiento en sistemas eléctricos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000" dirty="0"/>
              <a:t>Planeamiento y operación de sistemas de </a:t>
            </a:r>
            <a:r>
              <a:rPr lang="es-CO" sz="2000" dirty="0" smtClean="0"/>
              <a:t>distribución</a:t>
            </a:r>
          </a:p>
          <a:p>
            <a:pPr lvl="0"/>
            <a:r>
              <a:rPr lang="es-CO" sz="2400" dirty="0" smtClean="0">
                <a:solidFill>
                  <a:srgbClr val="0000FF"/>
                </a:solidFill>
              </a:rPr>
              <a:t>Algunos </a:t>
            </a:r>
            <a:r>
              <a:rPr lang="es-CO" sz="2400" dirty="0">
                <a:solidFill>
                  <a:srgbClr val="0000FF"/>
                </a:solidFill>
              </a:rPr>
              <a:t>proyectos a cargo del Grupo: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CO" sz="2200" dirty="0"/>
              <a:t>A</a:t>
            </a:r>
            <a:r>
              <a:rPr lang="es-CO" sz="2200" dirty="0" smtClean="0"/>
              <a:t>nálisis de factibilidad para la integración operativa de los sectores de electricidad y gas natural en Colombia.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CO" sz="2200" dirty="0" smtClean="0"/>
              <a:t>Análisis de implementación de una central de generación de energía eléctrica a partir de los recursos energéticos de los vertederos de residuos solidos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CO" sz="2200" dirty="0"/>
              <a:t>A</a:t>
            </a:r>
            <a:r>
              <a:rPr lang="es-CO" sz="2200" dirty="0" smtClean="0"/>
              <a:t>nálisis de resonancia armónica en sistemas eléctricos.</a:t>
            </a:r>
            <a:endParaRPr lang="es-CO" sz="2200" dirty="0"/>
          </a:p>
        </p:txBody>
      </p:sp>
      <p:pic>
        <p:nvPicPr>
          <p:cNvPr id="27650" name="Picture 2" descr="Resultado de imagen para Automatización y control  en Sistemas Eléctric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569" y="1740678"/>
            <a:ext cx="2161019" cy="154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24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9749">
            <a:off x="5326901" y="4135916"/>
            <a:ext cx="3600000" cy="21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 r="7394" b="20834"/>
          <a:stretch>
            <a:fillRect/>
          </a:stretch>
        </p:blipFill>
        <p:spPr bwMode="auto">
          <a:xfrm rot="774053">
            <a:off x="169210" y="4361509"/>
            <a:ext cx="3935590" cy="2020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61359">
            <a:off x="226170" y="687783"/>
            <a:ext cx="2664358" cy="2220298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91268">
            <a:off x="6618134" y="870798"/>
            <a:ext cx="2294395" cy="229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endParaRPr lang="es-CO" sz="2800" dirty="0">
              <a:solidFill>
                <a:srgbClr val="FF0000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69949" y="2756894"/>
            <a:ext cx="7200900" cy="208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s-ES" sz="7200" b="1" i="1" dirty="0">
                <a:latin typeface="Palatino Linotype" pitchFamily="18" charset="0"/>
              </a:rPr>
              <a:t>HISTORIA DEL PROGRAMA</a:t>
            </a:r>
          </a:p>
        </p:txBody>
      </p:sp>
    </p:spTree>
    <p:extLst>
      <p:ext uri="{BB962C8B-B14F-4D97-AF65-F5344CB8AC3E}">
        <p14:creationId xmlns:p14="http://schemas.microsoft.com/office/powerpoint/2010/main" val="271098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5" b="6788"/>
          <a:stretch/>
        </p:blipFill>
        <p:spPr bwMode="auto">
          <a:xfrm>
            <a:off x="2739952" y="4537061"/>
            <a:ext cx="354567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2" r="25708"/>
          <a:stretch/>
        </p:blipFill>
        <p:spPr>
          <a:xfrm>
            <a:off x="7791719" y="642565"/>
            <a:ext cx="1352282" cy="18309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Grupos de investigación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823396"/>
            <a:ext cx="84582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sz="2800" dirty="0">
                <a:solidFill>
                  <a:srgbClr val="0070C0"/>
                </a:solidFill>
              </a:rPr>
              <a:t>Calidad de Energía Eléctrica y Estabilidad ICE3 – A</a:t>
            </a:r>
          </a:p>
          <a:p>
            <a:pPr lvl="0" algn="just"/>
            <a:endParaRPr lang="es-CO" sz="200" dirty="0" smtClean="0"/>
          </a:p>
          <a:p>
            <a:pPr lvl="0"/>
            <a:r>
              <a:rPr lang="es-CO" sz="2800" u="sng" dirty="0" smtClean="0">
                <a:solidFill>
                  <a:srgbClr val="0000FF"/>
                </a:solidFill>
              </a:rPr>
              <a:t>Objetivo:</a:t>
            </a:r>
          </a:p>
          <a:p>
            <a:pPr lvl="0"/>
            <a:endParaRPr lang="es-CO" sz="600" dirty="0" smtClean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/>
              <a:t>Desarrollar </a:t>
            </a:r>
            <a:r>
              <a:rPr lang="es-CO" sz="2400" dirty="0">
                <a:solidFill>
                  <a:srgbClr val="0000FF"/>
                </a:solidFill>
              </a:rPr>
              <a:t>investigaciones en el área de calidad y estabilidad </a:t>
            </a:r>
            <a:r>
              <a:rPr lang="es-CO" sz="2400" dirty="0"/>
              <a:t>de sistemas de potencia.</a:t>
            </a:r>
            <a:r>
              <a:rPr lang="es-CO" sz="2200" dirty="0" smtClean="0"/>
              <a:t>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200" dirty="0" smtClean="0">
                <a:solidFill>
                  <a:srgbClr val="0000FF"/>
                </a:solidFill>
              </a:rPr>
              <a:t>Aplicar </a:t>
            </a:r>
            <a:r>
              <a:rPr lang="es-CO" sz="2200" dirty="0">
                <a:solidFill>
                  <a:srgbClr val="0000FF"/>
                </a:solidFill>
              </a:rPr>
              <a:t>los resultados de las investigaciones en problemas reales </a:t>
            </a:r>
            <a:r>
              <a:rPr lang="es-CO" sz="2200" dirty="0"/>
              <a:t>tanto de la industria como de los prestadores del servicio de energía </a:t>
            </a:r>
            <a:r>
              <a:rPr lang="es-CO" sz="2200" dirty="0" smtClean="0"/>
              <a:t>eléctrica.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200" dirty="0" smtClean="0">
                <a:solidFill>
                  <a:srgbClr val="0000FF"/>
                </a:solidFill>
              </a:rPr>
              <a:t>Proponer </a:t>
            </a:r>
            <a:r>
              <a:rPr lang="es-CO" sz="2200" dirty="0">
                <a:solidFill>
                  <a:srgbClr val="0000FF"/>
                </a:solidFill>
              </a:rPr>
              <a:t>alternativas integradoras para mejorar el servicio de energía eléctrica</a:t>
            </a:r>
            <a:r>
              <a:rPr lang="es-CO" sz="2200" dirty="0"/>
              <a:t>, considerando los nuevos retos impuestos por el mercado actual y las reglamentaciones medio ambientales. </a:t>
            </a:r>
          </a:p>
        </p:txBody>
      </p:sp>
    </p:spTree>
    <p:extLst>
      <p:ext uri="{BB962C8B-B14F-4D97-AF65-F5344CB8AC3E}">
        <p14:creationId xmlns:p14="http://schemas.microsoft.com/office/powerpoint/2010/main" val="19055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2" r="25708"/>
          <a:stretch/>
        </p:blipFill>
        <p:spPr>
          <a:xfrm>
            <a:off x="7791719" y="449382"/>
            <a:ext cx="1352282" cy="18309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Grupos de investigación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810517"/>
            <a:ext cx="8458200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sz="2400" dirty="0">
                <a:solidFill>
                  <a:srgbClr val="0070C0"/>
                </a:solidFill>
              </a:rPr>
              <a:t>Calidad de Energía Eléctrica y Estabilidad ICE3 – A</a:t>
            </a:r>
          </a:p>
          <a:p>
            <a:pPr lvl="0"/>
            <a:endParaRPr lang="es-CO" sz="900" dirty="0" smtClean="0"/>
          </a:p>
          <a:p>
            <a:pPr lvl="0"/>
            <a:r>
              <a:rPr lang="es-CO" sz="2400" dirty="0">
                <a:solidFill>
                  <a:srgbClr val="0000FF"/>
                </a:solidFill>
              </a:rPr>
              <a:t>Líneas de Investigación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000" dirty="0"/>
              <a:t>Aplicaciones de computación </a:t>
            </a:r>
            <a:r>
              <a:rPr lang="es-CO" sz="2000" dirty="0" smtClean="0"/>
              <a:t>a </a:t>
            </a:r>
            <a:r>
              <a:rPr lang="es-CO" sz="2000" dirty="0"/>
              <a:t>los sistemas de potencia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000" dirty="0"/>
              <a:t>Calidad del servicio de </a:t>
            </a:r>
            <a:r>
              <a:rPr lang="es-CO" sz="2000" dirty="0" smtClean="0"/>
              <a:t>energía </a:t>
            </a:r>
            <a:r>
              <a:rPr lang="es-CO" sz="2000" dirty="0"/>
              <a:t>eléctrica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000" dirty="0"/>
              <a:t>Estabilidad de sistemas de potencia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000" dirty="0"/>
              <a:t>Localización de fallas en sistemas de potencia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000" dirty="0"/>
              <a:t>Máquinas </a:t>
            </a:r>
            <a:r>
              <a:rPr lang="es-CO" sz="2000" dirty="0" smtClean="0"/>
              <a:t>eléctricas</a:t>
            </a:r>
            <a:endParaRPr lang="es-CO" sz="20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000" dirty="0"/>
              <a:t>Protecciones </a:t>
            </a:r>
            <a:r>
              <a:rPr lang="es-CO" sz="2000" dirty="0" smtClean="0"/>
              <a:t>eléctricas</a:t>
            </a:r>
          </a:p>
          <a:p>
            <a:pPr lvl="0"/>
            <a:r>
              <a:rPr lang="es-CO" sz="2400" dirty="0" smtClean="0">
                <a:solidFill>
                  <a:srgbClr val="0000FF"/>
                </a:solidFill>
              </a:rPr>
              <a:t>Algunos </a:t>
            </a:r>
            <a:r>
              <a:rPr lang="es-CO" sz="2400" dirty="0">
                <a:solidFill>
                  <a:srgbClr val="0000FF"/>
                </a:solidFill>
              </a:rPr>
              <a:t>proyectos a cargo del Grupo: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CO" sz="2200" dirty="0"/>
              <a:t>A</a:t>
            </a:r>
            <a:r>
              <a:rPr lang="es-CO" sz="2200" dirty="0" smtClean="0"/>
              <a:t>nálisis de estabilidad de tensión utilizando sistemas de monitoreo de área amplia e índices basados en las características de cargas mixtas.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CO" sz="2200" dirty="0"/>
              <a:t>D</a:t>
            </a:r>
            <a:r>
              <a:rPr lang="es-CO" sz="2200" dirty="0" smtClean="0"/>
              <a:t>esarrollo de estrategias para mejorar la continuidad del servicio de energía eléctrica a partir de la localización de fallas en sistemas de distribución.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CO" sz="2200" dirty="0"/>
              <a:t>D</a:t>
            </a:r>
            <a:r>
              <a:rPr lang="es-CO" sz="2200" dirty="0" smtClean="0"/>
              <a:t>esarrollo de una herramienta para intercambio de datos y de simulación automática de fallas utilizando ATP y Matlab.</a:t>
            </a:r>
            <a:endParaRPr lang="es-CO" sz="2200" dirty="0"/>
          </a:p>
        </p:txBody>
      </p:sp>
      <p:pic>
        <p:nvPicPr>
          <p:cNvPr id="29698" name="Picture 2" descr="Resultado de imagen para Calidad de Energía Eléctrica y Estabilid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340" y="2073498"/>
            <a:ext cx="1179460" cy="88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670" y="2074687"/>
            <a:ext cx="1593393" cy="896284"/>
          </a:xfrm>
          <a:prstGeom prst="rect">
            <a:avLst/>
          </a:prstGeom>
        </p:spPr>
      </p:pic>
      <p:pic>
        <p:nvPicPr>
          <p:cNvPr id="29700" name="Picture 4" descr="Resultado de imagen para maquinas electrica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69" y="2958093"/>
            <a:ext cx="1585835" cy="89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Imagen relacion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341" y="2971143"/>
            <a:ext cx="1539684" cy="8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10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2" r="25708"/>
          <a:stretch/>
        </p:blipFill>
        <p:spPr>
          <a:xfrm>
            <a:off x="7791719" y="642565"/>
            <a:ext cx="1352282" cy="18309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Grupos de investigación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823396"/>
            <a:ext cx="8458200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sz="2800" dirty="0">
                <a:solidFill>
                  <a:srgbClr val="0070C0"/>
                </a:solidFill>
              </a:rPr>
              <a:t>Electrónica de Potencia – B</a:t>
            </a:r>
          </a:p>
          <a:p>
            <a:pPr lvl="0" algn="just"/>
            <a:endParaRPr lang="es-CO" sz="1100" dirty="0" smtClean="0"/>
          </a:p>
          <a:p>
            <a:pPr lvl="0"/>
            <a:r>
              <a:rPr lang="es-CO" sz="2800" u="sng" dirty="0" smtClean="0">
                <a:solidFill>
                  <a:srgbClr val="0000FF"/>
                </a:solidFill>
              </a:rPr>
              <a:t>Objetivo:</a:t>
            </a:r>
          </a:p>
          <a:p>
            <a:pPr lvl="0"/>
            <a:endParaRPr lang="es-CO" sz="1400" dirty="0" smtClean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/>
              <a:t>Difundir los conocimientos y los avances en el campo de la Electrónica de </a:t>
            </a:r>
            <a:r>
              <a:rPr lang="es-CO" sz="2400" dirty="0" smtClean="0"/>
              <a:t>Potencia.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/>
              <a:t>Establecer vínculos con otros grupos nacionales y/o extranjeros en el mismo campo, que permitan crecer en forma cuantitativa y </a:t>
            </a:r>
            <a:r>
              <a:rPr lang="es-CO" sz="2400" dirty="0" smtClean="0"/>
              <a:t>cualitativa.</a:t>
            </a:r>
          </a:p>
        </p:txBody>
      </p:sp>
      <p:pic>
        <p:nvPicPr>
          <p:cNvPr id="32770" name="Picture 2" descr="Resultado de imagen para Electrónica de Potenc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5761"/>
            <a:ext cx="4008729" cy="258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729" y="4120309"/>
            <a:ext cx="5164299" cy="238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68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Resultado de imagen para electronica de potencia ingenieria electri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333" y="2308993"/>
            <a:ext cx="216921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2" r="25708"/>
          <a:stretch/>
        </p:blipFill>
        <p:spPr>
          <a:xfrm>
            <a:off x="7804702" y="420140"/>
            <a:ext cx="1352282" cy="18309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Grupos de investigación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810517"/>
            <a:ext cx="8458200" cy="5524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sz="2400" dirty="0">
                <a:solidFill>
                  <a:srgbClr val="0070C0"/>
                </a:solidFill>
              </a:rPr>
              <a:t>Electrónica de Potencia – B</a:t>
            </a:r>
          </a:p>
          <a:p>
            <a:pPr lvl="0"/>
            <a:endParaRPr lang="es-CO" sz="900" dirty="0" smtClean="0"/>
          </a:p>
          <a:p>
            <a:pPr lvl="0"/>
            <a:r>
              <a:rPr lang="es-CO" sz="2400" dirty="0">
                <a:solidFill>
                  <a:srgbClr val="0000FF"/>
                </a:solidFill>
              </a:rPr>
              <a:t>Líneas de Investigación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400" dirty="0"/>
              <a:t>Calidad de energía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400" dirty="0"/>
              <a:t>Convertidores orientados hacia la enseñanza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400" dirty="0"/>
              <a:t>Sistemas de transmisión flexible en corriente </a:t>
            </a:r>
            <a:r>
              <a:rPr lang="es-CO" sz="2400" dirty="0" smtClean="0"/>
              <a:t>alterna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400" dirty="0" smtClean="0"/>
              <a:t>Estabilidad </a:t>
            </a:r>
            <a:r>
              <a:rPr lang="es-CO" sz="2400" dirty="0"/>
              <a:t>dinámica</a:t>
            </a:r>
            <a:endParaRPr lang="es-CO" sz="2400" dirty="0" smtClean="0"/>
          </a:p>
          <a:p>
            <a:pPr lvl="0"/>
            <a:endParaRPr lang="es-CO" sz="2000" dirty="0" smtClean="0">
              <a:solidFill>
                <a:srgbClr val="0000FF"/>
              </a:solidFill>
            </a:endParaRPr>
          </a:p>
          <a:p>
            <a:pPr lvl="0"/>
            <a:r>
              <a:rPr lang="es-CO" sz="2400" dirty="0" smtClean="0">
                <a:solidFill>
                  <a:srgbClr val="0000FF"/>
                </a:solidFill>
              </a:rPr>
              <a:t>Algunos </a:t>
            </a:r>
            <a:r>
              <a:rPr lang="es-CO" sz="2400" dirty="0">
                <a:solidFill>
                  <a:srgbClr val="0000FF"/>
                </a:solidFill>
              </a:rPr>
              <a:t>proyectos a cargo del Grupo: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CO" sz="2200" dirty="0"/>
              <a:t>A</a:t>
            </a:r>
            <a:r>
              <a:rPr lang="es-CO" sz="2200" dirty="0" smtClean="0"/>
              <a:t>lgoritmos para corrección del factor de potencia aplicados en compensadores estáticos.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CO" sz="2200" dirty="0"/>
              <a:t>A</a:t>
            </a:r>
            <a:r>
              <a:rPr lang="es-CO" sz="2200" dirty="0" smtClean="0"/>
              <a:t>nálisis, criterios de diseño e implementación de un rectificador trifásico usando PWM (</a:t>
            </a:r>
            <a:r>
              <a:rPr lang="es-CO" sz="2400" dirty="0"/>
              <a:t>pulse-</a:t>
            </a:r>
            <a:r>
              <a:rPr lang="es-CO" sz="2400" dirty="0" err="1"/>
              <a:t>width</a:t>
            </a:r>
            <a:r>
              <a:rPr lang="es-CO" sz="2400" dirty="0"/>
              <a:t> </a:t>
            </a:r>
            <a:r>
              <a:rPr lang="es-CO" sz="2400" dirty="0" err="1"/>
              <a:t>modulation</a:t>
            </a:r>
            <a:r>
              <a:rPr lang="es-CO" sz="2200" dirty="0" smtClean="0"/>
              <a:t>).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CO" sz="2200" dirty="0"/>
              <a:t>A</a:t>
            </a:r>
            <a:r>
              <a:rPr lang="es-CO" sz="2200" dirty="0" smtClean="0"/>
              <a:t>nálisis y atenuación de problemas de calidad de energía causados por hornos de arco en sistemas eléctricos.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CO" sz="2200" dirty="0"/>
              <a:t>C</a:t>
            </a:r>
            <a:r>
              <a:rPr lang="es-CO" sz="2200" dirty="0" smtClean="0"/>
              <a:t>ompensación de armónicos con un filtro activo de potencia.</a:t>
            </a:r>
            <a:endParaRPr lang="es-CO" sz="2200" dirty="0"/>
          </a:p>
        </p:txBody>
      </p:sp>
      <p:pic>
        <p:nvPicPr>
          <p:cNvPr id="31746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252" y="2824944"/>
            <a:ext cx="1409081" cy="93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86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2" r="25708"/>
          <a:stretch/>
        </p:blipFill>
        <p:spPr>
          <a:xfrm>
            <a:off x="7791719" y="642565"/>
            <a:ext cx="1352282" cy="18309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Grupos de investigación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823396"/>
            <a:ext cx="8458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sz="2800" dirty="0">
                <a:solidFill>
                  <a:srgbClr val="0070C0"/>
                </a:solidFill>
              </a:rPr>
              <a:t>Control Automático – B</a:t>
            </a:r>
          </a:p>
          <a:p>
            <a:pPr lvl="0" algn="just"/>
            <a:endParaRPr lang="es-CO" sz="1100" dirty="0" smtClean="0"/>
          </a:p>
          <a:p>
            <a:pPr lvl="0"/>
            <a:r>
              <a:rPr lang="es-CO" sz="2800" u="sng" dirty="0" smtClean="0">
                <a:solidFill>
                  <a:srgbClr val="0000FF"/>
                </a:solidFill>
              </a:rPr>
              <a:t>Objetivo:</a:t>
            </a:r>
          </a:p>
          <a:p>
            <a:pPr lvl="0"/>
            <a:endParaRPr lang="es-CO" sz="1400" dirty="0" smtClean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/>
              <a:t>Automatizar procesos industriales con la </a:t>
            </a:r>
            <a:r>
              <a:rPr lang="es-CO" sz="2400" dirty="0" smtClean="0"/>
              <a:t>aplicación </a:t>
            </a:r>
            <a:r>
              <a:rPr lang="es-CO" sz="2400" dirty="0"/>
              <a:t>de </a:t>
            </a:r>
            <a:r>
              <a:rPr lang="es-CO" sz="2400" dirty="0" smtClean="0"/>
              <a:t>técnicas </a:t>
            </a:r>
            <a:r>
              <a:rPr lang="es-CO" sz="2400" dirty="0"/>
              <a:t>de control adaptativo, control </a:t>
            </a:r>
            <a:r>
              <a:rPr lang="es-CO" sz="2400" dirty="0" smtClean="0"/>
              <a:t>clásico, </a:t>
            </a:r>
            <a:r>
              <a:rPr lang="es-CO" sz="2400" dirty="0"/>
              <a:t>control inteligente, control robusto y control optimo. </a:t>
            </a:r>
            <a:endParaRPr lang="es-CO" sz="2400" dirty="0" smtClean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 smtClean="0"/>
              <a:t>Analizar características </a:t>
            </a:r>
            <a:r>
              <a:rPr lang="es-CO" sz="2400" dirty="0"/>
              <a:t>de los sistemas tales como estabilidad y robustez. </a:t>
            </a:r>
            <a:endParaRPr lang="es-CO" sz="2400" dirty="0" smtClean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 smtClean="0"/>
              <a:t>Modelar </a:t>
            </a:r>
            <a:r>
              <a:rPr lang="es-CO" sz="2400" dirty="0"/>
              <a:t>sistemas </a:t>
            </a:r>
            <a:r>
              <a:rPr lang="es-CO" sz="2400" dirty="0" smtClean="0"/>
              <a:t>físicos.</a:t>
            </a:r>
          </a:p>
        </p:txBody>
      </p:sp>
      <p:pic>
        <p:nvPicPr>
          <p:cNvPr id="34818" name="Picture 2" descr="Resultado de imagen para Control Automático ingenieria elect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77" y="4497669"/>
            <a:ext cx="4717067" cy="185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Resultado de imagen para Control Automático ingenieria elect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018" y="4137742"/>
            <a:ext cx="3132701" cy="234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3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2" r="25708"/>
          <a:stretch/>
        </p:blipFill>
        <p:spPr>
          <a:xfrm>
            <a:off x="7791719" y="642565"/>
            <a:ext cx="1352282" cy="18309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Grupos de investigación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810517"/>
            <a:ext cx="8458200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sz="2400" dirty="0">
                <a:solidFill>
                  <a:srgbClr val="0070C0"/>
                </a:solidFill>
              </a:rPr>
              <a:t>Control Automático – B</a:t>
            </a:r>
          </a:p>
          <a:p>
            <a:pPr lvl="0"/>
            <a:endParaRPr lang="es-CO" sz="900" dirty="0" smtClean="0"/>
          </a:p>
          <a:p>
            <a:pPr lvl="0"/>
            <a:r>
              <a:rPr lang="es-CO" sz="2400" dirty="0">
                <a:solidFill>
                  <a:srgbClr val="0000FF"/>
                </a:solidFill>
              </a:rPr>
              <a:t>Líneas de Investigación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400" dirty="0"/>
              <a:t>Control Automático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400" dirty="0" smtClean="0"/>
              <a:t>Control </a:t>
            </a:r>
            <a:r>
              <a:rPr lang="es-CO" sz="2400" dirty="0"/>
              <a:t>Inteligente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400" dirty="0"/>
              <a:t>Control </a:t>
            </a:r>
            <a:r>
              <a:rPr lang="es-CO" sz="2400" dirty="0" smtClean="0"/>
              <a:t>Optimo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400" dirty="0"/>
              <a:t>Estimación de estados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400" dirty="0" smtClean="0"/>
              <a:t>Identificación </a:t>
            </a:r>
            <a:r>
              <a:rPr lang="es-CO" sz="2400" dirty="0"/>
              <a:t>de sistemas</a:t>
            </a:r>
            <a:endParaRPr lang="es-CO" sz="2400" dirty="0" smtClean="0"/>
          </a:p>
          <a:p>
            <a:pPr lvl="0"/>
            <a:endParaRPr lang="es-CO" sz="2000" dirty="0" smtClean="0">
              <a:solidFill>
                <a:srgbClr val="0000FF"/>
              </a:solidFill>
            </a:endParaRPr>
          </a:p>
          <a:p>
            <a:pPr lvl="0"/>
            <a:r>
              <a:rPr lang="es-CO" sz="2400" dirty="0" smtClean="0">
                <a:solidFill>
                  <a:srgbClr val="0000FF"/>
                </a:solidFill>
              </a:rPr>
              <a:t>Algunos </a:t>
            </a:r>
            <a:r>
              <a:rPr lang="es-CO" sz="2400" dirty="0">
                <a:solidFill>
                  <a:srgbClr val="0000FF"/>
                </a:solidFill>
              </a:rPr>
              <a:t>proyectos a cargo del Grupo: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CO" sz="2200" dirty="0" smtClean="0"/>
              <a:t>Control adaptativo en un modelo a escala de un generador eólico.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CO" sz="2200" dirty="0"/>
              <a:t>C</a:t>
            </a:r>
            <a:r>
              <a:rPr lang="es-CO" sz="2200" dirty="0" smtClean="0"/>
              <a:t>ontrol con red neuronal de un motor de inducción.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CO" sz="2200" dirty="0"/>
              <a:t>C</a:t>
            </a:r>
            <a:r>
              <a:rPr lang="es-CO" sz="2200" dirty="0" smtClean="0"/>
              <a:t>ontrol de turbinas de viento.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CO" sz="2200" dirty="0"/>
              <a:t>C</a:t>
            </a:r>
            <a:r>
              <a:rPr lang="es-CO" sz="2200" dirty="0" smtClean="0"/>
              <a:t>ontrol hibrido aplicado a un sistema de conversión de energía eólica.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CO" sz="2200" dirty="0" smtClean="0"/>
              <a:t>Control en tiempo real de la velocidad de un motor dc utilizando técnica difusa.</a:t>
            </a:r>
            <a:endParaRPr lang="es-CO" sz="2200" dirty="0"/>
          </a:p>
        </p:txBody>
      </p:sp>
      <p:pic>
        <p:nvPicPr>
          <p:cNvPr id="33799" name="Picture 7" descr="Imagen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" t="9394" r="2623" b="6662"/>
          <a:stretch/>
        </p:blipFill>
        <p:spPr bwMode="auto">
          <a:xfrm>
            <a:off x="3719923" y="674239"/>
            <a:ext cx="3479367" cy="232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1" name="Picture 9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048" y="2322951"/>
            <a:ext cx="1657106" cy="184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3" name="Picture 11" descr="Imagen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825" y="3024776"/>
            <a:ext cx="1545465" cy="116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65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2" r="25708"/>
          <a:stretch/>
        </p:blipFill>
        <p:spPr>
          <a:xfrm>
            <a:off x="7791719" y="642565"/>
            <a:ext cx="1352282" cy="18309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Grupos de investigación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823396"/>
            <a:ext cx="8458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sz="2800" dirty="0">
                <a:solidFill>
                  <a:srgbClr val="0070C0"/>
                </a:solidFill>
              </a:rPr>
              <a:t>Campos Electromagnéticos y Fenómenos Energéticos – CAFE - C </a:t>
            </a:r>
          </a:p>
          <a:p>
            <a:pPr lvl="0" algn="just"/>
            <a:endParaRPr lang="es-CO" sz="400" dirty="0" smtClean="0"/>
          </a:p>
          <a:p>
            <a:pPr lvl="0"/>
            <a:r>
              <a:rPr lang="es-CO" sz="2800" u="sng" dirty="0" smtClean="0">
                <a:solidFill>
                  <a:srgbClr val="0000FF"/>
                </a:solidFill>
              </a:rPr>
              <a:t>Objetivo:</a:t>
            </a:r>
          </a:p>
          <a:p>
            <a:pPr lvl="0"/>
            <a:endParaRPr lang="es-CO" sz="600" dirty="0" smtClean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200" dirty="0"/>
              <a:t>Analizar los fenómenos electromagnéticos mediante el uso de herramientas computacionales y su integración a software de diseño asistido por </a:t>
            </a:r>
            <a:r>
              <a:rPr lang="es-CO" sz="2200" dirty="0" smtClean="0"/>
              <a:t>computador.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200" dirty="0" smtClean="0"/>
              <a:t>Investigar </a:t>
            </a:r>
            <a:r>
              <a:rPr lang="es-CO" sz="2200" dirty="0"/>
              <a:t>usos, modelos, comportamientos, control y mejoras de las máquinas y dispositivos eléctricos y electrónicos</a:t>
            </a:r>
            <a:r>
              <a:rPr lang="es-CO" sz="2200" dirty="0" smtClean="0"/>
              <a:t>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200" dirty="0" smtClean="0"/>
              <a:t>Investigar </a:t>
            </a:r>
            <a:r>
              <a:rPr lang="es-CO" sz="2200" dirty="0"/>
              <a:t>y desarrollar conceptualmente las tecnologías, y requerimientos necesarios para implementar las Smart </a:t>
            </a:r>
            <a:r>
              <a:rPr lang="es-CO" sz="2200" dirty="0" err="1"/>
              <a:t>Grids</a:t>
            </a:r>
            <a:r>
              <a:rPr lang="es-CO" sz="2200" dirty="0"/>
              <a:t> a nivel de todos los agentes. </a:t>
            </a:r>
            <a:endParaRPr lang="es-CO" sz="2200" dirty="0" smtClean="0"/>
          </a:p>
        </p:txBody>
      </p:sp>
      <p:pic>
        <p:nvPicPr>
          <p:cNvPr id="36868" name="Picture 4" descr="Resultado de imagen para Campos Electromagnéticos y Fenómenos Energétic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40" y="5014583"/>
            <a:ext cx="280035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Resultado de imagen para Campos Electromagnéticos y Fenómenos Energétic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955" y="4735052"/>
            <a:ext cx="4892544" cy="192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88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2" r="25708"/>
          <a:stretch/>
        </p:blipFill>
        <p:spPr>
          <a:xfrm>
            <a:off x="7791719" y="642565"/>
            <a:ext cx="1352282" cy="18309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Grupos de investigación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810517"/>
            <a:ext cx="8458200" cy="6140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sz="2400" dirty="0">
                <a:solidFill>
                  <a:srgbClr val="0070C0"/>
                </a:solidFill>
              </a:rPr>
              <a:t>Campos Electromagnéticos y Fenómenos Energéticos – CAFE - C </a:t>
            </a:r>
          </a:p>
          <a:p>
            <a:pPr lvl="0"/>
            <a:endParaRPr lang="es-CO" sz="900" dirty="0" smtClean="0"/>
          </a:p>
          <a:p>
            <a:pPr lvl="0"/>
            <a:r>
              <a:rPr lang="es-CO" sz="2400" dirty="0">
                <a:solidFill>
                  <a:srgbClr val="0000FF"/>
                </a:solidFill>
              </a:rPr>
              <a:t>Líneas de </a:t>
            </a:r>
            <a:r>
              <a:rPr lang="es-CO" sz="2400" dirty="0" smtClean="0">
                <a:solidFill>
                  <a:srgbClr val="0000FF"/>
                </a:solidFill>
              </a:rPr>
              <a:t>Investigación</a:t>
            </a:r>
          </a:p>
          <a:p>
            <a:pPr lvl="0"/>
            <a:endParaRPr lang="es-CO" sz="1200" dirty="0">
              <a:solidFill>
                <a:srgbClr val="0000FF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400" dirty="0"/>
              <a:t>Antenas y propagación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400" dirty="0"/>
              <a:t>Conversión de energía electromagnética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400" dirty="0"/>
              <a:t>Electrofisiología y compatibilidad </a:t>
            </a:r>
            <a:r>
              <a:rPr lang="es-CO" sz="2400" dirty="0" err="1"/>
              <a:t>bioelectromagnética</a:t>
            </a:r>
            <a:endParaRPr lang="es-CO" sz="24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400" dirty="0"/>
              <a:t>Electromagnetismo computacional y simulación de sistemas </a:t>
            </a:r>
            <a:r>
              <a:rPr lang="es-CO" sz="2400" dirty="0" smtClean="0"/>
              <a:t>físicos</a:t>
            </a:r>
          </a:p>
          <a:p>
            <a:pPr lvl="0"/>
            <a:endParaRPr lang="es-CO" sz="1200" dirty="0" smtClean="0">
              <a:solidFill>
                <a:srgbClr val="0000FF"/>
              </a:solidFill>
            </a:endParaRPr>
          </a:p>
          <a:p>
            <a:pPr lvl="0"/>
            <a:r>
              <a:rPr lang="es-CO" sz="2400" dirty="0" smtClean="0">
                <a:solidFill>
                  <a:srgbClr val="0000FF"/>
                </a:solidFill>
              </a:rPr>
              <a:t>Algunos </a:t>
            </a:r>
            <a:r>
              <a:rPr lang="es-CO" sz="2400" dirty="0">
                <a:solidFill>
                  <a:srgbClr val="0000FF"/>
                </a:solidFill>
              </a:rPr>
              <a:t>proyectos a cargo del Grupo: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CO" sz="2200" dirty="0"/>
              <a:t>A</a:t>
            </a:r>
            <a:r>
              <a:rPr lang="es-CO" sz="2200" dirty="0" smtClean="0"/>
              <a:t>nálisis comparativo de las tecnologías de comunicación para los sistemas de medición avanzada (contadores de energía) en los sistemas de distribución inteligentes con fines de reducción de pérdidas.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CO" sz="2200" dirty="0" smtClean="0"/>
              <a:t>Diseño de un sistema de transmisión de mediciones de energía aprovechando la infraestructura eléctrica de los sistemas de distribución bajo el enfoque Smart </a:t>
            </a:r>
            <a:r>
              <a:rPr lang="es-CO" sz="2200" dirty="0" err="1" smtClean="0"/>
              <a:t>Meters</a:t>
            </a:r>
            <a:r>
              <a:rPr lang="es-CO" sz="2200" dirty="0" smtClean="0"/>
              <a:t>.</a:t>
            </a:r>
            <a:endParaRPr lang="es-CO" sz="2200" dirty="0"/>
          </a:p>
        </p:txBody>
      </p:sp>
      <p:pic>
        <p:nvPicPr>
          <p:cNvPr id="35842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946" y="1288047"/>
            <a:ext cx="899947" cy="67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Resultado de imagen para compatibilidad bioelectromagnéti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892" y="1288046"/>
            <a:ext cx="927827" cy="140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917" y="3330956"/>
            <a:ext cx="1505801" cy="90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58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0" name="Picture 8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96" y="4305859"/>
            <a:ext cx="3648075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2" r="25708"/>
          <a:stretch/>
        </p:blipFill>
        <p:spPr>
          <a:xfrm>
            <a:off x="7791719" y="642565"/>
            <a:ext cx="1352282" cy="18309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Grupos de investigación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823396"/>
            <a:ext cx="8458200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sz="2800" dirty="0">
                <a:solidFill>
                  <a:srgbClr val="0070C0"/>
                </a:solidFill>
              </a:rPr>
              <a:t>Gestión de Sistemas Eléctricos, Electrónicos y Automáticos – SC</a:t>
            </a:r>
          </a:p>
          <a:p>
            <a:pPr lvl="0" algn="just"/>
            <a:endParaRPr lang="es-CO" sz="1100" dirty="0" smtClean="0"/>
          </a:p>
          <a:p>
            <a:pPr lvl="0"/>
            <a:r>
              <a:rPr lang="es-CO" sz="2800" u="sng" dirty="0" smtClean="0">
                <a:solidFill>
                  <a:srgbClr val="0000FF"/>
                </a:solidFill>
              </a:rPr>
              <a:t>Objetivo:</a:t>
            </a:r>
          </a:p>
          <a:p>
            <a:pPr lvl="0"/>
            <a:endParaRPr lang="es-CO" sz="1400" dirty="0" smtClean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/>
              <a:t>Generar conocimiento y/o desarrollar metodologías, herramientas y algoritmos que permitan gestionar, diseñar y optimizar procesos automáticos, sistemas de diagnóstico asistido, sistemas robóticos móviles y sistemas de instrumentación y control.</a:t>
            </a:r>
            <a:endParaRPr lang="es-CO" sz="2400" dirty="0" smtClean="0"/>
          </a:p>
        </p:txBody>
      </p:sp>
      <p:pic>
        <p:nvPicPr>
          <p:cNvPr id="38914" name="Picture 2" descr="Resultado de imagen para sistemas robóticos móviles y sistemas de instrumentación y contro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42" y="5617982"/>
            <a:ext cx="2900782" cy="101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2" name="Picture 10" descr="Resultado de imagen para sistemas robóticos móviles y sistemas de instrumentación y contr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39771"/>
            <a:ext cx="3593252" cy="218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99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2" r="25708"/>
          <a:stretch/>
        </p:blipFill>
        <p:spPr>
          <a:xfrm>
            <a:off x="7791719" y="642565"/>
            <a:ext cx="1352282" cy="18309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Grupos de investigación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810517"/>
            <a:ext cx="8458200" cy="5740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sz="2400" dirty="0">
                <a:solidFill>
                  <a:srgbClr val="0070C0"/>
                </a:solidFill>
              </a:rPr>
              <a:t>Gestión de Sistemas Eléctricos, Electrónicos y Automáticos – SC</a:t>
            </a:r>
          </a:p>
          <a:p>
            <a:pPr lvl="0"/>
            <a:endParaRPr lang="es-CO" sz="900" dirty="0" smtClean="0"/>
          </a:p>
          <a:p>
            <a:pPr lvl="0"/>
            <a:r>
              <a:rPr lang="es-CO" sz="2400" dirty="0">
                <a:solidFill>
                  <a:srgbClr val="0000FF"/>
                </a:solidFill>
              </a:rPr>
              <a:t>Líneas de Investigación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200" dirty="0"/>
              <a:t>Aplicaciones de múltiples cámaras y visión estereoscópica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200" dirty="0"/>
              <a:t>Aplicaciones del tratamiento digital de imágenes en el espectro no visible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200" dirty="0"/>
              <a:t>Procesamiento de imágenes para el control de robots móviles y </a:t>
            </a:r>
            <a:r>
              <a:rPr lang="es-CO" sz="2200" dirty="0" smtClean="0"/>
              <a:t>manipuladores y para aplicaciones </a:t>
            </a:r>
            <a:r>
              <a:rPr lang="es-CO" sz="2200" dirty="0"/>
              <a:t>de seguridad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200" dirty="0" smtClean="0"/>
              <a:t>Tratamiento </a:t>
            </a:r>
            <a:r>
              <a:rPr lang="es-CO" sz="2200" dirty="0"/>
              <a:t>digital de imágenes en sistemas de control e </a:t>
            </a:r>
            <a:r>
              <a:rPr lang="es-CO" sz="2200" dirty="0" smtClean="0"/>
              <a:t>instrumentación y para </a:t>
            </a:r>
            <a:r>
              <a:rPr lang="es-CO" sz="2200" dirty="0"/>
              <a:t>diagnóstico asistido</a:t>
            </a:r>
            <a:endParaRPr lang="es-CO" sz="2200" dirty="0">
              <a:solidFill>
                <a:srgbClr val="0000FF"/>
              </a:solidFill>
            </a:endParaRPr>
          </a:p>
          <a:p>
            <a:pPr lvl="0"/>
            <a:r>
              <a:rPr lang="es-CO" sz="2400" dirty="0" smtClean="0">
                <a:solidFill>
                  <a:srgbClr val="0000FF"/>
                </a:solidFill>
              </a:rPr>
              <a:t>Algunos </a:t>
            </a:r>
            <a:r>
              <a:rPr lang="es-CO" sz="2400" dirty="0">
                <a:solidFill>
                  <a:srgbClr val="0000FF"/>
                </a:solidFill>
              </a:rPr>
              <a:t>proyectos a cargo del Grupo: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CO" sz="2200" dirty="0"/>
              <a:t>D</a:t>
            </a:r>
            <a:r>
              <a:rPr lang="es-CO" sz="2200" dirty="0" smtClean="0"/>
              <a:t>iagnostico asistido para la detección temprana del cáncer de mama.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CO" sz="2200" dirty="0"/>
              <a:t>M</a:t>
            </a:r>
            <a:r>
              <a:rPr lang="es-CO" sz="2200" dirty="0" smtClean="0"/>
              <a:t>etodología para sintetizar continuamente autómatas de estados finitos a través del uso de lenguajes formales y lógicas temporales, aplicada a la navegación autónoma terrestre en ambientes parcialmente controlados.</a:t>
            </a:r>
            <a:endParaRPr lang="es-CO" sz="2200" dirty="0"/>
          </a:p>
        </p:txBody>
      </p:sp>
      <p:pic>
        <p:nvPicPr>
          <p:cNvPr id="37892" name="Picture 4" descr="Resultado de imagen para tratamiento digital de imágen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" r="6357"/>
          <a:stretch/>
        </p:blipFill>
        <p:spPr bwMode="auto">
          <a:xfrm>
            <a:off x="7280241" y="3129566"/>
            <a:ext cx="1805519" cy="115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36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scontent-mia1-1.xx.fbcdn.net/hphotos-xpf1/v/t1.0-9/11999090_10153365008749262_8617289130304439237_n.jpg?oh=27c3c449cb3dff7bbcc922412a733a55&amp;oe=56619E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591" y="5859887"/>
            <a:ext cx="807685" cy="80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Datos históricos Ingeniería </a:t>
            </a:r>
            <a:r>
              <a:rPr lang="es-CO" sz="2800" dirty="0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Eléctrica:</a:t>
            </a:r>
            <a:endParaRPr lang="es-CO" sz="2800" dirty="0">
              <a:solidFill>
                <a:srgbClr val="FF0000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982971"/>
            <a:ext cx="84582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es-CO" sz="2000" dirty="0" smtClean="0"/>
              <a:t>El Comité Administrativo de la Asociación Colombiana de Universidades y del Fondo Universitario Nacional mediante </a:t>
            </a:r>
            <a:r>
              <a:rPr lang="es-CO" sz="2000" dirty="0" smtClean="0">
                <a:solidFill>
                  <a:srgbClr val="0000FF"/>
                </a:solidFill>
              </a:rPr>
              <a:t>acuerdo No. 41 del 17 de diciembre</a:t>
            </a:r>
            <a:r>
              <a:rPr lang="es-CO" sz="2000" dirty="0" smtClean="0"/>
              <a:t> de 1960 </a:t>
            </a:r>
            <a:r>
              <a:rPr lang="es-CO" sz="2000" dirty="0" smtClean="0">
                <a:solidFill>
                  <a:srgbClr val="0000FF"/>
                </a:solidFill>
              </a:rPr>
              <a:t>otorga autorización para iniciar labores a la Universidad Tecnológica de Pereira y específicamente a su Facultad de Ingeniería Eléctrica</a:t>
            </a:r>
            <a:r>
              <a:rPr lang="es-CO" sz="2000" dirty="0" smtClean="0"/>
              <a:t>.</a:t>
            </a:r>
          </a:p>
          <a:p>
            <a:pPr algn="just" eaLnBrk="0" hangingPunct="0"/>
            <a:endParaRPr lang="es-CO" sz="2000" dirty="0" smtClean="0"/>
          </a:p>
          <a:p>
            <a:pPr algn="just" eaLnBrk="0" hangingPunct="0"/>
            <a:r>
              <a:rPr lang="es-CO" sz="2000" dirty="0" smtClean="0">
                <a:solidFill>
                  <a:srgbClr val="0000FF"/>
                </a:solidFill>
              </a:rPr>
              <a:t>Inició labores académicas conjuntamente con la Universidad Tecnológica de Pereira el </a:t>
            </a:r>
            <a:r>
              <a:rPr lang="es-CO" sz="2000" dirty="0">
                <a:solidFill>
                  <a:srgbClr val="0000FF"/>
                </a:solidFill>
              </a:rPr>
              <a:t>1ro de marzo de 1961.</a:t>
            </a:r>
          </a:p>
          <a:p>
            <a:endParaRPr lang="es-CO" sz="2000" dirty="0" smtClean="0"/>
          </a:p>
          <a:p>
            <a:r>
              <a:rPr lang="es-CO" sz="2000" dirty="0" smtClean="0">
                <a:solidFill>
                  <a:srgbClr val="0000FF"/>
                </a:solidFill>
              </a:rPr>
              <a:t>Primer programa de ingeniería eléctrica acreditado de alta calidad </a:t>
            </a:r>
            <a:r>
              <a:rPr lang="es-CO" sz="2000" dirty="0" smtClean="0"/>
              <a:t>(por 5 años), según resolución No. 58 del 20 de enero de 2000. </a:t>
            </a:r>
          </a:p>
          <a:p>
            <a:pPr eaLnBrk="0" hangingPunct="0"/>
            <a:endParaRPr lang="es-CO" sz="2000" dirty="0" smtClean="0"/>
          </a:p>
          <a:p>
            <a:pPr eaLnBrk="0" hangingPunct="0"/>
            <a:r>
              <a:rPr lang="es-CO" sz="2000" dirty="0" smtClean="0">
                <a:solidFill>
                  <a:srgbClr val="0000FF"/>
                </a:solidFill>
              </a:rPr>
              <a:t>Reacreditado </a:t>
            </a:r>
            <a:r>
              <a:rPr lang="es-CO" sz="2000" dirty="0">
                <a:solidFill>
                  <a:srgbClr val="0000FF"/>
                </a:solidFill>
              </a:rPr>
              <a:t>por 7 años </a:t>
            </a:r>
            <a:r>
              <a:rPr lang="es-CO" sz="2000" dirty="0" smtClean="0">
                <a:solidFill>
                  <a:srgbClr val="0000FF"/>
                </a:solidFill>
              </a:rPr>
              <a:t>según resolución No. 2567 del 30 de mayo de 2006.</a:t>
            </a:r>
          </a:p>
          <a:p>
            <a:pPr eaLnBrk="0" hangingPunct="0"/>
            <a:endParaRPr lang="es-CO" sz="2000" dirty="0" smtClean="0"/>
          </a:p>
          <a:p>
            <a:pPr algn="just" eaLnBrk="0" hangingPunct="0"/>
            <a:r>
              <a:rPr lang="es-CO" sz="2000" dirty="0" smtClean="0">
                <a:solidFill>
                  <a:srgbClr val="0000FF"/>
                </a:solidFill>
              </a:rPr>
              <a:t>Renovación </a:t>
            </a:r>
            <a:r>
              <a:rPr lang="es-CO" sz="2000" dirty="0">
                <a:solidFill>
                  <a:srgbClr val="0000FF"/>
                </a:solidFill>
              </a:rPr>
              <a:t>de registro calificado de Ingeniería Eléctrica</a:t>
            </a:r>
            <a:r>
              <a:rPr lang="es-CO" sz="2000" dirty="0"/>
              <a:t> (7 años) según Resolución No. 11109 del 11 de septiembre de 2012.</a:t>
            </a:r>
          </a:p>
          <a:p>
            <a:pPr eaLnBrk="0" hangingPunct="0"/>
            <a:endParaRPr lang="es-CO" sz="2000" dirty="0" smtClean="0"/>
          </a:p>
          <a:p>
            <a:pPr eaLnBrk="0" hangingPunct="0"/>
            <a:r>
              <a:rPr lang="es-CO" sz="2000" dirty="0" smtClean="0">
                <a:solidFill>
                  <a:srgbClr val="0000FF"/>
                </a:solidFill>
              </a:rPr>
              <a:t>Reacreditado por 6 años</a:t>
            </a:r>
            <a:r>
              <a:rPr lang="es-CO" sz="2000" dirty="0" smtClean="0"/>
              <a:t> según resolución No. 11956 del 16 de junio de 2016.</a:t>
            </a:r>
          </a:p>
        </p:txBody>
      </p:sp>
    </p:spTree>
    <p:extLst>
      <p:ext uri="{BB962C8B-B14F-4D97-AF65-F5344CB8AC3E}">
        <p14:creationId xmlns:p14="http://schemas.microsoft.com/office/powerpoint/2010/main" val="322374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2" r="25708"/>
          <a:stretch/>
        </p:blipFill>
        <p:spPr>
          <a:xfrm>
            <a:off x="7791719" y="642565"/>
            <a:ext cx="1352282" cy="18309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Grupos de investigación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823396"/>
            <a:ext cx="8458200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sz="2800" dirty="0">
                <a:solidFill>
                  <a:srgbClr val="0070C0"/>
                </a:solidFill>
              </a:rPr>
              <a:t>Investigación en </a:t>
            </a:r>
            <a:r>
              <a:rPr lang="es-CO" sz="2800" dirty="0" smtClean="0">
                <a:solidFill>
                  <a:srgbClr val="0070C0"/>
                </a:solidFill>
              </a:rPr>
              <a:t>Robótica Aplicada – GIRA (Instrumentación Física)</a:t>
            </a:r>
          </a:p>
          <a:p>
            <a:pPr lvl="0" algn="just"/>
            <a:endParaRPr lang="es-CO" sz="1100" dirty="0" smtClean="0"/>
          </a:p>
          <a:p>
            <a:pPr lvl="0"/>
            <a:r>
              <a:rPr lang="es-CO" sz="2800" u="sng" dirty="0" smtClean="0">
                <a:solidFill>
                  <a:srgbClr val="0000FF"/>
                </a:solidFill>
              </a:rPr>
              <a:t>Objetivo:</a:t>
            </a:r>
          </a:p>
          <a:p>
            <a:pPr lvl="0"/>
            <a:endParaRPr lang="es-CO" sz="1400" dirty="0" smtClean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/>
              <a:t>Formar Investigadores profesionales, emprendedores y productivos dando solución a problemáticas a través de la innovación, gestión de proyectos, desarrollo de modelos, prácticas, estudios y métodos de trabajo.</a:t>
            </a:r>
            <a:endParaRPr lang="es-CO" sz="2400" dirty="0" smtClean="0"/>
          </a:p>
        </p:txBody>
      </p:sp>
      <p:pic>
        <p:nvPicPr>
          <p:cNvPr id="40962" name="Picture 2" descr="Resultado de imagen para Robótica Aplic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07" y="4289908"/>
            <a:ext cx="2686050" cy="22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Resultado de imagen para Robótica Aplic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218" y="4422761"/>
            <a:ext cx="2763789" cy="216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Resultado de imagen para Robótica Aplic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630" y="1316561"/>
            <a:ext cx="1511142" cy="115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4668" y="4468872"/>
            <a:ext cx="2871755" cy="191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9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2" r="25708"/>
          <a:stretch/>
        </p:blipFill>
        <p:spPr>
          <a:xfrm>
            <a:off x="7791719" y="642565"/>
            <a:ext cx="1352282" cy="18309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Grupos de investigación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810517"/>
            <a:ext cx="845820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sz="2400" dirty="0">
                <a:solidFill>
                  <a:srgbClr val="0070C0"/>
                </a:solidFill>
              </a:rPr>
              <a:t>Investigación en Robótica Aplicada – GIRA (Instrumentación Física)</a:t>
            </a:r>
          </a:p>
          <a:p>
            <a:pPr lvl="0"/>
            <a:endParaRPr lang="es-CO" sz="900" dirty="0" smtClean="0"/>
          </a:p>
          <a:p>
            <a:pPr lvl="0"/>
            <a:r>
              <a:rPr lang="es-CO" sz="2400" dirty="0">
                <a:solidFill>
                  <a:srgbClr val="0000FF"/>
                </a:solidFill>
              </a:rPr>
              <a:t>Líneas de Investigación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200" dirty="0"/>
              <a:t>Instrumentación </a:t>
            </a:r>
            <a:r>
              <a:rPr lang="es-CO" sz="2200" dirty="0" smtClean="0"/>
              <a:t>electrónica </a:t>
            </a:r>
            <a:r>
              <a:rPr lang="es-CO" sz="2200" dirty="0"/>
              <a:t>y transmisión de datos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200" dirty="0"/>
              <a:t>Instrumentación física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200" dirty="0" smtClean="0"/>
              <a:t>Modelado </a:t>
            </a:r>
            <a:r>
              <a:rPr lang="es-CO" sz="2200" dirty="0"/>
              <a:t>y simulación de procesos industriales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200" dirty="0"/>
              <a:t>Reconocimiento de Voz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200" dirty="0"/>
              <a:t>Sistemas de Comunicación y tratamiento de señales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200" dirty="0"/>
              <a:t>Visión </a:t>
            </a:r>
            <a:r>
              <a:rPr lang="es-CO" sz="2200" dirty="0" smtClean="0"/>
              <a:t>Artificial</a:t>
            </a:r>
          </a:p>
          <a:p>
            <a:pPr lvl="0"/>
            <a:endParaRPr lang="es-CO" sz="2000" dirty="0" smtClean="0"/>
          </a:p>
          <a:p>
            <a:pPr lvl="0"/>
            <a:r>
              <a:rPr lang="es-CO" sz="2400" dirty="0" smtClean="0">
                <a:solidFill>
                  <a:srgbClr val="0000FF"/>
                </a:solidFill>
              </a:rPr>
              <a:t>Algunos </a:t>
            </a:r>
            <a:r>
              <a:rPr lang="es-CO" sz="2400" dirty="0">
                <a:solidFill>
                  <a:srgbClr val="0000FF"/>
                </a:solidFill>
              </a:rPr>
              <a:t>proyectos a cargo del Grupo</a:t>
            </a:r>
            <a:r>
              <a:rPr lang="es-CO" sz="2400" dirty="0" smtClean="0">
                <a:solidFill>
                  <a:srgbClr val="0000FF"/>
                </a:solidFill>
              </a:rPr>
              <a:t>:</a:t>
            </a:r>
          </a:p>
          <a:p>
            <a:pPr lvl="0"/>
            <a:endParaRPr lang="es-CO" sz="1100" dirty="0">
              <a:solidFill>
                <a:srgbClr val="0000FF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CO" sz="2200" dirty="0"/>
              <a:t>E</a:t>
            </a:r>
            <a:r>
              <a:rPr lang="es-CO" sz="2200" dirty="0" smtClean="0"/>
              <a:t>studio, análisis y simulación de fenómenos físicos usando herramientas computacionales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CO" sz="2200" dirty="0"/>
              <a:t>E</a:t>
            </a:r>
            <a:r>
              <a:rPr lang="es-CO" sz="2200" dirty="0" smtClean="0"/>
              <a:t>valuación de técnicas en frecuencia y espacio para la estimación de la velocidad de un móvil en magnitud y ángulo a partir de una única imagen desenfocada por movimiento.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CO" sz="2200" dirty="0"/>
              <a:t>R</a:t>
            </a:r>
            <a:r>
              <a:rPr lang="es-CO" sz="2200" dirty="0" smtClean="0"/>
              <a:t>obot de seguridad controlado por </a:t>
            </a:r>
            <a:r>
              <a:rPr lang="es-CO" sz="2200" dirty="0" err="1" smtClean="0"/>
              <a:t>wifi</a:t>
            </a:r>
            <a:r>
              <a:rPr lang="es-CO" sz="2200" dirty="0" smtClean="0"/>
              <a:t> -</a:t>
            </a:r>
            <a:r>
              <a:rPr lang="es-CO" sz="2200" dirty="0" err="1" smtClean="0"/>
              <a:t>cerberus</a:t>
            </a:r>
            <a:r>
              <a:rPr lang="es-CO" sz="2200" dirty="0" smtClean="0"/>
              <a:t> 1.0-</a:t>
            </a:r>
            <a:endParaRPr lang="es-CO" sz="2200" dirty="0"/>
          </a:p>
        </p:txBody>
      </p:sp>
      <p:pic>
        <p:nvPicPr>
          <p:cNvPr id="39938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981" y="2242645"/>
            <a:ext cx="1291633" cy="80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5072" y="3073874"/>
            <a:ext cx="1807452" cy="120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2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2" r="25708"/>
          <a:stretch/>
        </p:blipFill>
        <p:spPr>
          <a:xfrm>
            <a:off x="7791719" y="642565"/>
            <a:ext cx="1352282" cy="18309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Grupos de investigación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823396"/>
            <a:ext cx="8458200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sz="2800" dirty="0">
                <a:solidFill>
                  <a:srgbClr val="0070C0"/>
                </a:solidFill>
              </a:rPr>
              <a:t>Investigación en </a:t>
            </a:r>
            <a:r>
              <a:rPr lang="es-CO" sz="2800" dirty="0" smtClean="0">
                <a:solidFill>
                  <a:srgbClr val="0070C0"/>
                </a:solidFill>
              </a:rPr>
              <a:t>telecomunicaciones </a:t>
            </a:r>
            <a:r>
              <a:rPr lang="es-CO" sz="2800" dirty="0">
                <a:solidFill>
                  <a:srgbClr val="0070C0"/>
                </a:solidFill>
              </a:rPr>
              <a:t>NYQUIST (Sistemas Y Computación)</a:t>
            </a:r>
            <a:endParaRPr lang="es-CO" sz="2800" dirty="0" smtClean="0">
              <a:solidFill>
                <a:srgbClr val="0070C0"/>
              </a:solidFill>
            </a:endParaRPr>
          </a:p>
          <a:p>
            <a:pPr lvl="0" algn="just"/>
            <a:endParaRPr lang="es-CO" sz="1100" dirty="0" smtClean="0"/>
          </a:p>
          <a:p>
            <a:pPr lvl="0"/>
            <a:r>
              <a:rPr lang="es-CO" sz="2800" u="sng" dirty="0" smtClean="0">
                <a:solidFill>
                  <a:srgbClr val="0000FF"/>
                </a:solidFill>
              </a:rPr>
              <a:t>Objetivo:</a:t>
            </a:r>
          </a:p>
          <a:p>
            <a:pPr lvl="0"/>
            <a:endParaRPr lang="es-CO" sz="1400" dirty="0" smtClean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2400" dirty="0"/>
              <a:t>Generar una base de conocimiento en el área de las telecomunicaciones, que permita la apropiación de tecnologías de punta y adecuación de estas para dar solución a los requerimientos de la sociedad a nivel empresarial, educativo y de estado.</a:t>
            </a:r>
            <a:endParaRPr lang="es-CO" sz="2400" dirty="0" smtClean="0"/>
          </a:p>
        </p:txBody>
      </p:sp>
      <p:pic>
        <p:nvPicPr>
          <p:cNvPr id="43010" name="Picture 2" descr="Resultado de imagen para Investigación en telecomunicacio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78" y="4558688"/>
            <a:ext cx="2743072" cy="178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Resultado de imagen para Investigación en telecomunicacion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231" y="4458138"/>
            <a:ext cx="5781585" cy="198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8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2" r="25708"/>
          <a:stretch/>
        </p:blipFill>
        <p:spPr>
          <a:xfrm>
            <a:off x="7791719" y="642565"/>
            <a:ext cx="1352282" cy="18309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Grupos de investigación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810517"/>
            <a:ext cx="8458200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sz="2400" dirty="0">
                <a:solidFill>
                  <a:srgbClr val="0070C0"/>
                </a:solidFill>
              </a:rPr>
              <a:t>Investigación en telecomunicaciones NYQUIST (Sistemas Y Computación)</a:t>
            </a:r>
            <a:r>
              <a:rPr lang="es-CO" sz="2400" dirty="0" smtClean="0">
                <a:solidFill>
                  <a:srgbClr val="0070C0"/>
                </a:solidFill>
              </a:rPr>
              <a:t> </a:t>
            </a:r>
            <a:endParaRPr lang="es-CO" sz="2400" dirty="0">
              <a:solidFill>
                <a:srgbClr val="0070C0"/>
              </a:solidFill>
            </a:endParaRPr>
          </a:p>
          <a:p>
            <a:pPr lvl="0"/>
            <a:endParaRPr lang="es-CO" sz="900" dirty="0" smtClean="0"/>
          </a:p>
          <a:p>
            <a:pPr lvl="0"/>
            <a:r>
              <a:rPr lang="es-CO" sz="2400" dirty="0">
                <a:solidFill>
                  <a:srgbClr val="0000FF"/>
                </a:solidFill>
              </a:rPr>
              <a:t>Líneas de Investigación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200" dirty="0"/>
              <a:t>Accesibilidad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200" dirty="0"/>
              <a:t>Comunicaciones Inalámbricas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200" dirty="0"/>
              <a:t>Procesamiento Digital de Señales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200" dirty="0"/>
              <a:t>Protocolos de comunicación Modernos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200" dirty="0"/>
              <a:t>Redes de Comunicación modernos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200" dirty="0"/>
              <a:t>Redes de Comunicación y seguridad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200" dirty="0" err="1"/>
              <a:t>TICs</a:t>
            </a:r>
            <a:r>
              <a:rPr lang="es-CO" sz="2200" dirty="0"/>
              <a:t> y Educación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200" dirty="0"/>
              <a:t>Tráfico en Redes de </a:t>
            </a:r>
            <a:r>
              <a:rPr lang="es-CO" sz="2200" dirty="0" smtClean="0"/>
              <a:t>Comunicación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CO" sz="2400" dirty="0" smtClean="0">
                <a:solidFill>
                  <a:srgbClr val="0000FF"/>
                </a:solidFill>
              </a:rPr>
              <a:t>Algunos </a:t>
            </a:r>
            <a:r>
              <a:rPr lang="es-CO" sz="2400" dirty="0">
                <a:solidFill>
                  <a:srgbClr val="0000FF"/>
                </a:solidFill>
              </a:rPr>
              <a:t>proyectos a cargo del Grupo</a:t>
            </a:r>
            <a:r>
              <a:rPr lang="es-CO" sz="2400" dirty="0" smtClean="0">
                <a:solidFill>
                  <a:srgbClr val="0000FF"/>
                </a:solidFill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CO" sz="2200" dirty="0"/>
              <a:t>D</a:t>
            </a:r>
            <a:r>
              <a:rPr lang="es-CO" sz="2200" dirty="0" smtClean="0"/>
              <a:t>iseño de un sistema de comunicaciones para la educación fuera del aula en el campus universitario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CO" sz="2200" dirty="0"/>
              <a:t>D</a:t>
            </a:r>
            <a:r>
              <a:rPr lang="es-CO" sz="2200" dirty="0" smtClean="0"/>
              <a:t>iseño e implementación de un sistema de acceso remoto a redes domóticas x10</a:t>
            </a:r>
            <a:endParaRPr lang="es-CO" sz="2200" dirty="0"/>
          </a:p>
        </p:txBody>
      </p:sp>
      <p:pic>
        <p:nvPicPr>
          <p:cNvPr id="41986" name="Picture 2" descr="Resultado de imagen para Comunicaciones Inalámbric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2" y="2369416"/>
            <a:ext cx="2008557" cy="104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Resultado de imagen para señales digitales ejempl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334" y="2255554"/>
            <a:ext cx="2014942" cy="125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Resultado de imagen para Tráfico en Redes de Comunicació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762" y="3451004"/>
            <a:ext cx="2052572" cy="109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2" name="Picture 8" descr="Resultado de imagen para Redes de Comunicación y segurid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609" y="3449874"/>
            <a:ext cx="2028391" cy="10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80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endParaRPr lang="es-CO" sz="2800" dirty="0">
              <a:solidFill>
                <a:srgbClr val="FF0000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" name="Imagen 6" descr="C:\Users\Administrador\AppData\Local\Temp\Ing_eléctric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6" y="4845434"/>
            <a:ext cx="15144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https://pbs.twimg.com/profile_images/430473508770963456/ixpdCY0y_400x40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86" y="4616834"/>
            <a:ext cx="1793875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6" y="854629"/>
            <a:ext cx="5610225" cy="3743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433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scontent-mia1-1.xx.fbcdn.net/hphotos-xpf1/v/t1.0-9/11999090_10153365008749262_8617289130304439237_n.jpg?oh=27c3c449cb3dff7bbcc922412a733a55&amp;oe=56619E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908" y="4819858"/>
            <a:ext cx="1512983" cy="151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Datos históricos Ingeniería </a:t>
            </a:r>
            <a:r>
              <a:rPr lang="es-CO" sz="2800" dirty="0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Eléctrica:</a:t>
            </a:r>
            <a:endParaRPr lang="es-CO" sz="2800" dirty="0">
              <a:solidFill>
                <a:srgbClr val="FF0000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982971"/>
            <a:ext cx="8458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es-CO" sz="2800" dirty="0">
                <a:solidFill>
                  <a:srgbClr val="0000FF"/>
                </a:solidFill>
              </a:rPr>
              <a:t>Inicia Maestría </a:t>
            </a:r>
            <a:r>
              <a:rPr lang="es-CO" sz="2800" dirty="0"/>
              <a:t>en </a:t>
            </a:r>
            <a:r>
              <a:rPr lang="es-CO" sz="2800" dirty="0">
                <a:solidFill>
                  <a:srgbClr val="0000FF"/>
                </a:solidFill>
              </a:rPr>
              <a:t>Ingeniería Eléctrica </a:t>
            </a:r>
            <a:r>
              <a:rPr lang="es-CO" sz="2800" dirty="0"/>
              <a:t>en </a:t>
            </a:r>
            <a:r>
              <a:rPr lang="es-CO" sz="2800" dirty="0">
                <a:solidFill>
                  <a:srgbClr val="0000FF"/>
                </a:solidFill>
              </a:rPr>
              <a:t>1999</a:t>
            </a:r>
            <a:r>
              <a:rPr lang="es-CO" sz="2800" dirty="0"/>
              <a:t>.</a:t>
            </a:r>
          </a:p>
          <a:p>
            <a:pPr algn="just" eaLnBrk="0" hangingPunct="0"/>
            <a:endParaRPr lang="es-CO" sz="2800" dirty="0"/>
          </a:p>
          <a:p>
            <a:pPr algn="just" eaLnBrk="0" hangingPunct="0"/>
            <a:r>
              <a:rPr lang="es-CO" sz="2800" dirty="0"/>
              <a:t>La </a:t>
            </a:r>
            <a:r>
              <a:rPr lang="es-CO" sz="2800" dirty="0">
                <a:solidFill>
                  <a:srgbClr val="0000FF"/>
                </a:solidFill>
              </a:rPr>
              <a:t>Maestría en Ingeniería Eléctrica es la primera maestría de su tipo en ser acreditada de alta calidad </a:t>
            </a:r>
            <a:r>
              <a:rPr lang="es-CO" sz="2800" dirty="0"/>
              <a:t>(6 años) en el país, según resolución No. 3229 del 5 de abril de 2013.</a:t>
            </a:r>
          </a:p>
          <a:p>
            <a:pPr algn="just" eaLnBrk="0" hangingPunct="0"/>
            <a:endParaRPr lang="es-CO" sz="2800" dirty="0"/>
          </a:p>
          <a:p>
            <a:pPr algn="just" eaLnBrk="0" hangingPunct="0"/>
            <a:r>
              <a:rPr lang="es-CO" sz="2800" dirty="0">
                <a:solidFill>
                  <a:srgbClr val="0000FF"/>
                </a:solidFill>
              </a:rPr>
              <a:t>Inicia Doctorado en Ingeniería</a:t>
            </a:r>
            <a:r>
              <a:rPr lang="es-CO" sz="2800" dirty="0"/>
              <a:t>, con registro calificado (7 años) según resolución No. 11169 del 20 de diciembre de </a:t>
            </a:r>
            <a:r>
              <a:rPr lang="es-CO" sz="2800" dirty="0">
                <a:solidFill>
                  <a:srgbClr val="0000FF"/>
                </a:solidFill>
              </a:rPr>
              <a:t>2010</a:t>
            </a:r>
            <a:r>
              <a:rPr lang="es-CO" sz="2800" dirty="0"/>
              <a:t>.</a:t>
            </a:r>
          </a:p>
        </p:txBody>
      </p:sp>
      <p:pic>
        <p:nvPicPr>
          <p:cNvPr id="1026" name="Picture 2" descr="Resultado de imagen para maestrica en ingenieria elect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887" y="4700788"/>
            <a:ext cx="4377810" cy="175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56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Hechos relevantes: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982971"/>
            <a:ext cx="8458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sz="2400" dirty="0"/>
              <a:t>En la última convocatoria Colciencias, </a:t>
            </a:r>
            <a:r>
              <a:rPr lang="es-CO" sz="2400" dirty="0" smtClean="0">
                <a:solidFill>
                  <a:srgbClr val="0000FF"/>
                </a:solidFill>
              </a:rPr>
              <a:t>4 </a:t>
            </a:r>
            <a:r>
              <a:rPr lang="es-CO" sz="2400" dirty="0">
                <a:solidFill>
                  <a:srgbClr val="0000FF"/>
                </a:solidFill>
              </a:rPr>
              <a:t>de los 5 grupos de investigación A1 de la UTP son de Ingeniería Eléctrica</a:t>
            </a:r>
            <a:r>
              <a:rPr lang="es-CO" sz="2400" dirty="0" smtClean="0"/>
              <a:t>.</a:t>
            </a:r>
          </a:p>
          <a:p>
            <a:pPr lvl="0" algn="just"/>
            <a:endParaRPr lang="es-CO" sz="2400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es-CO" sz="2400" dirty="0"/>
              <a:t>Desarrollo en Investigación de Operaciones (</a:t>
            </a:r>
            <a:r>
              <a:rPr lang="es-CO" sz="2400" dirty="0">
                <a:solidFill>
                  <a:srgbClr val="0000FF"/>
                </a:solidFill>
              </a:rPr>
              <a:t>DINOP</a:t>
            </a:r>
            <a:r>
              <a:rPr lang="es-CO" sz="2400" dirty="0"/>
              <a:t>) – </a:t>
            </a:r>
            <a:r>
              <a:rPr lang="es-CO" sz="2400" dirty="0" smtClean="0"/>
              <a:t>A1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es-CO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s-CO" sz="2400" dirty="0"/>
              <a:t>Grupo de Investigación en </a:t>
            </a:r>
            <a:r>
              <a:rPr lang="es-CO" sz="2400" dirty="0">
                <a:solidFill>
                  <a:srgbClr val="0000FF"/>
                </a:solidFill>
              </a:rPr>
              <a:t>Automática</a:t>
            </a:r>
            <a:r>
              <a:rPr lang="es-CO" sz="2400" dirty="0"/>
              <a:t> – </a:t>
            </a:r>
            <a:r>
              <a:rPr lang="es-CO" sz="2400" dirty="0" smtClean="0"/>
              <a:t>A1</a:t>
            </a:r>
          </a:p>
          <a:p>
            <a:pPr marL="342900" indent="-342900">
              <a:buFont typeface="Arial" pitchFamily="34" charset="0"/>
              <a:buChar char="•"/>
            </a:pPr>
            <a:endParaRPr lang="es-CO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s-CO" sz="2400" dirty="0"/>
              <a:t>Investigación en Aplicaciones de Técnicas de Optimización y </a:t>
            </a:r>
            <a:r>
              <a:rPr lang="es-CO" sz="2400" dirty="0" smtClean="0"/>
              <a:t>Procesos </a:t>
            </a:r>
            <a:r>
              <a:rPr lang="es-CO" sz="2400" dirty="0"/>
              <a:t>Estocásticos  </a:t>
            </a:r>
            <a:r>
              <a:rPr lang="es-CO" sz="2400" dirty="0">
                <a:solidFill>
                  <a:srgbClr val="0000FF"/>
                </a:solidFill>
              </a:rPr>
              <a:t>GAOPE</a:t>
            </a:r>
            <a:r>
              <a:rPr lang="es-CO" sz="2400" dirty="0"/>
              <a:t> – A1 (Le damos soporte</a:t>
            </a:r>
            <a:r>
              <a:rPr lang="es-CO" sz="2400" dirty="0" smtClean="0"/>
              <a:t>)</a:t>
            </a:r>
          </a:p>
          <a:p>
            <a:pPr marL="342900" indent="-342900">
              <a:buFont typeface="Arial" pitchFamily="34" charset="0"/>
              <a:buChar char="•"/>
            </a:pPr>
            <a:endParaRPr lang="es-CO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s-CO" sz="2400" dirty="0">
                <a:solidFill>
                  <a:srgbClr val="0000FF"/>
                </a:solidFill>
              </a:rPr>
              <a:t>Planeamiento</a:t>
            </a:r>
            <a:r>
              <a:rPr lang="es-CO" sz="2400" dirty="0"/>
              <a:t> en Sistemas Eléctricos – </a:t>
            </a:r>
            <a:r>
              <a:rPr lang="es-CO" sz="2400" dirty="0" smtClean="0"/>
              <a:t>A1</a:t>
            </a:r>
            <a:endParaRPr lang="es-CO" sz="2400" dirty="0"/>
          </a:p>
        </p:txBody>
      </p:sp>
      <p:pic>
        <p:nvPicPr>
          <p:cNvPr id="2050" name="Picture 2" descr="Resultado de imagen para investigacion ingenieria elect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94" y="5083832"/>
            <a:ext cx="3129851" cy="156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content-mia1-1.xx.fbcdn.net/hphotos-xpf1/v/t1.0-9/11999090_10153365008749262_8617289130304439237_n.jpg?oh=27c3c449cb3dff7bbcc922412a733a55&amp;oe=56619E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217" y="5117547"/>
            <a:ext cx="1512983" cy="151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investigacion en automatica ingenieria electri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712" y="5161073"/>
            <a:ext cx="2766637" cy="141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9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Hechos relevantes: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879939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sz="2400" dirty="0" smtClean="0"/>
              <a:t>Gracias a la </a:t>
            </a:r>
            <a:r>
              <a:rPr lang="es-CO" sz="2400" dirty="0" smtClean="0">
                <a:solidFill>
                  <a:srgbClr val="0000FF"/>
                </a:solidFill>
              </a:rPr>
              <a:t>actividad investigativa</a:t>
            </a:r>
            <a:r>
              <a:rPr lang="es-CO" sz="2400" dirty="0" smtClean="0"/>
              <a:t>, “En ciertas áreas del conocimiento sus </a:t>
            </a:r>
            <a:r>
              <a:rPr lang="es-CO" sz="2400" dirty="0" smtClean="0">
                <a:solidFill>
                  <a:srgbClr val="0000FF"/>
                </a:solidFill>
              </a:rPr>
              <a:t>profesores se ubican entre los de más alta producción científica del país</a:t>
            </a:r>
            <a:r>
              <a:rPr lang="es-CO" sz="2400" dirty="0" smtClean="0"/>
              <a:t>, como es el caso de Ingeniería Eléctrica”.</a:t>
            </a:r>
          </a:p>
        </p:txBody>
      </p:sp>
      <p:pic>
        <p:nvPicPr>
          <p:cNvPr id="3074" name="Picture 2" descr="Resultado de imagen para ciencia ingenieria elect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68" y="2519025"/>
            <a:ext cx="3995850" cy="171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979" y="4522363"/>
            <a:ext cx="3720564" cy="1860282"/>
          </a:xfrm>
          <a:prstGeom prst="rect">
            <a:avLst/>
          </a:prstGeom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53163" y="4449082"/>
            <a:ext cx="2179735" cy="2179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 descr="Resultado de imagen para calidad de la energia ingenieria electr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68" y="4364579"/>
            <a:ext cx="2913091" cy="218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do de imagen para electronica de potencia ingenieria electri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61730"/>
            <a:ext cx="3437229" cy="219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55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Resultado de imagen para EDEQ colomb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051" y="5830816"/>
            <a:ext cx="1159225" cy="8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Resultado de imagen para codensa colomb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85" b="36161"/>
          <a:stretch/>
        </p:blipFill>
        <p:spPr bwMode="auto">
          <a:xfrm>
            <a:off x="5886278" y="6020753"/>
            <a:ext cx="1843167" cy="64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Resultado de imagen para CHEC colomb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318" y="5127217"/>
            <a:ext cx="1193678" cy="90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n para EP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029" y="5944095"/>
            <a:ext cx="1312616" cy="94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724" y="6724"/>
            <a:ext cx="9144000" cy="578224"/>
          </a:xfrm>
        </p:spPr>
        <p:txBody>
          <a:bodyPr>
            <a:normAutofit/>
          </a:bodyPr>
          <a:lstStyle/>
          <a:p>
            <a:r>
              <a:rPr lang="es-CO" sz="2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Hechos relevantes: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565974"/>
            <a:ext cx="9144000" cy="379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accent6">
                  <a:lumMod val="95000"/>
                  <a:lumOff val="5000"/>
                </a:schemeClr>
              </a:gs>
              <a:gs pos="98000">
                <a:schemeClr val="accent6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-686527" y="6686551"/>
            <a:ext cx="10313852" cy="2195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1 Rectángulo"/>
          <p:cNvSpPr/>
          <p:nvPr/>
        </p:nvSpPr>
        <p:spPr>
          <a:xfrm>
            <a:off x="241299" y="722954"/>
            <a:ext cx="8458200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sz="2400" dirty="0">
                <a:solidFill>
                  <a:srgbClr val="0000FF"/>
                </a:solidFill>
              </a:rPr>
              <a:t>Estamos en la Junta Directiva de la </a:t>
            </a:r>
            <a:r>
              <a:rPr lang="es-CO" sz="2400" dirty="0"/>
              <a:t>Corporación Centro de Investigaciones y Desarrollo Tecnológico del Sector Eléctrico Colombiano, </a:t>
            </a:r>
            <a:r>
              <a:rPr lang="es-CO" sz="2400" dirty="0">
                <a:solidFill>
                  <a:srgbClr val="0000FF"/>
                </a:solidFill>
              </a:rPr>
              <a:t>CIDET</a:t>
            </a:r>
            <a:r>
              <a:rPr lang="es-CO" sz="2400" dirty="0"/>
              <a:t>.</a:t>
            </a:r>
          </a:p>
          <a:p>
            <a:pPr lvl="0" algn="just"/>
            <a:endParaRPr lang="es-CO" sz="900" dirty="0"/>
          </a:p>
          <a:p>
            <a:pPr lvl="0" algn="just"/>
            <a:r>
              <a:rPr lang="es-CO" sz="2400" dirty="0"/>
              <a:t>Hacemos parte del Clúster de </a:t>
            </a:r>
            <a:r>
              <a:rPr lang="es-CO" sz="2400" dirty="0">
                <a:solidFill>
                  <a:srgbClr val="0000FF"/>
                </a:solidFill>
              </a:rPr>
              <a:t>Energía Eléctrica del Suroccidente Colombiano y de la Red Nacional de Programas de Ingeniería Eléctrica</a:t>
            </a:r>
            <a:r>
              <a:rPr lang="es-CO" sz="2400" dirty="0"/>
              <a:t>, RIELEC.</a:t>
            </a:r>
          </a:p>
          <a:p>
            <a:pPr lvl="0" algn="just"/>
            <a:endParaRPr lang="es-CO" sz="2400" dirty="0"/>
          </a:p>
          <a:p>
            <a:pPr lvl="0" algn="just"/>
            <a:r>
              <a:rPr lang="es-CO" sz="2400" dirty="0" smtClean="0"/>
              <a:t>Hacemos </a:t>
            </a:r>
            <a:r>
              <a:rPr lang="es-CO" sz="2400" dirty="0"/>
              <a:t>parte del </a:t>
            </a:r>
            <a:r>
              <a:rPr lang="es-CO" sz="2400" dirty="0">
                <a:solidFill>
                  <a:srgbClr val="0000FF"/>
                </a:solidFill>
              </a:rPr>
              <a:t>Consejo Mundial de Energía</a:t>
            </a:r>
            <a:r>
              <a:rPr lang="es-CO" sz="2400" dirty="0"/>
              <a:t>, WEC-Colombia.</a:t>
            </a:r>
          </a:p>
          <a:p>
            <a:pPr lvl="0" algn="just"/>
            <a:endParaRPr lang="es-CO" sz="900" dirty="0"/>
          </a:p>
          <a:p>
            <a:pPr algn="just"/>
            <a:r>
              <a:rPr lang="es-CO" sz="2400" dirty="0"/>
              <a:t>Se mantiene </a:t>
            </a:r>
            <a:r>
              <a:rPr lang="es-CO" sz="2400" dirty="0">
                <a:solidFill>
                  <a:srgbClr val="0000FF"/>
                </a:solidFill>
              </a:rPr>
              <a:t>asesoría permanente</a:t>
            </a:r>
            <a:r>
              <a:rPr lang="es-CO" sz="2400" dirty="0"/>
              <a:t>, </a:t>
            </a:r>
            <a:r>
              <a:rPr lang="es-CO" sz="2400" dirty="0">
                <a:solidFill>
                  <a:srgbClr val="0000FF"/>
                </a:solidFill>
              </a:rPr>
              <a:t>mediante estudios o consultoría al sector eléctrico</a:t>
            </a:r>
            <a:r>
              <a:rPr lang="es-CO" sz="2400" dirty="0"/>
              <a:t> colombiano: CREG, EPM, ISA, XM, </a:t>
            </a:r>
            <a:r>
              <a:rPr lang="es-CO" sz="2400" dirty="0" smtClean="0"/>
              <a:t>CODENSA, </a:t>
            </a:r>
            <a:r>
              <a:rPr lang="es-CO" sz="2400" dirty="0"/>
              <a:t>CHEC, EDEQ, EEP, entre otras.</a:t>
            </a:r>
          </a:p>
        </p:txBody>
      </p:sp>
      <p:pic>
        <p:nvPicPr>
          <p:cNvPr id="4098" name="Picture 2" descr="Resultado de imagen para CR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7461"/>
            <a:ext cx="1762692" cy="84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sultado de imagen para XM colomb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645" y="5175606"/>
            <a:ext cx="720000" cy="69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sultado de imagen para ISA colombi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65" y="5772370"/>
            <a:ext cx="1645824" cy="86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Resultado de imagen para EEP colombi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912" y="5151357"/>
            <a:ext cx="1724741" cy="61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67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4394</TotalTime>
  <Words>2927</Words>
  <Application>Microsoft Office PowerPoint</Application>
  <PresentationFormat>Presentación en pantalla (4:3)</PresentationFormat>
  <Paragraphs>348</Paragraphs>
  <Slides>54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62" baseType="lpstr">
      <vt:lpstr>Arial</vt:lpstr>
      <vt:lpstr>Calibri</vt:lpstr>
      <vt:lpstr>Calibri Light</vt:lpstr>
      <vt:lpstr>Palatino Linotype</vt:lpstr>
      <vt:lpstr>Times New Roman</vt:lpstr>
      <vt:lpstr>Verdana</vt:lpstr>
      <vt:lpstr>Tema de Office</vt:lpstr>
      <vt:lpstr>Picture</vt:lpstr>
      <vt:lpstr>UNIDAD DOS: INTRODUCCIÓN A LA INGENIERÍA ELÉCTRICA Y CAMPOS DE ACCIÓN.</vt:lpstr>
      <vt:lpstr>Presentación de PowerPoint</vt:lpstr>
      <vt:lpstr>Contenido</vt:lpstr>
      <vt:lpstr>Presentación de PowerPoint</vt:lpstr>
      <vt:lpstr>Datos históricos Ingeniería Eléctrica:</vt:lpstr>
      <vt:lpstr>Datos históricos Ingeniería Eléctrica:</vt:lpstr>
      <vt:lpstr>Hechos relevantes:</vt:lpstr>
      <vt:lpstr>Hechos relevantes:</vt:lpstr>
      <vt:lpstr>Hechos relevantes:</vt:lpstr>
      <vt:lpstr>Presentación de PowerPoint</vt:lpstr>
      <vt:lpstr>La Ingeniería Eléctrica:</vt:lpstr>
      <vt:lpstr>Misión:</vt:lpstr>
      <vt:lpstr>Funciones del Ingeniero Electricista:</vt:lpstr>
      <vt:lpstr>Funciones del Ingeniero Electricista:</vt:lpstr>
      <vt:lpstr>Funciones del Ingeniero Electricista:</vt:lpstr>
      <vt:lpstr>Funciones del Ingeniero Electricista:</vt:lpstr>
      <vt:lpstr>Funciones del Ingeniero Electricista:</vt:lpstr>
      <vt:lpstr>Funciones del Ingeniero Electricista:</vt:lpstr>
      <vt:lpstr>Funciones del Ingeniero Electricista:</vt:lpstr>
      <vt:lpstr>Áreas de desempeño del Ingeniero Electricista:</vt:lpstr>
      <vt:lpstr>Áreas de desempeño del Ingeniero Electricista:</vt:lpstr>
      <vt:lpstr>Áreas de desempeño del Ingeniero Electricista:</vt:lpstr>
      <vt:lpstr>Áreas de desempeño del Ingeniero Electricista:</vt:lpstr>
      <vt:lpstr>Áreas de desempeño del Ingeniero Electricista:</vt:lpstr>
      <vt:lpstr>Desempeño del Ingeniero Electricista:</vt:lpstr>
      <vt:lpstr>Desempeño del Ingeniero Electricista:</vt:lpstr>
      <vt:lpstr>Desempeño del Ingeniero Electricista:</vt:lpstr>
      <vt:lpstr>Presentación de PowerPoint</vt:lpstr>
      <vt:lpstr>Áreas estructurales del currículo:</vt:lpstr>
      <vt:lpstr>Plan de estudios:</vt:lpstr>
      <vt:lpstr>Grupos de investigación</vt:lpstr>
      <vt:lpstr>Grupos de investigación</vt:lpstr>
      <vt:lpstr>Grupos de investigación</vt:lpstr>
      <vt:lpstr>Grupos de investigación</vt:lpstr>
      <vt:lpstr>Grupos de investigación</vt:lpstr>
      <vt:lpstr>Grupos de investigación</vt:lpstr>
      <vt:lpstr>Grupos de investigación</vt:lpstr>
      <vt:lpstr>Grupos de investigación</vt:lpstr>
      <vt:lpstr>Grupos de investigación</vt:lpstr>
      <vt:lpstr>Grupos de investigación</vt:lpstr>
      <vt:lpstr>Grupos de investigación</vt:lpstr>
      <vt:lpstr>Grupos de investigación</vt:lpstr>
      <vt:lpstr>Grupos de investigación</vt:lpstr>
      <vt:lpstr>Grupos de investigación</vt:lpstr>
      <vt:lpstr>Grupos de investigación</vt:lpstr>
      <vt:lpstr>Grupos de investigación</vt:lpstr>
      <vt:lpstr>Grupos de investigación</vt:lpstr>
      <vt:lpstr>Grupos de investigación</vt:lpstr>
      <vt:lpstr>Grupos de investigación</vt:lpstr>
      <vt:lpstr>Grupos de investigación</vt:lpstr>
      <vt:lpstr>Grupos de investigación</vt:lpstr>
      <vt:lpstr>Grupos de investigación</vt:lpstr>
      <vt:lpstr>Grupos de investigación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 Fernando Rodríguez García</dc:creator>
  <cp:lastModifiedBy>nueva 2</cp:lastModifiedBy>
  <cp:revision>583</cp:revision>
  <dcterms:created xsi:type="dcterms:W3CDTF">2015-09-20T22:13:40Z</dcterms:created>
  <dcterms:modified xsi:type="dcterms:W3CDTF">2018-02-21T19:58:52Z</dcterms:modified>
</cp:coreProperties>
</file>