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6.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256" r:id="rId2"/>
    <p:sldId id="382" r:id="rId3"/>
    <p:sldId id="257" r:id="rId4"/>
    <p:sldId id="370" r:id="rId5"/>
    <p:sldId id="273" r:id="rId6"/>
    <p:sldId id="259" r:id="rId7"/>
    <p:sldId id="263" r:id="rId8"/>
    <p:sldId id="298" r:id="rId9"/>
    <p:sldId id="274" r:id="rId10"/>
    <p:sldId id="276" r:id="rId11"/>
    <p:sldId id="277" r:id="rId12"/>
    <p:sldId id="296" r:id="rId13"/>
    <p:sldId id="260" r:id="rId14"/>
    <p:sldId id="262" r:id="rId15"/>
    <p:sldId id="258" r:id="rId16"/>
    <p:sldId id="264" r:id="rId17"/>
    <p:sldId id="267" r:id="rId18"/>
    <p:sldId id="281" r:id="rId19"/>
    <p:sldId id="268" r:id="rId20"/>
    <p:sldId id="269" r:id="rId21"/>
    <p:sldId id="270" r:id="rId22"/>
    <p:sldId id="271" r:id="rId23"/>
    <p:sldId id="297" r:id="rId24"/>
    <p:sldId id="275" r:id="rId25"/>
    <p:sldId id="266" r:id="rId26"/>
    <p:sldId id="278" r:id="rId27"/>
    <p:sldId id="319" r:id="rId28"/>
    <p:sldId id="280" r:id="rId29"/>
    <p:sldId id="279" r:id="rId30"/>
    <p:sldId id="283" r:id="rId31"/>
    <p:sldId id="282" r:id="rId32"/>
    <p:sldId id="272" r:id="rId33"/>
    <p:sldId id="299" r:id="rId34"/>
    <p:sldId id="284" r:id="rId35"/>
    <p:sldId id="321" r:id="rId36"/>
    <p:sldId id="371" r:id="rId37"/>
    <p:sldId id="375" r:id="rId38"/>
    <p:sldId id="324" r:id="rId39"/>
    <p:sldId id="322" r:id="rId40"/>
    <p:sldId id="329" r:id="rId41"/>
    <p:sldId id="325" r:id="rId42"/>
    <p:sldId id="326" r:id="rId43"/>
    <p:sldId id="330" r:id="rId44"/>
    <p:sldId id="331" r:id="rId45"/>
    <p:sldId id="327" r:id="rId46"/>
    <p:sldId id="372" r:id="rId47"/>
    <p:sldId id="328" r:id="rId48"/>
    <p:sldId id="287" r:id="rId49"/>
    <p:sldId id="288" r:id="rId50"/>
    <p:sldId id="290" r:id="rId51"/>
    <p:sldId id="291" r:id="rId52"/>
    <p:sldId id="292" r:id="rId53"/>
    <p:sldId id="294" r:id="rId54"/>
    <p:sldId id="293" r:id="rId55"/>
    <p:sldId id="295" r:id="rId56"/>
    <p:sldId id="302" r:id="rId57"/>
    <p:sldId id="303" r:id="rId58"/>
    <p:sldId id="304" r:id="rId59"/>
    <p:sldId id="305" r:id="rId60"/>
    <p:sldId id="377" r:id="rId61"/>
    <p:sldId id="378" r:id="rId62"/>
    <p:sldId id="379" r:id="rId63"/>
    <p:sldId id="380" r:id="rId64"/>
    <p:sldId id="306" r:id="rId65"/>
    <p:sldId id="307" r:id="rId66"/>
    <p:sldId id="309" r:id="rId67"/>
    <p:sldId id="310" r:id="rId68"/>
    <p:sldId id="311" r:id="rId69"/>
    <p:sldId id="312" r:id="rId70"/>
    <p:sldId id="313" r:id="rId71"/>
    <p:sldId id="314" r:id="rId72"/>
    <p:sldId id="315" r:id="rId73"/>
    <p:sldId id="316" r:id="rId74"/>
    <p:sldId id="332" r:id="rId75"/>
    <p:sldId id="333" r:id="rId76"/>
    <p:sldId id="362" r:id="rId77"/>
    <p:sldId id="334" r:id="rId78"/>
    <p:sldId id="363" r:id="rId79"/>
    <p:sldId id="335" r:id="rId80"/>
    <p:sldId id="336" r:id="rId81"/>
    <p:sldId id="364" r:id="rId82"/>
    <p:sldId id="365" r:id="rId83"/>
    <p:sldId id="366" r:id="rId84"/>
    <p:sldId id="367" r:id="rId85"/>
    <p:sldId id="341" r:id="rId86"/>
    <p:sldId id="383" r:id="rId87"/>
    <p:sldId id="342" r:id="rId88"/>
    <p:sldId id="343" r:id="rId89"/>
    <p:sldId id="344" r:id="rId90"/>
    <p:sldId id="345" r:id="rId91"/>
    <p:sldId id="346" r:id="rId92"/>
    <p:sldId id="384" r:id="rId93"/>
    <p:sldId id="385" r:id="rId94"/>
    <p:sldId id="386" r:id="rId95"/>
    <p:sldId id="387" r:id="rId96"/>
    <p:sldId id="388" r:id="rId97"/>
    <p:sldId id="389" r:id="rId98"/>
    <p:sldId id="347" r:id="rId99"/>
    <p:sldId id="348" r:id="rId100"/>
    <p:sldId id="376" r:id="rId101"/>
    <p:sldId id="349" r:id="rId102"/>
    <p:sldId id="350" r:id="rId103"/>
    <p:sldId id="351" r:id="rId104"/>
    <p:sldId id="381" r:id="rId105"/>
    <p:sldId id="352" r:id="rId106"/>
    <p:sldId id="353" r:id="rId107"/>
    <p:sldId id="354" r:id="rId108"/>
    <p:sldId id="355" r:id="rId109"/>
    <p:sldId id="356" r:id="rId110"/>
    <p:sldId id="373" r:id="rId111"/>
    <p:sldId id="357" r:id="rId112"/>
    <p:sldId id="358" r:id="rId113"/>
    <p:sldId id="368" r:id="rId114"/>
    <p:sldId id="359" r:id="rId115"/>
    <p:sldId id="369" r:id="rId116"/>
    <p:sldId id="360" r:id="rId117"/>
    <p:sldId id="374" r:id="rId118"/>
    <p:sldId id="361" r:id="rId119"/>
  </p:sldIdLst>
  <p:sldSz cx="9144000" cy="5715000" type="screen16x1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go Navarro" initials="HN"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35C3"/>
    <a:srgbClr val="33CC33"/>
    <a:srgbClr val="FF3300"/>
    <a:srgbClr val="00FF00"/>
    <a:srgbClr val="FF6600"/>
    <a:srgbClr val="FFFF00"/>
    <a:srgbClr val="CA0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63" autoAdjust="0"/>
    <p:restoredTop sz="94660"/>
  </p:normalViewPr>
  <p:slideViewPr>
    <p:cSldViewPr snapToGrid="0">
      <p:cViewPr varScale="1">
        <p:scale>
          <a:sx n="84" d="100"/>
          <a:sy n="84" d="100"/>
        </p:scale>
        <p:origin x="852" y="68"/>
      </p:cViewPr>
      <p:guideLst>
        <p:guide orient="horz" pos="1800"/>
        <p:guide pos="2880"/>
      </p:guideLst>
    </p:cSldViewPr>
  </p:slideViewPr>
  <p:notesTextViewPr>
    <p:cViewPr>
      <p:scale>
        <a:sx n="3" d="2"/>
        <a:sy n="3" d="2"/>
      </p:scale>
      <p:origin x="0" y="0"/>
    </p:cViewPr>
  </p:notesTextViewPr>
  <p:sorterViewPr>
    <p:cViewPr>
      <p:scale>
        <a:sx n="70" d="100"/>
        <a:sy n="70" d="100"/>
      </p:scale>
      <p:origin x="0" y="3198"/>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Libro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Navarro%20Gomez\Google%20Drive\E-Valuar\1_PROYECTOS%20EJECUTADOS\0_OTROS\UTP\3-DOC%20TRABAJO\Evaluaciones_Finalizadas_DN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Navarro%20Gomez\Google%20Drive\E-Valuar\1_PROYECTOS%20EJECUTADOS\0_OTROS\UTP\3-DOC%20TRABAJO\Evaluaciones_Finalizadas_DNP.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uis%20Carlos%20Corral\Desktop\Dropbox\Consultorias%20en%20curso\Cero%20a%20Siempre\Productos\INFORME%20FINAL\Primera%20entrega\Presentaci&#243;n%20comit&#233;%20final\gr&#225;ficos%20presentac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a:lstStyle/>
          <a:p>
            <a:pPr>
              <a:defRPr>
                <a:solidFill>
                  <a:srgbClr val="CA0689"/>
                </a:solidFill>
                <a:latin typeface="Arial" panose="020B0604020202020204" pitchFamily="34" charset="0"/>
                <a:cs typeface="Arial" panose="020B0604020202020204" pitchFamily="34" charset="0"/>
              </a:defRPr>
            </a:pPr>
            <a:r>
              <a:rPr lang="es-ES" sz="1600" dirty="0">
                <a:solidFill>
                  <a:srgbClr val="CA0689"/>
                </a:solidFill>
                <a:latin typeface="Arial" panose="020B0604020202020204" pitchFamily="34" charset="0"/>
                <a:cs typeface="Arial" panose="020B0604020202020204" pitchFamily="34" charset="0"/>
              </a:rPr>
              <a:t>Número de evaluaciones según año de contratació</a:t>
            </a:r>
            <a:r>
              <a:rPr lang="es-ES" sz="1600" baseline="0" dirty="0">
                <a:solidFill>
                  <a:srgbClr val="CA0689"/>
                </a:solidFill>
                <a:latin typeface="Arial" panose="020B0604020202020204" pitchFamily="34" charset="0"/>
                <a:cs typeface="Arial" panose="020B0604020202020204" pitchFamily="34" charset="0"/>
              </a:rPr>
              <a:t>n</a:t>
            </a:r>
            <a:endParaRPr lang="es-ES" sz="1600" dirty="0">
              <a:solidFill>
                <a:srgbClr val="CA0689"/>
              </a:solidFill>
              <a:latin typeface="Arial" panose="020B0604020202020204" pitchFamily="34" charset="0"/>
              <a:cs typeface="Arial" panose="020B0604020202020204" pitchFamily="34" charset="0"/>
            </a:endParaRPr>
          </a:p>
        </c:rich>
      </c:tx>
      <c:overlay val="0"/>
    </c:title>
    <c:autoTitleDeleted val="0"/>
    <c:plotArea>
      <c:layout/>
      <c:barChart>
        <c:barDir val="col"/>
        <c:grouping val="clustered"/>
        <c:varyColors val="0"/>
        <c:ser>
          <c:idx val="0"/>
          <c:order val="0"/>
          <c:spPr>
            <a:solidFill>
              <a:srgbClr val="00FF00"/>
            </a:solidFill>
          </c:spPr>
          <c:invertIfNegative val="0"/>
          <c:dLbls>
            <c:dLbl>
              <c:idx val="0"/>
              <c:layout>
                <c:manualLayout>
                  <c:x val="0"/>
                  <c:y val="1.28969816272965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678587051618551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397491980169145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946777486147575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5.6322940438315472E-17"/>
                  <c:y val="3.3934888573710935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0"/>
                  <c:y val="1.946777486147558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0"/>
                  <c:y val="1.48381452318459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0"/>
                  <c:y val="1.167506235633589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9"/>
              <c:layout>
                <c:manualLayout>
                  <c:x val="0"/>
                  <c:y val="2.263086679382473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5.5788859725866783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1"/>
              <c:layout>
                <c:manualLayout>
                  <c:x val="0"/>
                  <c:y val="1.926933046412678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Hoja1!$A$3:$A$14</c:f>
              <c:numCache>
                <c:formatCode>General</c:formatCode>
                <c:ptCount val="12"/>
                <c:pt idx="0">
                  <c:v>2002</c:v>
                </c:pt>
                <c:pt idx="1">
                  <c:v>2003</c:v>
                </c:pt>
                <c:pt idx="2">
                  <c:v>2004</c:v>
                </c:pt>
                <c:pt idx="3">
                  <c:v>2006</c:v>
                </c:pt>
                <c:pt idx="4">
                  <c:v>2007</c:v>
                </c:pt>
                <c:pt idx="5">
                  <c:v>2008</c:v>
                </c:pt>
                <c:pt idx="6">
                  <c:v>2009</c:v>
                </c:pt>
                <c:pt idx="7">
                  <c:v>2010</c:v>
                </c:pt>
                <c:pt idx="8">
                  <c:v>2011</c:v>
                </c:pt>
                <c:pt idx="9">
                  <c:v>2012</c:v>
                </c:pt>
                <c:pt idx="10">
                  <c:v>2013</c:v>
                </c:pt>
                <c:pt idx="11">
                  <c:v>2014</c:v>
                </c:pt>
              </c:numCache>
            </c:numRef>
          </c:cat>
          <c:val>
            <c:numRef>
              <c:f>Hoja1!$B$3:$B$14</c:f>
              <c:numCache>
                <c:formatCode>General</c:formatCode>
                <c:ptCount val="12"/>
                <c:pt idx="0">
                  <c:v>2</c:v>
                </c:pt>
                <c:pt idx="1">
                  <c:v>1</c:v>
                </c:pt>
                <c:pt idx="2">
                  <c:v>2</c:v>
                </c:pt>
                <c:pt idx="3">
                  <c:v>3</c:v>
                </c:pt>
                <c:pt idx="4">
                  <c:v>5</c:v>
                </c:pt>
                <c:pt idx="5">
                  <c:v>9</c:v>
                </c:pt>
                <c:pt idx="6">
                  <c:v>11</c:v>
                </c:pt>
                <c:pt idx="7">
                  <c:v>11</c:v>
                </c:pt>
                <c:pt idx="8">
                  <c:v>27</c:v>
                </c:pt>
                <c:pt idx="9">
                  <c:v>13</c:v>
                </c:pt>
                <c:pt idx="10">
                  <c:v>11</c:v>
                </c:pt>
                <c:pt idx="11">
                  <c:v>14</c:v>
                </c:pt>
              </c:numCache>
            </c:numRef>
          </c:val>
        </c:ser>
        <c:dLbls>
          <c:showLegendKey val="0"/>
          <c:showVal val="0"/>
          <c:showCatName val="0"/>
          <c:showSerName val="0"/>
          <c:showPercent val="0"/>
          <c:showBubbleSize val="0"/>
        </c:dLbls>
        <c:gapWidth val="75"/>
        <c:overlap val="40"/>
        <c:axId val="255668432"/>
        <c:axId val="255673920"/>
      </c:barChart>
      <c:catAx>
        <c:axId val="255668432"/>
        <c:scaling>
          <c:orientation val="minMax"/>
        </c:scaling>
        <c:delete val="0"/>
        <c:axPos val="b"/>
        <c:numFmt formatCode="General" sourceLinked="1"/>
        <c:majorTickMark val="out"/>
        <c:minorTickMark val="none"/>
        <c:tickLblPos val="nextTo"/>
        <c:txPr>
          <a:bodyPr rot="-5400000" vert="horz"/>
          <a:lstStyle/>
          <a:p>
            <a:pPr>
              <a:defRPr/>
            </a:pPr>
            <a:endParaRPr lang="es-CO"/>
          </a:p>
        </c:txPr>
        <c:crossAx val="255673920"/>
        <c:crosses val="autoZero"/>
        <c:auto val="1"/>
        <c:lblAlgn val="ctr"/>
        <c:lblOffset val="100"/>
        <c:noMultiLvlLbl val="0"/>
      </c:catAx>
      <c:valAx>
        <c:axId val="255673920"/>
        <c:scaling>
          <c:orientation val="minMax"/>
        </c:scaling>
        <c:delete val="0"/>
        <c:axPos val="l"/>
        <c:numFmt formatCode="General" sourceLinked="1"/>
        <c:majorTickMark val="none"/>
        <c:minorTickMark val="none"/>
        <c:tickLblPos val="nextTo"/>
        <c:crossAx val="255668432"/>
        <c:crosses val="autoZero"/>
        <c:crossBetween val="between"/>
      </c:valAx>
    </c:plotArea>
    <c:plotVisOnly val="1"/>
    <c:dispBlanksAs val="gap"/>
    <c:showDLblsOverMax val="0"/>
  </c:chart>
  <c:spPr>
    <a:solidFill>
      <a:sysClr val="window" lastClr="FFFFFF"/>
    </a:solidFill>
    <a:ln>
      <a:solidFill>
        <a:sysClr val="window" lastClr="FFFFFF">
          <a:lumMod val="50000"/>
        </a:sysClr>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title>
      <c:tx>
        <c:rich>
          <a:bodyPr/>
          <a:lstStyle/>
          <a:p>
            <a:pPr>
              <a:defRPr>
                <a:solidFill>
                  <a:srgbClr val="CA0689"/>
                </a:solidFill>
                <a:latin typeface="Arial" panose="020B0604020202020204" pitchFamily="34" charset="0"/>
                <a:cs typeface="Arial" panose="020B0604020202020204" pitchFamily="34" charset="0"/>
              </a:defRPr>
            </a:pPr>
            <a:r>
              <a:rPr lang="es-ES" sz="1600" dirty="0">
                <a:solidFill>
                  <a:srgbClr val="CA0689"/>
                </a:solidFill>
                <a:latin typeface="Arial" panose="020B0604020202020204" pitchFamily="34" charset="0"/>
                <a:cs typeface="Arial" panose="020B0604020202020204" pitchFamily="34" charset="0"/>
              </a:rPr>
              <a:t>Número de evaluaciones según sector </a:t>
            </a:r>
          </a:p>
          <a:p>
            <a:pPr>
              <a:defRPr>
                <a:solidFill>
                  <a:srgbClr val="CA0689"/>
                </a:solidFill>
                <a:latin typeface="Arial" panose="020B0604020202020204" pitchFamily="34" charset="0"/>
                <a:cs typeface="Arial" panose="020B0604020202020204" pitchFamily="34" charset="0"/>
              </a:defRPr>
            </a:pPr>
            <a:r>
              <a:rPr lang="es-ES" sz="1600" dirty="0">
                <a:solidFill>
                  <a:srgbClr val="CA0689"/>
                </a:solidFill>
                <a:latin typeface="Arial" panose="020B0604020202020204" pitchFamily="34" charset="0"/>
                <a:cs typeface="Arial" panose="020B0604020202020204" pitchFamily="34" charset="0"/>
              </a:rPr>
              <a:t>2002-2014</a:t>
            </a:r>
          </a:p>
        </c:rich>
      </c:tx>
      <c:overlay val="0"/>
    </c:title>
    <c:autoTitleDeleted val="0"/>
    <c:plotArea>
      <c:layout/>
      <c:barChart>
        <c:barDir val="bar"/>
        <c:grouping val="clustered"/>
        <c:varyColors val="0"/>
        <c:ser>
          <c:idx val="0"/>
          <c:order val="0"/>
          <c:spPr>
            <a:solidFill>
              <a:srgbClr val="F535C3"/>
            </a:solidFill>
          </c:spPr>
          <c:invertIfNegative val="0"/>
          <c:dLbls>
            <c:dLbl>
              <c:idx val="0"/>
              <c:layout>
                <c:manualLayout>
                  <c:x val="-8.4466378322428162E-3"/>
                  <c:y val="-3.4453048362313734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248826291079821E-2"/>
                  <c:y val="-3.4453048362313734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6.0992199918672189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8591549295774646E-3"/>
                  <c:y val="-3.4453048362313734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8591549295774646E-3"/>
                  <c:y val="-3.4453048362313734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5"/>
              <c:layout>
                <c:manualLayout>
                  <c:x val="-4.859154929577464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6"/>
              <c:layout>
                <c:manualLayout>
                  <c:x val="-4.859154929577464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7"/>
              <c:layout>
                <c:manualLayout>
                  <c:x val="-4.859154929577464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8"/>
              <c:layout>
                <c:manualLayout>
                  <c:x val="-4.859154929577464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9"/>
              <c:layout>
                <c:manualLayout>
                  <c:x val="-7.2065727699530593E-3"/>
                  <c:y val="-6.3163192330987628E-17"/>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0"/>
              <c:layout>
                <c:manualLayout>
                  <c:x val="-4.8591549295774646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1"/>
              <c:layout>
                <c:manualLayout>
                  <c:x val="-9.5539906103286609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2"/>
              <c:layout>
                <c:manualLayout>
                  <c:x val="-9.7183098591549291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3"/>
              <c:layout>
                <c:manualLayout>
                  <c:x val="-7.3708920187793492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4"/>
              <c:layout>
                <c:manualLayout>
                  <c:x val="-1.441314553990602E-2"/>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5"/>
              <c:layout>
                <c:manualLayout>
                  <c:x val="-9.7183098591549291E-3"/>
                  <c:y val="0"/>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6"/>
              <c:layout>
                <c:manualLayout>
                  <c:x val="-1.0794055672618401E-2"/>
                  <c:y val="0"/>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Hoja1!$G$3:$G$19</c:f>
              <c:strCache>
                <c:ptCount val="17"/>
                <c:pt idx="0">
                  <c:v>Inclusión Social y Reconciliación</c:v>
                </c:pt>
                <c:pt idx="1">
                  <c:v>Transporte e Infraestructura</c:v>
                </c:pt>
                <c:pt idx="2">
                  <c:v>Planeación</c:v>
                </c:pt>
                <c:pt idx="3">
                  <c:v>Vivienda y Desarrollo Territorial</c:v>
                </c:pt>
                <c:pt idx="4">
                  <c:v>Ambiente</c:v>
                </c:pt>
                <c:pt idx="5">
                  <c:v>Agropecuario</c:v>
                </c:pt>
                <c:pt idx="6">
                  <c:v>Comercio, Industria y Turismo</c:v>
                </c:pt>
                <c:pt idx="7">
                  <c:v>Salud y Protección Social</c:v>
                </c:pt>
                <c:pt idx="8">
                  <c:v>Protección Social</c:v>
                </c:pt>
                <c:pt idx="9">
                  <c:v>Justicia</c:v>
                </c:pt>
                <c:pt idx="10">
                  <c:v>Interior</c:v>
                </c:pt>
                <c:pt idx="11">
                  <c:v>Educación</c:v>
                </c:pt>
                <c:pt idx="12">
                  <c:v>TIC</c:v>
                </c:pt>
                <c:pt idx="13">
                  <c:v>DANE</c:v>
                </c:pt>
                <c:pt idx="14">
                  <c:v>Trabajo</c:v>
                </c:pt>
                <c:pt idx="15">
                  <c:v>Defensa</c:v>
                </c:pt>
                <c:pt idx="16">
                  <c:v>Presidencia</c:v>
                </c:pt>
              </c:strCache>
            </c:strRef>
          </c:cat>
          <c:val>
            <c:numRef>
              <c:f>Hoja1!$H$3:$H$19</c:f>
              <c:numCache>
                <c:formatCode>General</c:formatCode>
                <c:ptCount val="17"/>
                <c:pt idx="0">
                  <c:v>22</c:v>
                </c:pt>
                <c:pt idx="1">
                  <c:v>14</c:v>
                </c:pt>
                <c:pt idx="2">
                  <c:v>13</c:v>
                </c:pt>
                <c:pt idx="3">
                  <c:v>10</c:v>
                </c:pt>
                <c:pt idx="4">
                  <c:v>9</c:v>
                </c:pt>
                <c:pt idx="5">
                  <c:v>7</c:v>
                </c:pt>
                <c:pt idx="6">
                  <c:v>7</c:v>
                </c:pt>
                <c:pt idx="7">
                  <c:v>5</c:v>
                </c:pt>
                <c:pt idx="8">
                  <c:v>5</c:v>
                </c:pt>
                <c:pt idx="9">
                  <c:v>3</c:v>
                </c:pt>
                <c:pt idx="10">
                  <c:v>3</c:v>
                </c:pt>
                <c:pt idx="11">
                  <c:v>3</c:v>
                </c:pt>
                <c:pt idx="12">
                  <c:v>2</c:v>
                </c:pt>
                <c:pt idx="13">
                  <c:v>2</c:v>
                </c:pt>
                <c:pt idx="14">
                  <c:v>1</c:v>
                </c:pt>
                <c:pt idx="15">
                  <c:v>1</c:v>
                </c:pt>
                <c:pt idx="16">
                  <c:v>1</c:v>
                </c:pt>
              </c:numCache>
            </c:numRef>
          </c:val>
        </c:ser>
        <c:dLbls>
          <c:showLegendKey val="0"/>
          <c:showVal val="0"/>
          <c:showCatName val="0"/>
          <c:showSerName val="0"/>
          <c:showPercent val="0"/>
          <c:showBubbleSize val="0"/>
        </c:dLbls>
        <c:gapWidth val="75"/>
        <c:overlap val="40"/>
        <c:axId val="255673136"/>
        <c:axId val="255669216"/>
      </c:barChart>
      <c:catAx>
        <c:axId val="255673136"/>
        <c:scaling>
          <c:orientation val="minMax"/>
        </c:scaling>
        <c:delete val="0"/>
        <c:axPos val="l"/>
        <c:numFmt formatCode="General" sourceLinked="0"/>
        <c:majorTickMark val="none"/>
        <c:minorTickMark val="none"/>
        <c:tickLblPos val="nextTo"/>
        <c:crossAx val="255669216"/>
        <c:crosses val="autoZero"/>
        <c:auto val="1"/>
        <c:lblAlgn val="ctr"/>
        <c:lblOffset val="100"/>
        <c:noMultiLvlLbl val="0"/>
      </c:catAx>
      <c:valAx>
        <c:axId val="255669216"/>
        <c:scaling>
          <c:orientation val="minMax"/>
        </c:scaling>
        <c:delete val="0"/>
        <c:axPos val="b"/>
        <c:numFmt formatCode="General" sourceLinked="1"/>
        <c:majorTickMark val="out"/>
        <c:minorTickMark val="none"/>
        <c:tickLblPos val="nextTo"/>
        <c:crossAx val="255673136"/>
        <c:crosses val="autoZero"/>
        <c:crossBetween val="between"/>
      </c:valAx>
    </c:plotArea>
    <c:plotVisOnly val="1"/>
    <c:dispBlanksAs val="gap"/>
    <c:showDLblsOverMax val="0"/>
  </c:chart>
  <c:spPr>
    <a:solidFill>
      <a:sysClr val="window" lastClr="FFFFFF"/>
    </a:solidFill>
    <a:ln>
      <a:solidFill>
        <a:sysClr val="window" lastClr="FFFFFF">
          <a:lumMod val="50000"/>
        </a:sysClr>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0"/>
    <c:view3D>
      <c:rotX val="15"/>
      <c:rotY val="20"/>
      <c:rAngAx val="1"/>
    </c:view3D>
    <c:floor>
      <c:thickness val="0"/>
    </c:floor>
    <c:sideWall>
      <c:thickness val="0"/>
    </c:sideWall>
    <c:backWall>
      <c:thickness val="0"/>
      <c:spPr>
        <a:noFill/>
        <a:ln w="25400">
          <a:noFill/>
        </a:ln>
      </c:spPr>
    </c:backWall>
    <c:plotArea>
      <c:layout/>
      <c:bar3DChart>
        <c:barDir val="col"/>
        <c:grouping val="clustered"/>
        <c:varyColors val="0"/>
        <c:ser>
          <c:idx val="0"/>
          <c:order val="0"/>
          <c:invertIfNegative val="0"/>
          <c:cat>
            <c:strRef>
              <c:f>Hoja1!$A$1:$A$12</c:f>
              <c:strCache>
                <c:ptCount val="12"/>
                <c:pt idx="0">
                  <c:v>Política</c:v>
                </c:pt>
                <c:pt idx="1">
                  <c:v>Plan</c:v>
                </c:pt>
                <c:pt idx="2">
                  <c:v>Estrategia</c:v>
                </c:pt>
                <c:pt idx="3">
                  <c:v>Sistema</c:v>
                </c:pt>
                <c:pt idx="4">
                  <c:v>Modelo</c:v>
                </c:pt>
                <c:pt idx="5">
                  <c:v>Programa</c:v>
                </c:pt>
                <c:pt idx="6">
                  <c:v>Proyecto</c:v>
                </c:pt>
                <c:pt idx="7">
                  <c:v>Proceso</c:v>
                </c:pt>
                <c:pt idx="8">
                  <c:v>Fondo</c:v>
                </c:pt>
                <c:pt idx="9">
                  <c:v>Entidad</c:v>
                </c:pt>
                <c:pt idx="10">
                  <c:v>Concesiones</c:v>
                </c:pt>
                <c:pt idx="11">
                  <c:v>Otro</c:v>
                </c:pt>
              </c:strCache>
            </c:strRef>
          </c:cat>
          <c:val>
            <c:numRef>
              <c:f>Hoja1!$B$1:$B$12</c:f>
              <c:numCache>
                <c:formatCode>General</c:formatCode>
                <c:ptCount val="12"/>
                <c:pt idx="0">
                  <c:v>13</c:v>
                </c:pt>
                <c:pt idx="1">
                  <c:v>5</c:v>
                </c:pt>
                <c:pt idx="2">
                  <c:v>5</c:v>
                </c:pt>
                <c:pt idx="3">
                  <c:v>26</c:v>
                </c:pt>
                <c:pt idx="4">
                  <c:v>2</c:v>
                </c:pt>
                <c:pt idx="5">
                  <c:v>54</c:v>
                </c:pt>
                <c:pt idx="6">
                  <c:v>4</c:v>
                </c:pt>
                <c:pt idx="7">
                  <c:v>6</c:v>
                </c:pt>
                <c:pt idx="8">
                  <c:v>4</c:v>
                </c:pt>
                <c:pt idx="9">
                  <c:v>1</c:v>
                </c:pt>
                <c:pt idx="10">
                  <c:v>1</c:v>
                </c:pt>
                <c:pt idx="11">
                  <c:v>3</c:v>
                </c:pt>
              </c:numCache>
            </c:numRef>
          </c:val>
        </c:ser>
        <c:dLbls>
          <c:showLegendKey val="0"/>
          <c:showVal val="0"/>
          <c:showCatName val="0"/>
          <c:showSerName val="0"/>
          <c:showPercent val="0"/>
          <c:showBubbleSize val="0"/>
        </c:dLbls>
        <c:gapWidth val="150"/>
        <c:shape val="cylinder"/>
        <c:axId val="255674312"/>
        <c:axId val="255675096"/>
        <c:axId val="0"/>
      </c:bar3DChart>
      <c:catAx>
        <c:axId val="255674312"/>
        <c:scaling>
          <c:orientation val="minMax"/>
        </c:scaling>
        <c:delete val="0"/>
        <c:axPos val="b"/>
        <c:numFmt formatCode="General" sourceLinked="0"/>
        <c:majorTickMark val="out"/>
        <c:minorTickMark val="none"/>
        <c:tickLblPos val="nextTo"/>
        <c:txPr>
          <a:bodyPr/>
          <a:lstStyle/>
          <a:p>
            <a:pPr>
              <a:defRPr>
                <a:latin typeface="Trebuchet MS" panose="020B0603020202020204" pitchFamily="34" charset="0"/>
              </a:defRPr>
            </a:pPr>
            <a:endParaRPr lang="es-CO"/>
          </a:p>
        </c:txPr>
        <c:crossAx val="255675096"/>
        <c:crosses val="autoZero"/>
        <c:auto val="1"/>
        <c:lblAlgn val="ctr"/>
        <c:lblOffset val="100"/>
        <c:noMultiLvlLbl val="0"/>
      </c:catAx>
      <c:valAx>
        <c:axId val="255675096"/>
        <c:scaling>
          <c:orientation val="minMax"/>
        </c:scaling>
        <c:delete val="1"/>
        <c:axPos val="l"/>
        <c:numFmt formatCode="General" sourceLinked="1"/>
        <c:majorTickMark val="out"/>
        <c:minorTickMark val="none"/>
        <c:tickLblPos val="nextTo"/>
        <c:crossAx val="25567431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535C3"/>
            </a:solidFill>
            <a:ln w="25400" cap="flat" cmpd="sng" algn="ctr">
              <a:no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Hoja2!$F$14:$F$15</c:f>
              <c:strCache>
                <c:ptCount val="2"/>
                <c:pt idx="0">
                  <c:v>Empresas de consultoría</c:v>
                </c:pt>
                <c:pt idx="1">
                  <c:v>Universidades</c:v>
                </c:pt>
              </c:strCache>
            </c:strRef>
          </c:cat>
          <c:val>
            <c:numRef>
              <c:f>Hoja2!$G$14:$G$15</c:f>
              <c:numCache>
                <c:formatCode>General</c:formatCode>
                <c:ptCount val="2"/>
                <c:pt idx="0">
                  <c:v>99</c:v>
                </c:pt>
                <c:pt idx="1">
                  <c:v>5</c:v>
                </c:pt>
              </c:numCache>
            </c:numRef>
          </c:val>
        </c:ser>
        <c:dLbls>
          <c:dLblPos val="outEnd"/>
          <c:showLegendKey val="0"/>
          <c:showVal val="1"/>
          <c:showCatName val="0"/>
          <c:showSerName val="0"/>
          <c:showPercent val="0"/>
          <c:showBubbleSize val="0"/>
        </c:dLbls>
        <c:gapWidth val="227"/>
        <c:overlap val="-48"/>
        <c:axId val="255668824"/>
        <c:axId val="255669608"/>
      </c:barChart>
      <c:catAx>
        <c:axId val="25566882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lumMod val="60000"/>
                    <a:lumOff val="40000"/>
                  </a:schemeClr>
                </a:solidFill>
                <a:latin typeface="Trebuchet MS" panose="020B0603020202020204" pitchFamily="34" charset="0"/>
                <a:ea typeface="+mn-ea"/>
                <a:cs typeface="+mn-cs"/>
              </a:defRPr>
            </a:pPr>
            <a:endParaRPr lang="es-CO"/>
          </a:p>
        </c:txPr>
        <c:crossAx val="255669608"/>
        <c:crosses val="autoZero"/>
        <c:auto val="1"/>
        <c:lblAlgn val="ctr"/>
        <c:lblOffset val="100"/>
        <c:noMultiLvlLbl val="0"/>
      </c:catAx>
      <c:valAx>
        <c:axId val="255669608"/>
        <c:scaling>
          <c:orientation val="minMax"/>
          <c:max val="100"/>
        </c:scaling>
        <c:delete val="0"/>
        <c:axPos val="b"/>
        <c:title>
          <c:tx>
            <c:rich>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r>
                  <a:rPr lang="es-CO"/>
                  <a:t>Número</a:t>
                </a:r>
                <a:r>
                  <a:rPr lang="es-CO" baseline="0"/>
                  <a:t> evaluaciones realizadas</a:t>
                </a:r>
                <a:endParaRPr lang="es-CO"/>
              </a:p>
            </c:rich>
          </c:tx>
          <c:overlay val="0"/>
          <c:spPr>
            <a:noFill/>
            <a:ln>
              <a:noFill/>
            </a:ln>
            <a:effectLst/>
          </c:spPr>
        </c:title>
        <c:numFmt formatCode="General"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CO"/>
          </a:p>
        </c:txPr>
        <c:crossAx val="255668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Hoja2!$D$3</c:f>
              <c:strCache>
                <c:ptCount val="1"/>
                <c:pt idx="0">
                  <c:v>%</c:v>
                </c:pt>
              </c:strCache>
            </c:strRef>
          </c:tx>
          <c:spPr>
            <a:solidFill>
              <a:srgbClr val="33CC33"/>
            </a:solidFill>
            <a:ln w="25400" cap="flat" cmpd="sng" algn="ctr">
              <a:noFill/>
              <a:miter lim="800000"/>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Hoja2!$B$4:$B$8</c:f>
              <c:strCache>
                <c:ptCount val="5"/>
                <c:pt idx="0">
                  <c:v>Econometría</c:v>
                </c:pt>
                <c:pt idx="1">
                  <c:v>Servicios Especializados de Información</c:v>
                </c:pt>
                <c:pt idx="2">
                  <c:v>Cento Nacional de Consultoría</c:v>
                </c:pt>
                <c:pt idx="3">
                  <c:v>Economía Urbana</c:v>
                </c:pt>
                <c:pt idx="4">
                  <c:v>Fedesarrollo</c:v>
                </c:pt>
              </c:strCache>
            </c:strRef>
          </c:cat>
          <c:val>
            <c:numRef>
              <c:f>Hoja2!$D$4:$D$8</c:f>
              <c:numCache>
                <c:formatCode>0%</c:formatCode>
                <c:ptCount val="5"/>
                <c:pt idx="0">
                  <c:v>0.43269230769230771</c:v>
                </c:pt>
                <c:pt idx="1">
                  <c:v>0.26923076923076922</c:v>
                </c:pt>
                <c:pt idx="2">
                  <c:v>0.13461538461538461</c:v>
                </c:pt>
                <c:pt idx="3">
                  <c:v>0.10576923076923077</c:v>
                </c:pt>
                <c:pt idx="4">
                  <c:v>9.6153846153846159E-2</c:v>
                </c:pt>
              </c:numCache>
            </c:numRef>
          </c:val>
        </c:ser>
        <c:dLbls>
          <c:dLblPos val="outEnd"/>
          <c:showLegendKey val="0"/>
          <c:showVal val="1"/>
          <c:showCatName val="0"/>
          <c:showSerName val="0"/>
          <c:showPercent val="0"/>
          <c:showBubbleSize val="0"/>
        </c:dLbls>
        <c:gapWidth val="164"/>
        <c:overlap val="-35"/>
        <c:axId val="256652232"/>
        <c:axId val="256653800"/>
      </c:barChart>
      <c:catAx>
        <c:axId val="2566522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60000"/>
                    <a:lumOff val="40000"/>
                  </a:schemeClr>
                </a:solidFill>
                <a:latin typeface="Trebuchet MS" panose="020B0603020202020204" pitchFamily="34" charset="0"/>
                <a:ea typeface="+mn-ea"/>
                <a:cs typeface="+mn-cs"/>
              </a:defRPr>
            </a:pPr>
            <a:endParaRPr lang="es-CO"/>
          </a:p>
        </c:txPr>
        <c:crossAx val="256653800"/>
        <c:crosses val="autoZero"/>
        <c:auto val="1"/>
        <c:lblAlgn val="ctr"/>
        <c:lblOffset val="100"/>
        <c:noMultiLvlLbl val="0"/>
      </c:catAx>
      <c:valAx>
        <c:axId val="256653800"/>
        <c:scaling>
          <c:orientation val="minMax"/>
        </c:scaling>
        <c:delete val="0"/>
        <c:axPos val="l"/>
        <c:title>
          <c:tx>
            <c:rich>
              <a:bodyPr rot="-54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r>
                  <a:rPr lang="es-CO"/>
                  <a:t>% de evaluaciones en la que ha participado</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CO"/>
          </a:p>
        </c:txPr>
        <c:crossAx val="25665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46062992126153"/>
          <c:y val="5.0925925925925909E-2"/>
          <c:w val="0.47112270341207552"/>
          <c:h val="0.75608377077865196"/>
        </c:manualLayout>
      </c:layout>
      <c:barChart>
        <c:barDir val="bar"/>
        <c:grouping val="clustered"/>
        <c:varyColors val="0"/>
        <c:ser>
          <c:idx val="1"/>
          <c:order val="1"/>
          <c:tx>
            <c:strRef>
              <c:f>Hoja1!$E$1</c:f>
              <c:strCache>
                <c:ptCount val="1"/>
                <c:pt idx="0">
                  <c:v>Total</c:v>
                </c:pt>
              </c:strCache>
            </c:strRef>
          </c:tx>
          <c:invertIfNegative val="0"/>
          <c:cat>
            <c:strRef>
              <c:f>Hoja1!$A$2:$A$9</c:f>
              <c:strCache>
                <c:ptCount val="8"/>
                <c:pt idx="0">
                  <c:v>Planeación, admon y eval</c:v>
                </c:pt>
                <c:pt idx="1">
                  <c:v>Recurso humano</c:v>
                </c:pt>
                <c:pt idx="2">
                  <c:v>Alimentación</c:v>
                </c:pt>
                <c:pt idx="3">
                  <c:v>Formación y part. comunidad</c:v>
                </c:pt>
                <c:pt idx="4">
                  <c:v>Dotación</c:v>
                </c:pt>
                <c:pt idx="5">
                  <c:v>Ambientes seguros y protegicos</c:v>
                </c:pt>
                <c:pt idx="6">
                  <c:v>Recurso físico</c:v>
                </c:pt>
                <c:pt idx="7">
                  <c:v>Seguimiento a las condiciones de los niños</c:v>
                </c:pt>
              </c:strCache>
            </c:strRef>
          </c:cat>
          <c:val>
            <c:numRef>
              <c:f>Hoja1!$E$2:$E$9</c:f>
              <c:numCache>
                <c:formatCode>_(* #,##0.00_);_(* \(#,##0.00\);_(* "-"??_);_(@_)</c:formatCode>
                <c:ptCount val="8"/>
                <c:pt idx="0">
                  <c:v>2.0326599999999861</c:v>
                </c:pt>
                <c:pt idx="1">
                  <c:v>2.25549</c:v>
                </c:pt>
                <c:pt idx="2">
                  <c:v>2.75467</c:v>
                </c:pt>
                <c:pt idx="3">
                  <c:v>2.7869600000000001</c:v>
                </c:pt>
                <c:pt idx="4">
                  <c:v>3.0166199999999916</c:v>
                </c:pt>
                <c:pt idx="5">
                  <c:v>3.0601800000000012</c:v>
                </c:pt>
                <c:pt idx="6">
                  <c:v>3.0794699999999917</c:v>
                </c:pt>
                <c:pt idx="7">
                  <c:v>3.5542099999999972</c:v>
                </c:pt>
              </c:numCache>
            </c:numRef>
          </c:val>
        </c:ser>
        <c:ser>
          <c:idx val="0"/>
          <c:order val="0"/>
          <c:tx>
            <c:strRef>
              <c:f>Hoja1!$E$1</c:f>
              <c:strCache>
                <c:ptCount val="1"/>
                <c:pt idx="0">
                  <c:v>Total</c:v>
                </c:pt>
              </c:strCache>
            </c:strRef>
          </c:tx>
          <c:invertIfNegative val="0"/>
          <c:cat>
            <c:strRef>
              <c:f>Hoja1!$A$2:$A$9</c:f>
              <c:strCache>
                <c:ptCount val="8"/>
                <c:pt idx="0">
                  <c:v>Planeación, admon y eval</c:v>
                </c:pt>
                <c:pt idx="1">
                  <c:v>Recurso humano</c:v>
                </c:pt>
                <c:pt idx="2">
                  <c:v>Alimentación</c:v>
                </c:pt>
                <c:pt idx="3">
                  <c:v>Formación y part. comunidad</c:v>
                </c:pt>
                <c:pt idx="4">
                  <c:v>Dotación</c:v>
                </c:pt>
                <c:pt idx="5">
                  <c:v>Ambientes seguros y protegicos</c:v>
                </c:pt>
                <c:pt idx="6">
                  <c:v>Recurso físico</c:v>
                </c:pt>
                <c:pt idx="7">
                  <c:v>Seguimiento a las condiciones de los niños</c:v>
                </c:pt>
              </c:strCache>
            </c:strRef>
          </c:cat>
          <c:val>
            <c:numRef>
              <c:f>Hoja1!$E$2:$E$9</c:f>
              <c:numCache>
                <c:formatCode>_(* #,##0.00_);_(* \(#,##0.00\);_(* "-"??_);_(@_)</c:formatCode>
                <c:ptCount val="8"/>
                <c:pt idx="0">
                  <c:v>2.0326599999999861</c:v>
                </c:pt>
                <c:pt idx="1">
                  <c:v>2.25549</c:v>
                </c:pt>
                <c:pt idx="2">
                  <c:v>2.75467</c:v>
                </c:pt>
                <c:pt idx="3">
                  <c:v>2.7869600000000001</c:v>
                </c:pt>
                <c:pt idx="4">
                  <c:v>3.0166199999999916</c:v>
                </c:pt>
                <c:pt idx="5">
                  <c:v>3.0601800000000012</c:v>
                </c:pt>
                <c:pt idx="6">
                  <c:v>3.0794699999999917</c:v>
                </c:pt>
                <c:pt idx="7">
                  <c:v>3.5542099999999972</c:v>
                </c:pt>
              </c:numCache>
            </c:numRef>
          </c:val>
        </c:ser>
        <c:dLbls>
          <c:showLegendKey val="0"/>
          <c:showVal val="0"/>
          <c:showCatName val="0"/>
          <c:showSerName val="0"/>
          <c:showPercent val="0"/>
          <c:showBubbleSize val="0"/>
        </c:dLbls>
        <c:gapWidth val="0"/>
        <c:overlap val="100"/>
        <c:axId val="256651840"/>
        <c:axId val="256648704"/>
      </c:barChart>
      <c:catAx>
        <c:axId val="256651840"/>
        <c:scaling>
          <c:orientation val="minMax"/>
        </c:scaling>
        <c:delete val="0"/>
        <c:axPos val="l"/>
        <c:numFmt formatCode="General" sourceLinked="0"/>
        <c:majorTickMark val="out"/>
        <c:minorTickMark val="none"/>
        <c:tickLblPos val="nextTo"/>
        <c:crossAx val="256648704"/>
        <c:crosses val="autoZero"/>
        <c:auto val="1"/>
        <c:lblAlgn val="ctr"/>
        <c:lblOffset val="100"/>
        <c:noMultiLvlLbl val="0"/>
      </c:catAx>
      <c:valAx>
        <c:axId val="256648704"/>
        <c:scaling>
          <c:orientation val="minMax"/>
          <c:max val="5"/>
        </c:scaling>
        <c:delete val="0"/>
        <c:axPos val="b"/>
        <c:majorGridlines/>
        <c:title>
          <c:tx>
            <c:rich>
              <a:bodyPr/>
              <a:lstStyle/>
              <a:p>
                <a:pPr>
                  <a:defRPr b="0"/>
                </a:pPr>
                <a:r>
                  <a:rPr lang="en-US" b="0"/>
                  <a:t>Puntaje de calidad</a:t>
                </a:r>
              </a:p>
            </c:rich>
          </c:tx>
          <c:layout>
            <c:manualLayout>
              <c:xMode val="edge"/>
              <c:yMode val="edge"/>
              <c:x val="0.58822331583552068"/>
              <c:y val="0.92497666958296609"/>
            </c:manualLayout>
          </c:layout>
          <c:overlay val="0"/>
        </c:title>
        <c:numFmt formatCode="_(* #,##0.00_);_(* \(#,##0.00\);_(* &quot;-&quot;??_);_(@_)" sourceLinked="1"/>
        <c:majorTickMark val="out"/>
        <c:minorTickMark val="none"/>
        <c:tickLblPos val="nextTo"/>
        <c:crossAx val="256651840"/>
        <c:crosses val="autoZero"/>
        <c:crossBetween val="between"/>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5-11-01T09:13:55.532" idx="10">
    <p:pos x="10" y="10"/>
    <p:text>La idea fuerza es que primero se liquidó el programa y luego salió la evaluación</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01A20D-58DE-40A4-8FB2-CD752D3DC20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CO"/>
        </a:p>
      </dgm:t>
    </dgm:pt>
    <dgm:pt modelId="{167C4003-02C1-4A4A-86E2-2E9260332CA9}">
      <dgm:prSet phldrT="[Texto]"/>
      <dgm:spPr/>
      <dgm:t>
        <a:bodyPr/>
        <a:lstStyle/>
        <a:p>
          <a:r>
            <a:rPr lang="es-CO" dirty="0" smtClean="0"/>
            <a:t>Actores sociales</a:t>
          </a:r>
          <a:endParaRPr lang="es-CO" dirty="0"/>
        </a:p>
      </dgm:t>
    </dgm:pt>
    <dgm:pt modelId="{C1D765CD-AFA4-484B-9519-DA9C251C9168}" type="parTrans" cxnId="{52B3356B-B11C-462B-B8F7-42CFED049EF1}">
      <dgm:prSet/>
      <dgm:spPr/>
      <dgm:t>
        <a:bodyPr/>
        <a:lstStyle/>
        <a:p>
          <a:endParaRPr lang="es-CO"/>
        </a:p>
      </dgm:t>
    </dgm:pt>
    <dgm:pt modelId="{03FE53E6-7CF6-4802-A502-511444B3C428}" type="sibTrans" cxnId="{52B3356B-B11C-462B-B8F7-42CFED049EF1}">
      <dgm:prSet/>
      <dgm:spPr>
        <a:solidFill>
          <a:srgbClr val="00FF00"/>
        </a:solidFill>
      </dgm:spPr>
      <dgm:t>
        <a:bodyPr/>
        <a:lstStyle/>
        <a:p>
          <a:endParaRPr lang="es-CO"/>
        </a:p>
      </dgm:t>
    </dgm:pt>
    <dgm:pt modelId="{1C303886-33EB-4497-B618-9D7DB9544D81}">
      <dgm:prSet phldrT="[Texto]"/>
      <dgm:spPr/>
      <dgm:t>
        <a:bodyPr/>
        <a:lstStyle/>
        <a:p>
          <a:r>
            <a:rPr lang="es-CO" dirty="0" smtClean="0"/>
            <a:t>Autoridades</a:t>
          </a:r>
          <a:endParaRPr lang="es-CO" dirty="0"/>
        </a:p>
      </dgm:t>
    </dgm:pt>
    <dgm:pt modelId="{0F4628AA-4C22-4311-8DDB-A89AF0F4D8ED}" type="parTrans" cxnId="{24A1B784-43BF-4585-9858-06E9CEA74D31}">
      <dgm:prSet/>
      <dgm:spPr/>
      <dgm:t>
        <a:bodyPr/>
        <a:lstStyle/>
        <a:p>
          <a:endParaRPr lang="es-CO"/>
        </a:p>
      </dgm:t>
    </dgm:pt>
    <dgm:pt modelId="{667A4C1C-9528-4122-B01D-D93EEB517838}" type="sibTrans" cxnId="{24A1B784-43BF-4585-9858-06E9CEA74D31}">
      <dgm:prSet/>
      <dgm:spPr>
        <a:solidFill>
          <a:srgbClr val="00FF00"/>
        </a:solidFill>
      </dgm:spPr>
      <dgm:t>
        <a:bodyPr/>
        <a:lstStyle/>
        <a:p>
          <a:endParaRPr lang="es-CO"/>
        </a:p>
      </dgm:t>
    </dgm:pt>
    <dgm:pt modelId="{D1759702-C203-4DB3-BF35-9AC98B6CEB8E}">
      <dgm:prSet phldrT="[Texto]"/>
      <dgm:spPr/>
      <dgm:t>
        <a:bodyPr/>
        <a:lstStyle/>
        <a:p>
          <a:r>
            <a:rPr lang="es-CO" dirty="0" smtClean="0"/>
            <a:t>Gestores</a:t>
          </a:r>
          <a:endParaRPr lang="es-CO" dirty="0"/>
        </a:p>
      </dgm:t>
    </dgm:pt>
    <dgm:pt modelId="{014F0F93-8888-43A8-81FA-F741FEFC49D4}" type="parTrans" cxnId="{E2125D2D-4206-4E6D-BAC9-283C7B43CDD4}">
      <dgm:prSet/>
      <dgm:spPr/>
      <dgm:t>
        <a:bodyPr/>
        <a:lstStyle/>
        <a:p>
          <a:endParaRPr lang="es-CO"/>
        </a:p>
      </dgm:t>
    </dgm:pt>
    <dgm:pt modelId="{FA657409-D653-45BD-8FDC-8E17B2F26C83}" type="sibTrans" cxnId="{E2125D2D-4206-4E6D-BAC9-283C7B43CDD4}">
      <dgm:prSet/>
      <dgm:spPr>
        <a:solidFill>
          <a:srgbClr val="00FF00"/>
        </a:solidFill>
      </dgm:spPr>
      <dgm:t>
        <a:bodyPr/>
        <a:lstStyle/>
        <a:p>
          <a:endParaRPr lang="es-CO"/>
        </a:p>
      </dgm:t>
    </dgm:pt>
    <dgm:pt modelId="{9C8D8D48-AC95-4424-B0AB-DC8968628A9C}">
      <dgm:prSet phldrT="[Texto]"/>
      <dgm:spPr/>
      <dgm:t>
        <a:bodyPr/>
        <a:lstStyle/>
        <a:p>
          <a:r>
            <a:rPr lang="es-CO" dirty="0" smtClean="0"/>
            <a:t>Expertos</a:t>
          </a:r>
          <a:endParaRPr lang="es-CO" dirty="0"/>
        </a:p>
      </dgm:t>
    </dgm:pt>
    <dgm:pt modelId="{480CE902-C543-45D1-AD50-2175EE711D5E}" type="parTrans" cxnId="{974A02AD-EA4B-4829-8F64-89850CDBB1ED}">
      <dgm:prSet/>
      <dgm:spPr/>
      <dgm:t>
        <a:bodyPr/>
        <a:lstStyle/>
        <a:p>
          <a:endParaRPr lang="es-CO"/>
        </a:p>
      </dgm:t>
    </dgm:pt>
    <dgm:pt modelId="{EEAB1B92-546A-4717-9323-FA9B4E618F62}" type="sibTrans" cxnId="{974A02AD-EA4B-4829-8F64-89850CDBB1ED}">
      <dgm:prSet/>
      <dgm:spPr>
        <a:solidFill>
          <a:srgbClr val="00FF00"/>
        </a:solidFill>
      </dgm:spPr>
      <dgm:t>
        <a:bodyPr/>
        <a:lstStyle/>
        <a:p>
          <a:endParaRPr lang="es-CO"/>
        </a:p>
      </dgm:t>
    </dgm:pt>
    <dgm:pt modelId="{D2F5C69C-7187-43DC-9B93-B8F05DABE3CC}">
      <dgm:prSet phldrT="[Texto]"/>
      <dgm:spPr/>
      <dgm:t>
        <a:bodyPr/>
        <a:lstStyle/>
        <a:p>
          <a:r>
            <a:rPr lang="es-CO" dirty="0" smtClean="0"/>
            <a:t>Poblaciones</a:t>
          </a:r>
          <a:endParaRPr lang="es-CO" dirty="0"/>
        </a:p>
      </dgm:t>
    </dgm:pt>
    <dgm:pt modelId="{6A64355D-00CD-4C48-BE5A-2BFC4BF9F571}" type="parTrans" cxnId="{5F671D83-D296-4D6D-BA2B-8CBB7B6C2750}">
      <dgm:prSet/>
      <dgm:spPr/>
      <dgm:t>
        <a:bodyPr/>
        <a:lstStyle/>
        <a:p>
          <a:endParaRPr lang="es-CO"/>
        </a:p>
      </dgm:t>
    </dgm:pt>
    <dgm:pt modelId="{EF1FC4CE-D6EF-48A3-A713-7CAF20FDDE61}" type="sibTrans" cxnId="{5F671D83-D296-4D6D-BA2B-8CBB7B6C2750}">
      <dgm:prSet/>
      <dgm:spPr>
        <a:solidFill>
          <a:srgbClr val="00FF00"/>
        </a:solidFill>
      </dgm:spPr>
      <dgm:t>
        <a:bodyPr/>
        <a:lstStyle/>
        <a:p>
          <a:endParaRPr lang="es-CO"/>
        </a:p>
      </dgm:t>
    </dgm:pt>
    <dgm:pt modelId="{DA65885D-D76C-4514-AE51-3F2F1AC09F26}" type="pres">
      <dgm:prSet presAssocID="{A301A20D-58DE-40A4-8FB2-CD752D3DC206}" presName="cycle" presStyleCnt="0">
        <dgm:presLayoutVars>
          <dgm:dir/>
          <dgm:resizeHandles val="exact"/>
        </dgm:presLayoutVars>
      </dgm:prSet>
      <dgm:spPr/>
      <dgm:t>
        <a:bodyPr/>
        <a:lstStyle/>
        <a:p>
          <a:endParaRPr lang="es-CO"/>
        </a:p>
      </dgm:t>
    </dgm:pt>
    <dgm:pt modelId="{E61683B1-B224-4A00-B2FA-DB3611EED50F}" type="pres">
      <dgm:prSet presAssocID="{167C4003-02C1-4A4A-86E2-2E9260332CA9}" presName="dummy" presStyleCnt="0"/>
      <dgm:spPr/>
    </dgm:pt>
    <dgm:pt modelId="{090306F1-83DE-4BC9-B41B-8DF1A186049C}" type="pres">
      <dgm:prSet presAssocID="{167C4003-02C1-4A4A-86E2-2E9260332CA9}" presName="node" presStyleLbl="revTx" presStyleIdx="0" presStyleCnt="5">
        <dgm:presLayoutVars>
          <dgm:bulletEnabled val="1"/>
        </dgm:presLayoutVars>
      </dgm:prSet>
      <dgm:spPr/>
      <dgm:t>
        <a:bodyPr/>
        <a:lstStyle/>
        <a:p>
          <a:endParaRPr lang="es-CO"/>
        </a:p>
      </dgm:t>
    </dgm:pt>
    <dgm:pt modelId="{F460AAEE-1DA5-4FBC-8F7D-646426D612AB}" type="pres">
      <dgm:prSet presAssocID="{03FE53E6-7CF6-4802-A502-511444B3C428}" presName="sibTrans" presStyleLbl="node1" presStyleIdx="0" presStyleCnt="5"/>
      <dgm:spPr/>
      <dgm:t>
        <a:bodyPr/>
        <a:lstStyle/>
        <a:p>
          <a:endParaRPr lang="es-CO"/>
        </a:p>
      </dgm:t>
    </dgm:pt>
    <dgm:pt modelId="{2281795C-E150-404A-AA72-71A30DE031BE}" type="pres">
      <dgm:prSet presAssocID="{1C303886-33EB-4497-B618-9D7DB9544D81}" presName="dummy" presStyleCnt="0"/>
      <dgm:spPr/>
    </dgm:pt>
    <dgm:pt modelId="{38EB83B8-CB34-4F3E-B657-781AF8001D66}" type="pres">
      <dgm:prSet presAssocID="{1C303886-33EB-4497-B618-9D7DB9544D81}" presName="node" presStyleLbl="revTx" presStyleIdx="1" presStyleCnt="5">
        <dgm:presLayoutVars>
          <dgm:bulletEnabled val="1"/>
        </dgm:presLayoutVars>
      </dgm:prSet>
      <dgm:spPr/>
      <dgm:t>
        <a:bodyPr/>
        <a:lstStyle/>
        <a:p>
          <a:endParaRPr lang="es-CO"/>
        </a:p>
      </dgm:t>
    </dgm:pt>
    <dgm:pt modelId="{C81F8990-1736-4FA0-BDD8-A0BA30A2E388}" type="pres">
      <dgm:prSet presAssocID="{667A4C1C-9528-4122-B01D-D93EEB517838}" presName="sibTrans" presStyleLbl="node1" presStyleIdx="1" presStyleCnt="5"/>
      <dgm:spPr/>
      <dgm:t>
        <a:bodyPr/>
        <a:lstStyle/>
        <a:p>
          <a:endParaRPr lang="es-CO"/>
        </a:p>
      </dgm:t>
    </dgm:pt>
    <dgm:pt modelId="{9CD16EB7-97E6-4C99-B4CB-443578AEAF94}" type="pres">
      <dgm:prSet presAssocID="{D1759702-C203-4DB3-BF35-9AC98B6CEB8E}" presName="dummy" presStyleCnt="0"/>
      <dgm:spPr/>
    </dgm:pt>
    <dgm:pt modelId="{3B739599-B63A-4A98-8016-B60DC4136112}" type="pres">
      <dgm:prSet presAssocID="{D1759702-C203-4DB3-BF35-9AC98B6CEB8E}" presName="node" presStyleLbl="revTx" presStyleIdx="2" presStyleCnt="5">
        <dgm:presLayoutVars>
          <dgm:bulletEnabled val="1"/>
        </dgm:presLayoutVars>
      </dgm:prSet>
      <dgm:spPr/>
      <dgm:t>
        <a:bodyPr/>
        <a:lstStyle/>
        <a:p>
          <a:endParaRPr lang="es-CO"/>
        </a:p>
      </dgm:t>
    </dgm:pt>
    <dgm:pt modelId="{E042CA5B-A4F6-4F92-93BB-573C9BEE647A}" type="pres">
      <dgm:prSet presAssocID="{FA657409-D653-45BD-8FDC-8E17B2F26C83}" presName="sibTrans" presStyleLbl="node1" presStyleIdx="2" presStyleCnt="5"/>
      <dgm:spPr/>
      <dgm:t>
        <a:bodyPr/>
        <a:lstStyle/>
        <a:p>
          <a:endParaRPr lang="es-CO"/>
        </a:p>
      </dgm:t>
    </dgm:pt>
    <dgm:pt modelId="{880431F3-D036-4B47-905B-ED9922A3B128}" type="pres">
      <dgm:prSet presAssocID="{9C8D8D48-AC95-4424-B0AB-DC8968628A9C}" presName="dummy" presStyleCnt="0"/>
      <dgm:spPr/>
    </dgm:pt>
    <dgm:pt modelId="{70E28477-29D9-4E0E-8795-0C64109F0640}" type="pres">
      <dgm:prSet presAssocID="{9C8D8D48-AC95-4424-B0AB-DC8968628A9C}" presName="node" presStyleLbl="revTx" presStyleIdx="3" presStyleCnt="5">
        <dgm:presLayoutVars>
          <dgm:bulletEnabled val="1"/>
        </dgm:presLayoutVars>
      </dgm:prSet>
      <dgm:spPr/>
      <dgm:t>
        <a:bodyPr/>
        <a:lstStyle/>
        <a:p>
          <a:endParaRPr lang="es-CO"/>
        </a:p>
      </dgm:t>
    </dgm:pt>
    <dgm:pt modelId="{CA322F63-21EF-4AA5-8401-8013CEED546B}" type="pres">
      <dgm:prSet presAssocID="{EEAB1B92-546A-4717-9323-FA9B4E618F62}" presName="sibTrans" presStyleLbl="node1" presStyleIdx="3" presStyleCnt="5"/>
      <dgm:spPr/>
      <dgm:t>
        <a:bodyPr/>
        <a:lstStyle/>
        <a:p>
          <a:endParaRPr lang="es-CO"/>
        </a:p>
      </dgm:t>
    </dgm:pt>
    <dgm:pt modelId="{8A4AF993-8974-4CE4-BD03-AB6D26A0D2E2}" type="pres">
      <dgm:prSet presAssocID="{D2F5C69C-7187-43DC-9B93-B8F05DABE3CC}" presName="dummy" presStyleCnt="0"/>
      <dgm:spPr/>
    </dgm:pt>
    <dgm:pt modelId="{6E66B53A-A600-412F-97F6-190751C30013}" type="pres">
      <dgm:prSet presAssocID="{D2F5C69C-7187-43DC-9B93-B8F05DABE3CC}" presName="node" presStyleLbl="revTx" presStyleIdx="4" presStyleCnt="5">
        <dgm:presLayoutVars>
          <dgm:bulletEnabled val="1"/>
        </dgm:presLayoutVars>
      </dgm:prSet>
      <dgm:spPr/>
      <dgm:t>
        <a:bodyPr/>
        <a:lstStyle/>
        <a:p>
          <a:endParaRPr lang="es-CO"/>
        </a:p>
      </dgm:t>
    </dgm:pt>
    <dgm:pt modelId="{C3474211-4F48-4EB3-947B-254E203D1D4A}" type="pres">
      <dgm:prSet presAssocID="{EF1FC4CE-D6EF-48A3-A713-7CAF20FDDE61}" presName="sibTrans" presStyleLbl="node1" presStyleIdx="4" presStyleCnt="5"/>
      <dgm:spPr/>
      <dgm:t>
        <a:bodyPr/>
        <a:lstStyle/>
        <a:p>
          <a:endParaRPr lang="es-CO"/>
        </a:p>
      </dgm:t>
    </dgm:pt>
  </dgm:ptLst>
  <dgm:cxnLst>
    <dgm:cxn modelId="{F1078694-01BE-42C8-AFE5-C4F85A7BBF45}" type="presOf" srcId="{1C303886-33EB-4497-B618-9D7DB9544D81}" destId="{38EB83B8-CB34-4F3E-B657-781AF8001D66}" srcOrd="0" destOrd="0" presId="urn:microsoft.com/office/officeart/2005/8/layout/cycle1"/>
    <dgm:cxn modelId="{72FB7361-BC54-424B-814E-AD1878C1A978}" type="presOf" srcId="{667A4C1C-9528-4122-B01D-D93EEB517838}" destId="{C81F8990-1736-4FA0-BDD8-A0BA30A2E388}" srcOrd="0" destOrd="0" presId="urn:microsoft.com/office/officeart/2005/8/layout/cycle1"/>
    <dgm:cxn modelId="{93427F34-0C71-4B17-80DF-455E124984DE}" type="presOf" srcId="{9C8D8D48-AC95-4424-B0AB-DC8968628A9C}" destId="{70E28477-29D9-4E0E-8795-0C64109F0640}" srcOrd="0" destOrd="0" presId="urn:microsoft.com/office/officeart/2005/8/layout/cycle1"/>
    <dgm:cxn modelId="{89E2F325-A17F-4002-B6D2-3912EF838496}" type="presOf" srcId="{A301A20D-58DE-40A4-8FB2-CD752D3DC206}" destId="{DA65885D-D76C-4514-AE51-3F2F1AC09F26}" srcOrd="0" destOrd="0" presId="urn:microsoft.com/office/officeart/2005/8/layout/cycle1"/>
    <dgm:cxn modelId="{E2125D2D-4206-4E6D-BAC9-283C7B43CDD4}" srcId="{A301A20D-58DE-40A4-8FB2-CD752D3DC206}" destId="{D1759702-C203-4DB3-BF35-9AC98B6CEB8E}" srcOrd="2" destOrd="0" parTransId="{014F0F93-8888-43A8-81FA-F741FEFC49D4}" sibTransId="{FA657409-D653-45BD-8FDC-8E17B2F26C83}"/>
    <dgm:cxn modelId="{52B3356B-B11C-462B-B8F7-42CFED049EF1}" srcId="{A301A20D-58DE-40A4-8FB2-CD752D3DC206}" destId="{167C4003-02C1-4A4A-86E2-2E9260332CA9}" srcOrd="0" destOrd="0" parTransId="{C1D765CD-AFA4-484B-9519-DA9C251C9168}" sibTransId="{03FE53E6-7CF6-4802-A502-511444B3C428}"/>
    <dgm:cxn modelId="{07458B24-0640-451D-9D3D-BC18D3216BC5}" type="presOf" srcId="{03FE53E6-7CF6-4802-A502-511444B3C428}" destId="{F460AAEE-1DA5-4FBC-8F7D-646426D612AB}" srcOrd="0" destOrd="0" presId="urn:microsoft.com/office/officeart/2005/8/layout/cycle1"/>
    <dgm:cxn modelId="{83E6DAC9-CC79-4011-8EAF-F5418F76B0B8}" type="presOf" srcId="{D1759702-C203-4DB3-BF35-9AC98B6CEB8E}" destId="{3B739599-B63A-4A98-8016-B60DC4136112}" srcOrd="0" destOrd="0" presId="urn:microsoft.com/office/officeart/2005/8/layout/cycle1"/>
    <dgm:cxn modelId="{37D97FC3-EE19-4F81-A434-965EC4C1BE6D}" type="presOf" srcId="{FA657409-D653-45BD-8FDC-8E17B2F26C83}" destId="{E042CA5B-A4F6-4F92-93BB-573C9BEE647A}" srcOrd="0" destOrd="0" presId="urn:microsoft.com/office/officeart/2005/8/layout/cycle1"/>
    <dgm:cxn modelId="{5F671D83-D296-4D6D-BA2B-8CBB7B6C2750}" srcId="{A301A20D-58DE-40A4-8FB2-CD752D3DC206}" destId="{D2F5C69C-7187-43DC-9B93-B8F05DABE3CC}" srcOrd="4" destOrd="0" parTransId="{6A64355D-00CD-4C48-BE5A-2BFC4BF9F571}" sibTransId="{EF1FC4CE-D6EF-48A3-A713-7CAF20FDDE61}"/>
    <dgm:cxn modelId="{DF80A884-1627-478E-98C1-8C5018DB280B}" type="presOf" srcId="{D2F5C69C-7187-43DC-9B93-B8F05DABE3CC}" destId="{6E66B53A-A600-412F-97F6-190751C30013}" srcOrd="0" destOrd="0" presId="urn:microsoft.com/office/officeart/2005/8/layout/cycle1"/>
    <dgm:cxn modelId="{974A02AD-EA4B-4829-8F64-89850CDBB1ED}" srcId="{A301A20D-58DE-40A4-8FB2-CD752D3DC206}" destId="{9C8D8D48-AC95-4424-B0AB-DC8968628A9C}" srcOrd="3" destOrd="0" parTransId="{480CE902-C543-45D1-AD50-2175EE711D5E}" sibTransId="{EEAB1B92-546A-4717-9323-FA9B4E618F62}"/>
    <dgm:cxn modelId="{0627F7F5-68E5-4EB5-88BA-DE8E1DA0B6D0}" type="presOf" srcId="{167C4003-02C1-4A4A-86E2-2E9260332CA9}" destId="{090306F1-83DE-4BC9-B41B-8DF1A186049C}" srcOrd="0" destOrd="0" presId="urn:microsoft.com/office/officeart/2005/8/layout/cycle1"/>
    <dgm:cxn modelId="{42714827-F457-464B-AB2F-4E540381B465}" type="presOf" srcId="{EEAB1B92-546A-4717-9323-FA9B4E618F62}" destId="{CA322F63-21EF-4AA5-8401-8013CEED546B}" srcOrd="0" destOrd="0" presId="urn:microsoft.com/office/officeart/2005/8/layout/cycle1"/>
    <dgm:cxn modelId="{24A1B784-43BF-4585-9858-06E9CEA74D31}" srcId="{A301A20D-58DE-40A4-8FB2-CD752D3DC206}" destId="{1C303886-33EB-4497-B618-9D7DB9544D81}" srcOrd="1" destOrd="0" parTransId="{0F4628AA-4C22-4311-8DDB-A89AF0F4D8ED}" sibTransId="{667A4C1C-9528-4122-B01D-D93EEB517838}"/>
    <dgm:cxn modelId="{6237D24E-AC9A-4697-AA7E-9D3E9FC747DD}" type="presOf" srcId="{EF1FC4CE-D6EF-48A3-A713-7CAF20FDDE61}" destId="{C3474211-4F48-4EB3-947B-254E203D1D4A}" srcOrd="0" destOrd="0" presId="urn:microsoft.com/office/officeart/2005/8/layout/cycle1"/>
    <dgm:cxn modelId="{680497A9-9ED1-4CC6-AB9E-CC744BDC5EC9}" type="presParOf" srcId="{DA65885D-D76C-4514-AE51-3F2F1AC09F26}" destId="{E61683B1-B224-4A00-B2FA-DB3611EED50F}" srcOrd="0" destOrd="0" presId="urn:microsoft.com/office/officeart/2005/8/layout/cycle1"/>
    <dgm:cxn modelId="{CE1E3453-88EC-4F6D-ADD5-F499348C3C02}" type="presParOf" srcId="{DA65885D-D76C-4514-AE51-3F2F1AC09F26}" destId="{090306F1-83DE-4BC9-B41B-8DF1A186049C}" srcOrd="1" destOrd="0" presId="urn:microsoft.com/office/officeart/2005/8/layout/cycle1"/>
    <dgm:cxn modelId="{BD199475-A5CD-424F-9A92-2E37CA4F8FFA}" type="presParOf" srcId="{DA65885D-D76C-4514-AE51-3F2F1AC09F26}" destId="{F460AAEE-1DA5-4FBC-8F7D-646426D612AB}" srcOrd="2" destOrd="0" presId="urn:microsoft.com/office/officeart/2005/8/layout/cycle1"/>
    <dgm:cxn modelId="{32C0A898-0C12-401E-B08F-79643C675A00}" type="presParOf" srcId="{DA65885D-D76C-4514-AE51-3F2F1AC09F26}" destId="{2281795C-E150-404A-AA72-71A30DE031BE}" srcOrd="3" destOrd="0" presId="urn:microsoft.com/office/officeart/2005/8/layout/cycle1"/>
    <dgm:cxn modelId="{FB50B8CA-5118-47FA-BA07-A47ED6F11893}" type="presParOf" srcId="{DA65885D-D76C-4514-AE51-3F2F1AC09F26}" destId="{38EB83B8-CB34-4F3E-B657-781AF8001D66}" srcOrd="4" destOrd="0" presId="urn:microsoft.com/office/officeart/2005/8/layout/cycle1"/>
    <dgm:cxn modelId="{D5A74B55-3509-4EDB-BE86-E4CDE7F4791A}" type="presParOf" srcId="{DA65885D-D76C-4514-AE51-3F2F1AC09F26}" destId="{C81F8990-1736-4FA0-BDD8-A0BA30A2E388}" srcOrd="5" destOrd="0" presId="urn:microsoft.com/office/officeart/2005/8/layout/cycle1"/>
    <dgm:cxn modelId="{259AE2B4-68D5-499C-9165-96530B9F9AFE}" type="presParOf" srcId="{DA65885D-D76C-4514-AE51-3F2F1AC09F26}" destId="{9CD16EB7-97E6-4C99-B4CB-443578AEAF94}" srcOrd="6" destOrd="0" presId="urn:microsoft.com/office/officeart/2005/8/layout/cycle1"/>
    <dgm:cxn modelId="{64A993DC-5FCE-43FE-A7F8-BE860298C125}" type="presParOf" srcId="{DA65885D-D76C-4514-AE51-3F2F1AC09F26}" destId="{3B739599-B63A-4A98-8016-B60DC4136112}" srcOrd="7" destOrd="0" presId="urn:microsoft.com/office/officeart/2005/8/layout/cycle1"/>
    <dgm:cxn modelId="{E8C2E5E8-6F65-4429-A148-77F0B155FBF3}" type="presParOf" srcId="{DA65885D-D76C-4514-AE51-3F2F1AC09F26}" destId="{E042CA5B-A4F6-4F92-93BB-573C9BEE647A}" srcOrd="8" destOrd="0" presId="urn:microsoft.com/office/officeart/2005/8/layout/cycle1"/>
    <dgm:cxn modelId="{67486A61-AD05-4E5F-A5CD-E9A8BBD8433F}" type="presParOf" srcId="{DA65885D-D76C-4514-AE51-3F2F1AC09F26}" destId="{880431F3-D036-4B47-905B-ED9922A3B128}" srcOrd="9" destOrd="0" presId="urn:microsoft.com/office/officeart/2005/8/layout/cycle1"/>
    <dgm:cxn modelId="{E0FEAFBC-2624-4A63-A77F-2287E06074B6}" type="presParOf" srcId="{DA65885D-D76C-4514-AE51-3F2F1AC09F26}" destId="{70E28477-29D9-4E0E-8795-0C64109F0640}" srcOrd="10" destOrd="0" presId="urn:microsoft.com/office/officeart/2005/8/layout/cycle1"/>
    <dgm:cxn modelId="{F7EFA108-462A-4A81-94FB-FC4CD87DCAFE}" type="presParOf" srcId="{DA65885D-D76C-4514-AE51-3F2F1AC09F26}" destId="{CA322F63-21EF-4AA5-8401-8013CEED546B}" srcOrd="11" destOrd="0" presId="urn:microsoft.com/office/officeart/2005/8/layout/cycle1"/>
    <dgm:cxn modelId="{2C614CC8-62E6-4513-B69E-0A8BED19A3DB}" type="presParOf" srcId="{DA65885D-D76C-4514-AE51-3F2F1AC09F26}" destId="{8A4AF993-8974-4CE4-BD03-AB6D26A0D2E2}" srcOrd="12" destOrd="0" presId="urn:microsoft.com/office/officeart/2005/8/layout/cycle1"/>
    <dgm:cxn modelId="{BE6DDE53-F807-44AE-9086-2EB4FABEFDCD}" type="presParOf" srcId="{DA65885D-D76C-4514-AE51-3F2F1AC09F26}" destId="{6E66B53A-A600-412F-97F6-190751C30013}" srcOrd="13" destOrd="0" presId="urn:microsoft.com/office/officeart/2005/8/layout/cycle1"/>
    <dgm:cxn modelId="{EBCE944F-79E1-466F-944D-FB53521E2312}" type="presParOf" srcId="{DA65885D-D76C-4514-AE51-3F2F1AC09F26}" destId="{C3474211-4F48-4EB3-947B-254E203D1D4A}" srcOrd="14"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A2908F-03AB-4BDD-B3B0-E7428E6D409E}" type="doc">
      <dgm:prSet loTypeId="urn:microsoft.com/office/officeart/2005/8/layout/chevron1" loCatId="process" qsTypeId="urn:microsoft.com/office/officeart/2005/8/quickstyle/simple1" qsCatId="simple" csTypeId="urn:microsoft.com/office/officeart/2005/8/colors/colorful1" csCatId="colorful" phldr="1"/>
      <dgm:spPr/>
    </dgm:pt>
    <dgm:pt modelId="{2AF6BDAE-4646-43AD-B0C9-0ED4D47139E9}">
      <dgm:prSet phldrT="[Texto]">
        <dgm:style>
          <a:lnRef idx="3">
            <a:schemeClr val="lt1"/>
          </a:lnRef>
          <a:fillRef idx="1">
            <a:schemeClr val="accent5"/>
          </a:fillRef>
          <a:effectRef idx="1">
            <a:schemeClr val="accent5"/>
          </a:effectRef>
          <a:fontRef idx="minor">
            <a:schemeClr val="lt1"/>
          </a:fontRef>
        </dgm:style>
      </dgm:prSet>
      <dgm:spPr/>
      <dgm:t>
        <a:bodyPr/>
        <a:lstStyle/>
        <a:p>
          <a:r>
            <a:rPr lang="es-CO" dirty="0" smtClean="0"/>
            <a:t>Resultados </a:t>
          </a:r>
          <a:endParaRPr lang="es-CO" dirty="0"/>
        </a:p>
      </dgm:t>
    </dgm:pt>
    <dgm:pt modelId="{08028133-B501-4800-A51C-D70D99C92341}" type="parTrans" cxnId="{40997AD2-AC30-4D00-8A8E-AB8B7C8ACEA4}">
      <dgm:prSet/>
      <dgm:spPr/>
      <dgm:t>
        <a:bodyPr/>
        <a:lstStyle/>
        <a:p>
          <a:endParaRPr lang="es-CO"/>
        </a:p>
      </dgm:t>
    </dgm:pt>
    <dgm:pt modelId="{59D348E5-F519-4E31-A829-206F7FC7EFA1}" type="sibTrans" cxnId="{40997AD2-AC30-4D00-8A8E-AB8B7C8ACEA4}">
      <dgm:prSet/>
      <dgm:spPr/>
      <dgm:t>
        <a:bodyPr/>
        <a:lstStyle/>
        <a:p>
          <a:endParaRPr lang="es-CO"/>
        </a:p>
      </dgm:t>
    </dgm:pt>
    <dgm:pt modelId="{116FFA66-6B35-46D6-93CC-7D93DCD45A45}">
      <dgm:prSet phldrT="[Texto]">
        <dgm:style>
          <a:lnRef idx="3">
            <a:schemeClr val="lt1"/>
          </a:lnRef>
          <a:fillRef idx="1">
            <a:schemeClr val="accent6"/>
          </a:fillRef>
          <a:effectRef idx="1">
            <a:schemeClr val="accent6"/>
          </a:effectRef>
          <a:fontRef idx="minor">
            <a:schemeClr val="lt1"/>
          </a:fontRef>
        </dgm:style>
      </dgm:prSet>
      <dgm:spPr/>
      <dgm:t>
        <a:bodyPr/>
        <a:lstStyle/>
        <a:p>
          <a:r>
            <a:rPr lang="es-CO" dirty="0" smtClean="0"/>
            <a:t>Impactos</a:t>
          </a:r>
          <a:endParaRPr lang="es-CO" dirty="0"/>
        </a:p>
      </dgm:t>
    </dgm:pt>
    <dgm:pt modelId="{B3D30D4B-2EF2-4F59-B051-253DC9475EAD}" type="parTrans" cxnId="{D96C276E-D525-4431-B5A4-CAC052F71D99}">
      <dgm:prSet/>
      <dgm:spPr/>
      <dgm:t>
        <a:bodyPr/>
        <a:lstStyle/>
        <a:p>
          <a:endParaRPr lang="es-CO"/>
        </a:p>
      </dgm:t>
    </dgm:pt>
    <dgm:pt modelId="{5BE6C7E6-5213-46FF-9212-2D096B6F6FF7}" type="sibTrans" cxnId="{D96C276E-D525-4431-B5A4-CAC052F71D99}">
      <dgm:prSet/>
      <dgm:spPr/>
      <dgm:t>
        <a:bodyPr/>
        <a:lstStyle/>
        <a:p>
          <a:endParaRPr lang="es-CO"/>
        </a:p>
      </dgm:t>
    </dgm:pt>
    <dgm:pt modelId="{C04196CF-539F-456C-8C60-61E0A92850AD}" type="pres">
      <dgm:prSet presAssocID="{F2A2908F-03AB-4BDD-B3B0-E7428E6D409E}" presName="Name0" presStyleCnt="0">
        <dgm:presLayoutVars>
          <dgm:dir/>
          <dgm:animLvl val="lvl"/>
          <dgm:resizeHandles val="exact"/>
        </dgm:presLayoutVars>
      </dgm:prSet>
      <dgm:spPr/>
    </dgm:pt>
    <dgm:pt modelId="{8BB3C8FF-842B-4D45-9FBA-B74A6BFC493F}" type="pres">
      <dgm:prSet presAssocID="{2AF6BDAE-4646-43AD-B0C9-0ED4D47139E9}" presName="parTxOnly" presStyleLbl="node1" presStyleIdx="0" presStyleCnt="2">
        <dgm:presLayoutVars>
          <dgm:chMax val="0"/>
          <dgm:chPref val="0"/>
          <dgm:bulletEnabled val="1"/>
        </dgm:presLayoutVars>
      </dgm:prSet>
      <dgm:spPr/>
      <dgm:t>
        <a:bodyPr/>
        <a:lstStyle/>
        <a:p>
          <a:endParaRPr lang="es-CO"/>
        </a:p>
      </dgm:t>
    </dgm:pt>
    <dgm:pt modelId="{C69A7BC5-CA67-4C31-8A60-1B7F87BC7A33}" type="pres">
      <dgm:prSet presAssocID="{59D348E5-F519-4E31-A829-206F7FC7EFA1}" presName="parTxOnlySpace" presStyleCnt="0"/>
      <dgm:spPr/>
    </dgm:pt>
    <dgm:pt modelId="{9A5402D9-ACD3-4D3A-A58A-D0349A1C51D2}" type="pres">
      <dgm:prSet presAssocID="{116FFA66-6B35-46D6-93CC-7D93DCD45A45}" presName="parTxOnly" presStyleLbl="node1" presStyleIdx="1" presStyleCnt="2">
        <dgm:presLayoutVars>
          <dgm:chMax val="0"/>
          <dgm:chPref val="0"/>
          <dgm:bulletEnabled val="1"/>
        </dgm:presLayoutVars>
      </dgm:prSet>
      <dgm:spPr/>
      <dgm:t>
        <a:bodyPr/>
        <a:lstStyle/>
        <a:p>
          <a:endParaRPr lang="es-CO"/>
        </a:p>
      </dgm:t>
    </dgm:pt>
  </dgm:ptLst>
  <dgm:cxnLst>
    <dgm:cxn modelId="{4B279207-D137-4303-B9F8-D8FA7793C11C}" type="presOf" srcId="{116FFA66-6B35-46D6-93CC-7D93DCD45A45}" destId="{9A5402D9-ACD3-4D3A-A58A-D0349A1C51D2}" srcOrd="0" destOrd="0" presId="urn:microsoft.com/office/officeart/2005/8/layout/chevron1"/>
    <dgm:cxn modelId="{40997AD2-AC30-4D00-8A8E-AB8B7C8ACEA4}" srcId="{F2A2908F-03AB-4BDD-B3B0-E7428E6D409E}" destId="{2AF6BDAE-4646-43AD-B0C9-0ED4D47139E9}" srcOrd="0" destOrd="0" parTransId="{08028133-B501-4800-A51C-D70D99C92341}" sibTransId="{59D348E5-F519-4E31-A829-206F7FC7EFA1}"/>
    <dgm:cxn modelId="{61CA78CE-942F-4E55-84DD-0FBBC7915EE1}" type="presOf" srcId="{F2A2908F-03AB-4BDD-B3B0-E7428E6D409E}" destId="{C04196CF-539F-456C-8C60-61E0A92850AD}" srcOrd="0" destOrd="0" presId="urn:microsoft.com/office/officeart/2005/8/layout/chevron1"/>
    <dgm:cxn modelId="{AA206EFE-F877-4611-BC4C-1623502BD8D0}" type="presOf" srcId="{2AF6BDAE-4646-43AD-B0C9-0ED4D47139E9}" destId="{8BB3C8FF-842B-4D45-9FBA-B74A6BFC493F}" srcOrd="0" destOrd="0" presId="urn:microsoft.com/office/officeart/2005/8/layout/chevron1"/>
    <dgm:cxn modelId="{D96C276E-D525-4431-B5A4-CAC052F71D99}" srcId="{F2A2908F-03AB-4BDD-B3B0-E7428E6D409E}" destId="{116FFA66-6B35-46D6-93CC-7D93DCD45A45}" srcOrd="1" destOrd="0" parTransId="{B3D30D4B-2EF2-4F59-B051-253DC9475EAD}" sibTransId="{5BE6C7E6-5213-46FF-9212-2D096B6F6FF7}"/>
    <dgm:cxn modelId="{3083AF72-4A81-4F59-AD17-DA17791D07E9}" type="presParOf" srcId="{C04196CF-539F-456C-8C60-61E0A92850AD}" destId="{8BB3C8FF-842B-4D45-9FBA-B74A6BFC493F}" srcOrd="0" destOrd="0" presId="urn:microsoft.com/office/officeart/2005/8/layout/chevron1"/>
    <dgm:cxn modelId="{B64D6B02-0CFF-49A5-8391-7616026A03A2}" type="presParOf" srcId="{C04196CF-539F-456C-8C60-61E0A92850AD}" destId="{C69A7BC5-CA67-4C31-8A60-1B7F87BC7A33}" srcOrd="1" destOrd="0" presId="urn:microsoft.com/office/officeart/2005/8/layout/chevron1"/>
    <dgm:cxn modelId="{38CB4829-103B-4190-94C1-3E680AEFCD0B}" type="presParOf" srcId="{C04196CF-539F-456C-8C60-61E0A92850AD}" destId="{9A5402D9-ACD3-4D3A-A58A-D0349A1C51D2}"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CB1EE-386E-4120-B451-52B7609D3721}"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CO"/>
        </a:p>
      </dgm:t>
    </dgm:pt>
    <dgm:pt modelId="{DDCE3ABA-1E0B-432C-ACDB-9792E7FFFED1}">
      <dgm:prSet phldrT="[Texto]"/>
      <dgm:spPr/>
      <dgm:t>
        <a:bodyPr/>
        <a:lstStyle/>
        <a:p>
          <a:r>
            <a:rPr lang="es-CO" dirty="0" smtClean="0"/>
            <a:t>Desarrollo integral</a:t>
          </a:r>
          <a:endParaRPr lang="es-CO" dirty="0"/>
        </a:p>
      </dgm:t>
    </dgm:pt>
    <dgm:pt modelId="{E773BA67-0487-4518-966D-53BB89188F6F}" type="parTrans" cxnId="{33175564-CEF4-4E3F-9146-04F54FAD85CC}">
      <dgm:prSet/>
      <dgm:spPr/>
      <dgm:t>
        <a:bodyPr/>
        <a:lstStyle/>
        <a:p>
          <a:endParaRPr lang="es-CO"/>
        </a:p>
      </dgm:t>
    </dgm:pt>
    <dgm:pt modelId="{B40BE7D1-3B6F-40F8-92A3-30D1DA8A7F9D}" type="sibTrans" cxnId="{33175564-CEF4-4E3F-9146-04F54FAD85CC}">
      <dgm:prSet/>
      <dgm:spPr/>
      <dgm:t>
        <a:bodyPr/>
        <a:lstStyle/>
        <a:p>
          <a:endParaRPr lang="es-CO"/>
        </a:p>
      </dgm:t>
    </dgm:pt>
    <dgm:pt modelId="{53F66A28-8E3E-4A01-B26B-59A1274196CF}">
      <dgm:prSet phldrT="[Texto]"/>
      <dgm:spPr/>
      <dgm:t>
        <a:bodyPr/>
        <a:lstStyle/>
        <a:p>
          <a:r>
            <a:rPr lang="es-CO" dirty="0" smtClean="0"/>
            <a:t>Salud</a:t>
          </a:r>
          <a:endParaRPr lang="es-CO" dirty="0"/>
        </a:p>
      </dgm:t>
    </dgm:pt>
    <dgm:pt modelId="{9B537392-D820-4E19-A1E3-94A4D8E070A5}" type="parTrans" cxnId="{7F7D27EC-EF6D-4EAF-9B8A-984DF14E19B5}">
      <dgm:prSet/>
      <dgm:spPr/>
      <dgm:t>
        <a:bodyPr/>
        <a:lstStyle/>
        <a:p>
          <a:endParaRPr lang="es-CO"/>
        </a:p>
      </dgm:t>
    </dgm:pt>
    <dgm:pt modelId="{9413E44A-AA0F-439C-A728-EEDE77B07F36}" type="sibTrans" cxnId="{7F7D27EC-EF6D-4EAF-9B8A-984DF14E19B5}">
      <dgm:prSet/>
      <dgm:spPr/>
      <dgm:t>
        <a:bodyPr/>
        <a:lstStyle/>
        <a:p>
          <a:endParaRPr lang="es-CO"/>
        </a:p>
      </dgm:t>
    </dgm:pt>
    <dgm:pt modelId="{2BC4611A-83FC-40DA-9EC5-5DFF1F5B27CE}">
      <dgm:prSet phldrT="[Texto]"/>
      <dgm:spPr/>
      <dgm:t>
        <a:bodyPr/>
        <a:lstStyle/>
        <a:p>
          <a:r>
            <a:rPr lang="es-CO" dirty="0" smtClean="0"/>
            <a:t>Desarrollo cognitivo</a:t>
          </a:r>
          <a:endParaRPr lang="es-CO" dirty="0"/>
        </a:p>
      </dgm:t>
    </dgm:pt>
    <dgm:pt modelId="{BE69F002-32E7-4179-AF10-E36C1413C333}" type="parTrans" cxnId="{1B0C1BA4-6B13-467B-82DC-4D6C56F4AFC2}">
      <dgm:prSet/>
      <dgm:spPr/>
      <dgm:t>
        <a:bodyPr/>
        <a:lstStyle/>
        <a:p>
          <a:endParaRPr lang="es-CO"/>
        </a:p>
      </dgm:t>
    </dgm:pt>
    <dgm:pt modelId="{7FEC6AAB-78BA-4F70-AF68-03A29B6F16FB}" type="sibTrans" cxnId="{1B0C1BA4-6B13-467B-82DC-4D6C56F4AFC2}">
      <dgm:prSet/>
      <dgm:spPr/>
      <dgm:t>
        <a:bodyPr/>
        <a:lstStyle/>
        <a:p>
          <a:endParaRPr lang="es-CO"/>
        </a:p>
      </dgm:t>
    </dgm:pt>
    <dgm:pt modelId="{BDCA92AA-7EA2-4C3B-A8DF-783B5284F599}">
      <dgm:prSet phldrT="[Texto]"/>
      <dgm:spPr/>
      <dgm:t>
        <a:bodyPr/>
        <a:lstStyle/>
        <a:p>
          <a:r>
            <a:rPr lang="es-CO" dirty="0" smtClean="0"/>
            <a:t>Nutrición</a:t>
          </a:r>
          <a:endParaRPr lang="es-CO" dirty="0"/>
        </a:p>
      </dgm:t>
    </dgm:pt>
    <dgm:pt modelId="{23A5A9ED-898A-4DB6-B6DC-D158187905EC}" type="parTrans" cxnId="{40E8B86E-A359-4A81-9647-013A54C5FF7F}">
      <dgm:prSet/>
      <dgm:spPr/>
      <dgm:t>
        <a:bodyPr/>
        <a:lstStyle/>
        <a:p>
          <a:endParaRPr lang="es-CO"/>
        </a:p>
      </dgm:t>
    </dgm:pt>
    <dgm:pt modelId="{B5B6B8B8-78E1-4872-A74D-5390BCB003AB}" type="sibTrans" cxnId="{40E8B86E-A359-4A81-9647-013A54C5FF7F}">
      <dgm:prSet/>
      <dgm:spPr/>
      <dgm:t>
        <a:bodyPr/>
        <a:lstStyle/>
        <a:p>
          <a:endParaRPr lang="es-CO"/>
        </a:p>
      </dgm:t>
    </dgm:pt>
    <dgm:pt modelId="{327F3E74-5A8A-48E9-A0D6-1CBE066F3BB7}">
      <dgm:prSet phldrT="[Texto]"/>
      <dgm:spPr/>
      <dgm:t>
        <a:bodyPr/>
        <a:lstStyle/>
        <a:p>
          <a:r>
            <a:rPr lang="es-CO" dirty="0" smtClean="0"/>
            <a:t>Educación</a:t>
          </a:r>
          <a:endParaRPr lang="es-CO" dirty="0"/>
        </a:p>
      </dgm:t>
    </dgm:pt>
    <dgm:pt modelId="{480599A5-5BB7-4A3E-90C3-5447BC544B01}" type="parTrans" cxnId="{F02F895C-A045-4E75-B318-FC648D542FE1}">
      <dgm:prSet/>
      <dgm:spPr/>
      <dgm:t>
        <a:bodyPr/>
        <a:lstStyle/>
        <a:p>
          <a:endParaRPr lang="es-CO"/>
        </a:p>
      </dgm:t>
    </dgm:pt>
    <dgm:pt modelId="{60A97BB8-C6FE-4754-89A0-9640DDBAB968}" type="sibTrans" cxnId="{F02F895C-A045-4E75-B318-FC648D542FE1}">
      <dgm:prSet/>
      <dgm:spPr/>
      <dgm:t>
        <a:bodyPr/>
        <a:lstStyle/>
        <a:p>
          <a:endParaRPr lang="es-CO"/>
        </a:p>
      </dgm:t>
    </dgm:pt>
    <dgm:pt modelId="{D3CD688C-44DF-41A9-B16B-18D21D1F69FF}">
      <dgm:prSet phldrT="[Texto]"/>
      <dgm:spPr/>
      <dgm:t>
        <a:bodyPr/>
        <a:lstStyle/>
        <a:p>
          <a:r>
            <a:rPr lang="es-CO" dirty="0" smtClean="0"/>
            <a:t>Desarrollo psicosocial</a:t>
          </a:r>
          <a:endParaRPr lang="es-CO" dirty="0"/>
        </a:p>
      </dgm:t>
    </dgm:pt>
    <dgm:pt modelId="{32F60DEE-C92A-42D1-B922-EC5556EE23AB}" type="parTrans" cxnId="{03E91EEE-7E88-4FE8-A853-E227F7328008}">
      <dgm:prSet/>
      <dgm:spPr/>
      <dgm:t>
        <a:bodyPr/>
        <a:lstStyle/>
        <a:p>
          <a:endParaRPr lang="es-CO"/>
        </a:p>
      </dgm:t>
    </dgm:pt>
    <dgm:pt modelId="{2E7BBDEB-5237-4553-9DE9-60BDAD1AB7DC}" type="sibTrans" cxnId="{03E91EEE-7E88-4FE8-A853-E227F7328008}">
      <dgm:prSet/>
      <dgm:spPr/>
      <dgm:t>
        <a:bodyPr/>
        <a:lstStyle/>
        <a:p>
          <a:endParaRPr lang="es-CO"/>
        </a:p>
      </dgm:t>
    </dgm:pt>
    <dgm:pt modelId="{9D056D6D-1B68-4F00-AC4D-F70BBDFF2DDF}">
      <dgm:prSet phldrT="[Texto]"/>
      <dgm:spPr/>
      <dgm:t>
        <a:bodyPr/>
        <a:lstStyle/>
        <a:p>
          <a:r>
            <a:rPr lang="es-CO" dirty="0" smtClean="0"/>
            <a:t>Cuidado</a:t>
          </a:r>
          <a:endParaRPr lang="es-CO" dirty="0"/>
        </a:p>
      </dgm:t>
    </dgm:pt>
    <dgm:pt modelId="{969F4F4C-3C1F-4657-9081-785EC30D5947}" type="parTrans" cxnId="{BEF0F969-56F6-4B21-95A9-485817913C9C}">
      <dgm:prSet/>
      <dgm:spPr/>
      <dgm:t>
        <a:bodyPr/>
        <a:lstStyle/>
        <a:p>
          <a:endParaRPr lang="es-CO"/>
        </a:p>
      </dgm:t>
    </dgm:pt>
    <dgm:pt modelId="{5E8C4048-ECF6-4531-9588-C2F6DF03A44F}" type="sibTrans" cxnId="{BEF0F969-56F6-4B21-95A9-485817913C9C}">
      <dgm:prSet/>
      <dgm:spPr/>
      <dgm:t>
        <a:bodyPr/>
        <a:lstStyle/>
        <a:p>
          <a:endParaRPr lang="es-CO"/>
        </a:p>
      </dgm:t>
    </dgm:pt>
    <dgm:pt modelId="{373AF1C4-7F12-441D-830E-A04F327E7061}" type="pres">
      <dgm:prSet presAssocID="{650CB1EE-386E-4120-B451-52B7609D3721}" presName="composite" presStyleCnt="0">
        <dgm:presLayoutVars>
          <dgm:chMax val="1"/>
          <dgm:dir/>
          <dgm:resizeHandles val="exact"/>
        </dgm:presLayoutVars>
      </dgm:prSet>
      <dgm:spPr/>
      <dgm:t>
        <a:bodyPr/>
        <a:lstStyle/>
        <a:p>
          <a:endParaRPr lang="es-CO"/>
        </a:p>
      </dgm:t>
    </dgm:pt>
    <dgm:pt modelId="{C92F426C-51A4-44D1-9425-212077818A4D}" type="pres">
      <dgm:prSet presAssocID="{650CB1EE-386E-4120-B451-52B7609D3721}" presName="radial" presStyleCnt="0">
        <dgm:presLayoutVars>
          <dgm:animLvl val="ctr"/>
        </dgm:presLayoutVars>
      </dgm:prSet>
      <dgm:spPr/>
    </dgm:pt>
    <dgm:pt modelId="{45855ADB-3462-4612-8354-71DF417095FF}" type="pres">
      <dgm:prSet presAssocID="{DDCE3ABA-1E0B-432C-ACDB-9792E7FFFED1}" presName="centerShape" presStyleLbl="vennNode1" presStyleIdx="0" presStyleCnt="7"/>
      <dgm:spPr/>
      <dgm:t>
        <a:bodyPr/>
        <a:lstStyle/>
        <a:p>
          <a:endParaRPr lang="es-CO"/>
        </a:p>
      </dgm:t>
    </dgm:pt>
    <dgm:pt modelId="{FD6F175C-A53E-4842-BF7C-9F8403B90936}" type="pres">
      <dgm:prSet presAssocID="{53F66A28-8E3E-4A01-B26B-59A1274196CF}" presName="node" presStyleLbl="vennNode1" presStyleIdx="1" presStyleCnt="7">
        <dgm:presLayoutVars>
          <dgm:bulletEnabled val="1"/>
        </dgm:presLayoutVars>
      </dgm:prSet>
      <dgm:spPr/>
      <dgm:t>
        <a:bodyPr/>
        <a:lstStyle/>
        <a:p>
          <a:endParaRPr lang="es-CO"/>
        </a:p>
      </dgm:t>
    </dgm:pt>
    <dgm:pt modelId="{16417DB4-0587-49A6-B829-0CE55CC75FDF}" type="pres">
      <dgm:prSet presAssocID="{2BC4611A-83FC-40DA-9EC5-5DFF1F5B27CE}" presName="node" presStyleLbl="vennNode1" presStyleIdx="2" presStyleCnt="7">
        <dgm:presLayoutVars>
          <dgm:bulletEnabled val="1"/>
        </dgm:presLayoutVars>
      </dgm:prSet>
      <dgm:spPr/>
      <dgm:t>
        <a:bodyPr/>
        <a:lstStyle/>
        <a:p>
          <a:endParaRPr lang="es-CO"/>
        </a:p>
      </dgm:t>
    </dgm:pt>
    <dgm:pt modelId="{368E7E8C-361E-4DDB-9BC8-ADCE6214EDE9}" type="pres">
      <dgm:prSet presAssocID="{BDCA92AA-7EA2-4C3B-A8DF-783B5284F599}" presName="node" presStyleLbl="vennNode1" presStyleIdx="3" presStyleCnt="7">
        <dgm:presLayoutVars>
          <dgm:bulletEnabled val="1"/>
        </dgm:presLayoutVars>
      </dgm:prSet>
      <dgm:spPr/>
      <dgm:t>
        <a:bodyPr/>
        <a:lstStyle/>
        <a:p>
          <a:endParaRPr lang="es-CO"/>
        </a:p>
      </dgm:t>
    </dgm:pt>
    <dgm:pt modelId="{F305AF77-97CB-4516-AF27-6E62F32BC039}" type="pres">
      <dgm:prSet presAssocID="{327F3E74-5A8A-48E9-A0D6-1CBE066F3BB7}" presName="node" presStyleLbl="vennNode1" presStyleIdx="4" presStyleCnt="7">
        <dgm:presLayoutVars>
          <dgm:bulletEnabled val="1"/>
        </dgm:presLayoutVars>
      </dgm:prSet>
      <dgm:spPr/>
      <dgm:t>
        <a:bodyPr/>
        <a:lstStyle/>
        <a:p>
          <a:endParaRPr lang="es-CO"/>
        </a:p>
      </dgm:t>
    </dgm:pt>
    <dgm:pt modelId="{CC362CC9-34D4-4617-BC9C-B14B6D28CE33}" type="pres">
      <dgm:prSet presAssocID="{D3CD688C-44DF-41A9-B16B-18D21D1F69FF}" presName="node" presStyleLbl="vennNode1" presStyleIdx="5" presStyleCnt="7">
        <dgm:presLayoutVars>
          <dgm:bulletEnabled val="1"/>
        </dgm:presLayoutVars>
      </dgm:prSet>
      <dgm:spPr/>
      <dgm:t>
        <a:bodyPr/>
        <a:lstStyle/>
        <a:p>
          <a:endParaRPr lang="es-CO"/>
        </a:p>
      </dgm:t>
    </dgm:pt>
    <dgm:pt modelId="{237E7921-0B9C-43EF-A451-7B8544EAFFA7}" type="pres">
      <dgm:prSet presAssocID="{9D056D6D-1B68-4F00-AC4D-F70BBDFF2DDF}" presName="node" presStyleLbl="vennNode1" presStyleIdx="6" presStyleCnt="7">
        <dgm:presLayoutVars>
          <dgm:bulletEnabled val="1"/>
        </dgm:presLayoutVars>
      </dgm:prSet>
      <dgm:spPr/>
      <dgm:t>
        <a:bodyPr/>
        <a:lstStyle/>
        <a:p>
          <a:endParaRPr lang="es-CO"/>
        </a:p>
      </dgm:t>
    </dgm:pt>
  </dgm:ptLst>
  <dgm:cxnLst>
    <dgm:cxn modelId="{33175564-CEF4-4E3F-9146-04F54FAD85CC}" srcId="{650CB1EE-386E-4120-B451-52B7609D3721}" destId="{DDCE3ABA-1E0B-432C-ACDB-9792E7FFFED1}" srcOrd="0" destOrd="0" parTransId="{E773BA67-0487-4518-966D-53BB89188F6F}" sibTransId="{B40BE7D1-3B6F-40F8-92A3-30D1DA8A7F9D}"/>
    <dgm:cxn modelId="{129D0559-57E0-4299-AEF0-65C9B98FB5AB}" type="presOf" srcId="{650CB1EE-386E-4120-B451-52B7609D3721}" destId="{373AF1C4-7F12-441D-830E-A04F327E7061}" srcOrd="0" destOrd="0" presId="urn:microsoft.com/office/officeart/2005/8/layout/radial3"/>
    <dgm:cxn modelId="{24F45487-8A40-498C-9483-95FC68F297CD}" type="presOf" srcId="{9D056D6D-1B68-4F00-AC4D-F70BBDFF2DDF}" destId="{237E7921-0B9C-43EF-A451-7B8544EAFFA7}" srcOrd="0" destOrd="0" presId="urn:microsoft.com/office/officeart/2005/8/layout/radial3"/>
    <dgm:cxn modelId="{03E91EEE-7E88-4FE8-A853-E227F7328008}" srcId="{DDCE3ABA-1E0B-432C-ACDB-9792E7FFFED1}" destId="{D3CD688C-44DF-41A9-B16B-18D21D1F69FF}" srcOrd="4" destOrd="0" parTransId="{32F60DEE-C92A-42D1-B922-EC5556EE23AB}" sibTransId="{2E7BBDEB-5237-4553-9DE9-60BDAD1AB7DC}"/>
    <dgm:cxn modelId="{5CE5F265-DAE3-406C-A25D-AA15B639043D}" type="presOf" srcId="{53F66A28-8E3E-4A01-B26B-59A1274196CF}" destId="{FD6F175C-A53E-4842-BF7C-9F8403B90936}" srcOrd="0" destOrd="0" presId="urn:microsoft.com/office/officeart/2005/8/layout/radial3"/>
    <dgm:cxn modelId="{972796A2-725E-46BF-8B0D-E6BB65397B99}" type="presOf" srcId="{BDCA92AA-7EA2-4C3B-A8DF-783B5284F599}" destId="{368E7E8C-361E-4DDB-9BC8-ADCE6214EDE9}" srcOrd="0" destOrd="0" presId="urn:microsoft.com/office/officeart/2005/8/layout/radial3"/>
    <dgm:cxn modelId="{F02F895C-A045-4E75-B318-FC648D542FE1}" srcId="{DDCE3ABA-1E0B-432C-ACDB-9792E7FFFED1}" destId="{327F3E74-5A8A-48E9-A0D6-1CBE066F3BB7}" srcOrd="3" destOrd="0" parTransId="{480599A5-5BB7-4A3E-90C3-5447BC544B01}" sibTransId="{60A97BB8-C6FE-4754-89A0-9640DDBAB968}"/>
    <dgm:cxn modelId="{F0B8FDCF-5C1E-49C4-9A3F-9AA633F2FCBE}" type="presOf" srcId="{2BC4611A-83FC-40DA-9EC5-5DFF1F5B27CE}" destId="{16417DB4-0587-49A6-B829-0CE55CC75FDF}" srcOrd="0" destOrd="0" presId="urn:microsoft.com/office/officeart/2005/8/layout/radial3"/>
    <dgm:cxn modelId="{BE115C71-FA0D-4A06-B305-749DBCE0C408}" type="presOf" srcId="{327F3E74-5A8A-48E9-A0D6-1CBE066F3BB7}" destId="{F305AF77-97CB-4516-AF27-6E62F32BC039}" srcOrd="0" destOrd="0" presId="urn:microsoft.com/office/officeart/2005/8/layout/radial3"/>
    <dgm:cxn modelId="{1B0C1BA4-6B13-467B-82DC-4D6C56F4AFC2}" srcId="{DDCE3ABA-1E0B-432C-ACDB-9792E7FFFED1}" destId="{2BC4611A-83FC-40DA-9EC5-5DFF1F5B27CE}" srcOrd="1" destOrd="0" parTransId="{BE69F002-32E7-4179-AF10-E36C1413C333}" sibTransId="{7FEC6AAB-78BA-4F70-AF68-03A29B6F16FB}"/>
    <dgm:cxn modelId="{40E8B86E-A359-4A81-9647-013A54C5FF7F}" srcId="{DDCE3ABA-1E0B-432C-ACDB-9792E7FFFED1}" destId="{BDCA92AA-7EA2-4C3B-A8DF-783B5284F599}" srcOrd="2" destOrd="0" parTransId="{23A5A9ED-898A-4DB6-B6DC-D158187905EC}" sibTransId="{B5B6B8B8-78E1-4872-A74D-5390BCB003AB}"/>
    <dgm:cxn modelId="{7F7D27EC-EF6D-4EAF-9B8A-984DF14E19B5}" srcId="{DDCE3ABA-1E0B-432C-ACDB-9792E7FFFED1}" destId="{53F66A28-8E3E-4A01-B26B-59A1274196CF}" srcOrd="0" destOrd="0" parTransId="{9B537392-D820-4E19-A1E3-94A4D8E070A5}" sibTransId="{9413E44A-AA0F-439C-A728-EEDE77B07F36}"/>
    <dgm:cxn modelId="{25F94AD3-760D-4182-A126-23D949CED594}" type="presOf" srcId="{D3CD688C-44DF-41A9-B16B-18D21D1F69FF}" destId="{CC362CC9-34D4-4617-BC9C-B14B6D28CE33}" srcOrd="0" destOrd="0" presId="urn:microsoft.com/office/officeart/2005/8/layout/radial3"/>
    <dgm:cxn modelId="{BEF0F969-56F6-4B21-95A9-485817913C9C}" srcId="{DDCE3ABA-1E0B-432C-ACDB-9792E7FFFED1}" destId="{9D056D6D-1B68-4F00-AC4D-F70BBDFF2DDF}" srcOrd="5" destOrd="0" parTransId="{969F4F4C-3C1F-4657-9081-785EC30D5947}" sibTransId="{5E8C4048-ECF6-4531-9588-C2F6DF03A44F}"/>
    <dgm:cxn modelId="{BA37B475-7AD3-4231-8758-F579AF264143}" type="presOf" srcId="{DDCE3ABA-1E0B-432C-ACDB-9792E7FFFED1}" destId="{45855ADB-3462-4612-8354-71DF417095FF}" srcOrd="0" destOrd="0" presId="urn:microsoft.com/office/officeart/2005/8/layout/radial3"/>
    <dgm:cxn modelId="{C0DE4F66-FA23-42C6-B4F5-3D97B404E873}" type="presParOf" srcId="{373AF1C4-7F12-441D-830E-A04F327E7061}" destId="{C92F426C-51A4-44D1-9425-212077818A4D}" srcOrd="0" destOrd="0" presId="urn:microsoft.com/office/officeart/2005/8/layout/radial3"/>
    <dgm:cxn modelId="{01F9381E-09F6-4A4C-A09E-FC57A7A89AA2}" type="presParOf" srcId="{C92F426C-51A4-44D1-9425-212077818A4D}" destId="{45855ADB-3462-4612-8354-71DF417095FF}" srcOrd="0" destOrd="0" presId="urn:microsoft.com/office/officeart/2005/8/layout/radial3"/>
    <dgm:cxn modelId="{75B955ED-5C35-4646-BC0D-30CF74C31B98}" type="presParOf" srcId="{C92F426C-51A4-44D1-9425-212077818A4D}" destId="{FD6F175C-A53E-4842-BF7C-9F8403B90936}" srcOrd="1" destOrd="0" presId="urn:microsoft.com/office/officeart/2005/8/layout/radial3"/>
    <dgm:cxn modelId="{495F51B6-4FBB-49C1-8F9B-353008BB3108}" type="presParOf" srcId="{C92F426C-51A4-44D1-9425-212077818A4D}" destId="{16417DB4-0587-49A6-B829-0CE55CC75FDF}" srcOrd="2" destOrd="0" presId="urn:microsoft.com/office/officeart/2005/8/layout/radial3"/>
    <dgm:cxn modelId="{B72C347E-E003-46DA-9455-E5CB471138CB}" type="presParOf" srcId="{C92F426C-51A4-44D1-9425-212077818A4D}" destId="{368E7E8C-361E-4DDB-9BC8-ADCE6214EDE9}" srcOrd="3" destOrd="0" presId="urn:microsoft.com/office/officeart/2005/8/layout/radial3"/>
    <dgm:cxn modelId="{B7826595-A6D2-4DA6-ADF9-B50FDFBC1CDB}" type="presParOf" srcId="{C92F426C-51A4-44D1-9425-212077818A4D}" destId="{F305AF77-97CB-4516-AF27-6E62F32BC039}" srcOrd="4" destOrd="0" presId="urn:microsoft.com/office/officeart/2005/8/layout/radial3"/>
    <dgm:cxn modelId="{DE49C14B-5156-4B1E-B481-BFEB63C54D0D}" type="presParOf" srcId="{C92F426C-51A4-44D1-9425-212077818A4D}" destId="{CC362CC9-34D4-4617-BC9C-B14B6D28CE33}" srcOrd="5" destOrd="0" presId="urn:microsoft.com/office/officeart/2005/8/layout/radial3"/>
    <dgm:cxn modelId="{14F9026A-BC58-4D4D-8CD4-C4B218325611}" type="presParOf" srcId="{C92F426C-51A4-44D1-9425-212077818A4D}" destId="{237E7921-0B9C-43EF-A451-7B8544EAFFA7}" srcOrd="6"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A2908F-03AB-4BDD-B3B0-E7428E6D409E}" type="doc">
      <dgm:prSet loTypeId="urn:microsoft.com/office/officeart/2005/8/layout/chevron1" loCatId="process" qsTypeId="urn:microsoft.com/office/officeart/2005/8/quickstyle/simple1" qsCatId="simple" csTypeId="urn:microsoft.com/office/officeart/2005/8/colors/colorful1" csCatId="colorful" phldr="1"/>
      <dgm:spPr/>
    </dgm:pt>
    <dgm:pt modelId="{2E058F2A-45B5-43C9-90EF-8384C452A3B0}">
      <dgm:prSet phldrT="[Texto]">
        <dgm:style>
          <a:lnRef idx="3">
            <a:schemeClr val="lt1"/>
          </a:lnRef>
          <a:fillRef idx="1">
            <a:schemeClr val="accent2"/>
          </a:fillRef>
          <a:effectRef idx="1">
            <a:schemeClr val="accent2"/>
          </a:effectRef>
          <a:fontRef idx="minor">
            <a:schemeClr val="lt1"/>
          </a:fontRef>
        </dgm:style>
      </dgm:prSet>
      <dgm:spPr/>
      <dgm:t>
        <a:bodyPr/>
        <a:lstStyle/>
        <a:p>
          <a:r>
            <a:rPr lang="es-CO" dirty="0" smtClean="0"/>
            <a:t>Insumos</a:t>
          </a:r>
          <a:endParaRPr lang="es-CO" dirty="0"/>
        </a:p>
      </dgm:t>
    </dgm:pt>
    <dgm:pt modelId="{BCBF7FA9-2221-4EC2-8E0B-E2E81715A12E}" type="parTrans" cxnId="{780E9417-2889-48DB-988A-8C3E62347E41}">
      <dgm:prSet/>
      <dgm:spPr/>
      <dgm:t>
        <a:bodyPr/>
        <a:lstStyle/>
        <a:p>
          <a:endParaRPr lang="es-CO"/>
        </a:p>
      </dgm:t>
    </dgm:pt>
    <dgm:pt modelId="{43A928DC-5F08-4293-A4C0-2DADCA4FB536}" type="sibTrans" cxnId="{780E9417-2889-48DB-988A-8C3E62347E41}">
      <dgm:prSet/>
      <dgm:spPr/>
      <dgm:t>
        <a:bodyPr/>
        <a:lstStyle/>
        <a:p>
          <a:endParaRPr lang="es-CO"/>
        </a:p>
      </dgm:t>
    </dgm:pt>
    <dgm:pt modelId="{57F7F122-F446-4F89-A39D-890167F6A5A3}">
      <dgm:prSet phldrT="[Texto]">
        <dgm:style>
          <a:lnRef idx="3">
            <a:schemeClr val="lt1"/>
          </a:lnRef>
          <a:fillRef idx="1">
            <a:schemeClr val="accent3"/>
          </a:fillRef>
          <a:effectRef idx="1">
            <a:schemeClr val="accent3"/>
          </a:effectRef>
          <a:fontRef idx="minor">
            <a:schemeClr val="lt1"/>
          </a:fontRef>
        </dgm:style>
      </dgm:prSet>
      <dgm:spPr/>
      <dgm:t>
        <a:bodyPr/>
        <a:lstStyle/>
        <a:p>
          <a:r>
            <a:rPr lang="es-CO" dirty="0" smtClean="0"/>
            <a:t>Actividades </a:t>
          </a:r>
          <a:endParaRPr lang="es-CO" dirty="0"/>
        </a:p>
      </dgm:t>
    </dgm:pt>
    <dgm:pt modelId="{2233F05D-DE24-4F0E-90E5-039F7F738E69}" type="parTrans" cxnId="{60E377C8-7A8F-4454-AB4A-6D7092F07282}">
      <dgm:prSet/>
      <dgm:spPr/>
      <dgm:t>
        <a:bodyPr/>
        <a:lstStyle/>
        <a:p>
          <a:endParaRPr lang="es-CO"/>
        </a:p>
      </dgm:t>
    </dgm:pt>
    <dgm:pt modelId="{B1B9B1D2-B96E-4974-8CBD-AC73516576E8}" type="sibTrans" cxnId="{60E377C8-7A8F-4454-AB4A-6D7092F07282}">
      <dgm:prSet/>
      <dgm:spPr/>
      <dgm:t>
        <a:bodyPr/>
        <a:lstStyle/>
        <a:p>
          <a:endParaRPr lang="es-CO"/>
        </a:p>
      </dgm:t>
    </dgm:pt>
    <dgm:pt modelId="{A55B87B8-830D-4343-866D-922999F1D83D}">
      <dgm:prSet phldrT="[Texto]">
        <dgm:style>
          <a:lnRef idx="3">
            <a:schemeClr val="lt1"/>
          </a:lnRef>
          <a:fillRef idx="1">
            <a:schemeClr val="accent4"/>
          </a:fillRef>
          <a:effectRef idx="1">
            <a:schemeClr val="accent4"/>
          </a:effectRef>
          <a:fontRef idx="minor">
            <a:schemeClr val="lt1"/>
          </a:fontRef>
        </dgm:style>
      </dgm:prSet>
      <dgm:spPr/>
      <dgm:t>
        <a:bodyPr/>
        <a:lstStyle/>
        <a:p>
          <a:r>
            <a:rPr lang="es-CO" dirty="0" smtClean="0"/>
            <a:t>Productos</a:t>
          </a:r>
          <a:endParaRPr lang="es-CO" dirty="0"/>
        </a:p>
      </dgm:t>
    </dgm:pt>
    <dgm:pt modelId="{7B2471DC-5046-459E-9119-61B914919B2F}" type="parTrans" cxnId="{B941EC2A-7918-4364-AD01-392A6A6A4ECA}">
      <dgm:prSet/>
      <dgm:spPr/>
      <dgm:t>
        <a:bodyPr/>
        <a:lstStyle/>
        <a:p>
          <a:endParaRPr lang="es-CO"/>
        </a:p>
      </dgm:t>
    </dgm:pt>
    <dgm:pt modelId="{67EF9E81-9EBB-4249-8CA8-6AAE2E62C651}" type="sibTrans" cxnId="{B941EC2A-7918-4364-AD01-392A6A6A4ECA}">
      <dgm:prSet/>
      <dgm:spPr/>
      <dgm:t>
        <a:bodyPr/>
        <a:lstStyle/>
        <a:p>
          <a:endParaRPr lang="es-CO"/>
        </a:p>
      </dgm:t>
    </dgm:pt>
    <dgm:pt modelId="{2AF6BDAE-4646-43AD-B0C9-0ED4D47139E9}">
      <dgm:prSet phldrT="[Texto]">
        <dgm:style>
          <a:lnRef idx="3">
            <a:schemeClr val="lt1"/>
          </a:lnRef>
          <a:fillRef idx="1">
            <a:schemeClr val="accent5"/>
          </a:fillRef>
          <a:effectRef idx="1">
            <a:schemeClr val="accent5"/>
          </a:effectRef>
          <a:fontRef idx="minor">
            <a:schemeClr val="lt1"/>
          </a:fontRef>
        </dgm:style>
      </dgm:prSet>
      <dgm:spPr/>
      <dgm:t>
        <a:bodyPr/>
        <a:lstStyle/>
        <a:p>
          <a:r>
            <a:rPr lang="es-CO" dirty="0" smtClean="0"/>
            <a:t>Resultados </a:t>
          </a:r>
          <a:endParaRPr lang="es-CO" dirty="0"/>
        </a:p>
      </dgm:t>
    </dgm:pt>
    <dgm:pt modelId="{08028133-B501-4800-A51C-D70D99C92341}" type="parTrans" cxnId="{40997AD2-AC30-4D00-8A8E-AB8B7C8ACEA4}">
      <dgm:prSet/>
      <dgm:spPr/>
      <dgm:t>
        <a:bodyPr/>
        <a:lstStyle/>
        <a:p>
          <a:endParaRPr lang="es-CO"/>
        </a:p>
      </dgm:t>
    </dgm:pt>
    <dgm:pt modelId="{59D348E5-F519-4E31-A829-206F7FC7EFA1}" type="sibTrans" cxnId="{40997AD2-AC30-4D00-8A8E-AB8B7C8ACEA4}">
      <dgm:prSet/>
      <dgm:spPr/>
      <dgm:t>
        <a:bodyPr/>
        <a:lstStyle/>
        <a:p>
          <a:endParaRPr lang="es-CO"/>
        </a:p>
      </dgm:t>
    </dgm:pt>
    <dgm:pt modelId="{116FFA66-6B35-46D6-93CC-7D93DCD45A45}">
      <dgm:prSet phldrT="[Texto]">
        <dgm:style>
          <a:lnRef idx="3">
            <a:schemeClr val="lt1"/>
          </a:lnRef>
          <a:fillRef idx="1">
            <a:schemeClr val="accent6"/>
          </a:fillRef>
          <a:effectRef idx="1">
            <a:schemeClr val="accent6"/>
          </a:effectRef>
          <a:fontRef idx="minor">
            <a:schemeClr val="lt1"/>
          </a:fontRef>
        </dgm:style>
      </dgm:prSet>
      <dgm:spPr/>
      <dgm:t>
        <a:bodyPr/>
        <a:lstStyle/>
        <a:p>
          <a:r>
            <a:rPr lang="es-CO" dirty="0" smtClean="0"/>
            <a:t>Impactos</a:t>
          </a:r>
          <a:endParaRPr lang="es-CO" dirty="0"/>
        </a:p>
      </dgm:t>
    </dgm:pt>
    <dgm:pt modelId="{B3D30D4B-2EF2-4F59-B051-253DC9475EAD}" type="parTrans" cxnId="{D96C276E-D525-4431-B5A4-CAC052F71D99}">
      <dgm:prSet/>
      <dgm:spPr/>
      <dgm:t>
        <a:bodyPr/>
        <a:lstStyle/>
        <a:p>
          <a:endParaRPr lang="es-CO"/>
        </a:p>
      </dgm:t>
    </dgm:pt>
    <dgm:pt modelId="{5BE6C7E6-5213-46FF-9212-2D096B6F6FF7}" type="sibTrans" cxnId="{D96C276E-D525-4431-B5A4-CAC052F71D99}">
      <dgm:prSet/>
      <dgm:spPr/>
      <dgm:t>
        <a:bodyPr/>
        <a:lstStyle/>
        <a:p>
          <a:endParaRPr lang="es-CO"/>
        </a:p>
      </dgm:t>
    </dgm:pt>
    <dgm:pt modelId="{C04196CF-539F-456C-8C60-61E0A92850AD}" type="pres">
      <dgm:prSet presAssocID="{F2A2908F-03AB-4BDD-B3B0-E7428E6D409E}" presName="Name0" presStyleCnt="0">
        <dgm:presLayoutVars>
          <dgm:dir/>
          <dgm:animLvl val="lvl"/>
          <dgm:resizeHandles val="exact"/>
        </dgm:presLayoutVars>
      </dgm:prSet>
      <dgm:spPr/>
    </dgm:pt>
    <dgm:pt modelId="{5C08C287-5C2E-42B1-83D1-D6E93F9B6053}" type="pres">
      <dgm:prSet presAssocID="{2E058F2A-45B5-43C9-90EF-8384C452A3B0}" presName="parTxOnly" presStyleLbl="node1" presStyleIdx="0" presStyleCnt="5">
        <dgm:presLayoutVars>
          <dgm:chMax val="0"/>
          <dgm:chPref val="0"/>
          <dgm:bulletEnabled val="1"/>
        </dgm:presLayoutVars>
      </dgm:prSet>
      <dgm:spPr/>
      <dgm:t>
        <a:bodyPr/>
        <a:lstStyle/>
        <a:p>
          <a:endParaRPr lang="es-CO"/>
        </a:p>
      </dgm:t>
    </dgm:pt>
    <dgm:pt modelId="{522393FF-4FC7-4362-BE99-E0DE42EFF1A5}" type="pres">
      <dgm:prSet presAssocID="{43A928DC-5F08-4293-A4C0-2DADCA4FB536}" presName="parTxOnlySpace" presStyleCnt="0"/>
      <dgm:spPr/>
    </dgm:pt>
    <dgm:pt modelId="{2C39012D-B655-4964-BB85-5C8B9904BF89}" type="pres">
      <dgm:prSet presAssocID="{57F7F122-F446-4F89-A39D-890167F6A5A3}" presName="parTxOnly" presStyleLbl="node1" presStyleIdx="1" presStyleCnt="5">
        <dgm:presLayoutVars>
          <dgm:chMax val="0"/>
          <dgm:chPref val="0"/>
          <dgm:bulletEnabled val="1"/>
        </dgm:presLayoutVars>
      </dgm:prSet>
      <dgm:spPr/>
      <dgm:t>
        <a:bodyPr/>
        <a:lstStyle/>
        <a:p>
          <a:endParaRPr lang="es-CO"/>
        </a:p>
      </dgm:t>
    </dgm:pt>
    <dgm:pt modelId="{7F5739B5-5CF1-4B87-8B32-A9D61F8350F0}" type="pres">
      <dgm:prSet presAssocID="{B1B9B1D2-B96E-4974-8CBD-AC73516576E8}" presName="parTxOnlySpace" presStyleCnt="0"/>
      <dgm:spPr/>
    </dgm:pt>
    <dgm:pt modelId="{7B56FC8D-00B9-483D-9895-B1D852A99458}" type="pres">
      <dgm:prSet presAssocID="{A55B87B8-830D-4343-866D-922999F1D83D}" presName="parTxOnly" presStyleLbl="node1" presStyleIdx="2" presStyleCnt="5">
        <dgm:presLayoutVars>
          <dgm:chMax val="0"/>
          <dgm:chPref val="0"/>
          <dgm:bulletEnabled val="1"/>
        </dgm:presLayoutVars>
      </dgm:prSet>
      <dgm:spPr/>
      <dgm:t>
        <a:bodyPr/>
        <a:lstStyle/>
        <a:p>
          <a:endParaRPr lang="es-CO"/>
        </a:p>
      </dgm:t>
    </dgm:pt>
    <dgm:pt modelId="{A333D8D7-7BC2-4B2E-B0A0-F85A64A3816A}" type="pres">
      <dgm:prSet presAssocID="{67EF9E81-9EBB-4249-8CA8-6AAE2E62C651}" presName="parTxOnlySpace" presStyleCnt="0"/>
      <dgm:spPr/>
    </dgm:pt>
    <dgm:pt modelId="{8BB3C8FF-842B-4D45-9FBA-B74A6BFC493F}" type="pres">
      <dgm:prSet presAssocID="{2AF6BDAE-4646-43AD-B0C9-0ED4D47139E9}" presName="parTxOnly" presStyleLbl="node1" presStyleIdx="3" presStyleCnt="5">
        <dgm:presLayoutVars>
          <dgm:chMax val="0"/>
          <dgm:chPref val="0"/>
          <dgm:bulletEnabled val="1"/>
        </dgm:presLayoutVars>
      </dgm:prSet>
      <dgm:spPr/>
      <dgm:t>
        <a:bodyPr/>
        <a:lstStyle/>
        <a:p>
          <a:endParaRPr lang="es-CO"/>
        </a:p>
      </dgm:t>
    </dgm:pt>
    <dgm:pt modelId="{C69A7BC5-CA67-4C31-8A60-1B7F87BC7A33}" type="pres">
      <dgm:prSet presAssocID="{59D348E5-F519-4E31-A829-206F7FC7EFA1}" presName="parTxOnlySpace" presStyleCnt="0"/>
      <dgm:spPr/>
    </dgm:pt>
    <dgm:pt modelId="{9A5402D9-ACD3-4D3A-A58A-D0349A1C51D2}" type="pres">
      <dgm:prSet presAssocID="{116FFA66-6B35-46D6-93CC-7D93DCD45A45}" presName="parTxOnly" presStyleLbl="node1" presStyleIdx="4" presStyleCnt="5">
        <dgm:presLayoutVars>
          <dgm:chMax val="0"/>
          <dgm:chPref val="0"/>
          <dgm:bulletEnabled val="1"/>
        </dgm:presLayoutVars>
      </dgm:prSet>
      <dgm:spPr/>
      <dgm:t>
        <a:bodyPr/>
        <a:lstStyle/>
        <a:p>
          <a:endParaRPr lang="es-CO"/>
        </a:p>
      </dgm:t>
    </dgm:pt>
  </dgm:ptLst>
  <dgm:cxnLst>
    <dgm:cxn modelId="{D2479807-3D4C-44A0-B265-3E6947315B00}" type="presOf" srcId="{116FFA66-6B35-46D6-93CC-7D93DCD45A45}" destId="{9A5402D9-ACD3-4D3A-A58A-D0349A1C51D2}" srcOrd="0" destOrd="0" presId="urn:microsoft.com/office/officeart/2005/8/layout/chevron1"/>
    <dgm:cxn modelId="{780E9417-2889-48DB-988A-8C3E62347E41}" srcId="{F2A2908F-03AB-4BDD-B3B0-E7428E6D409E}" destId="{2E058F2A-45B5-43C9-90EF-8384C452A3B0}" srcOrd="0" destOrd="0" parTransId="{BCBF7FA9-2221-4EC2-8E0B-E2E81715A12E}" sibTransId="{43A928DC-5F08-4293-A4C0-2DADCA4FB536}"/>
    <dgm:cxn modelId="{8BD15DEB-58F2-41C1-8EB5-86829F3D1B30}" type="presOf" srcId="{2AF6BDAE-4646-43AD-B0C9-0ED4D47139E9}" destId="{8BB3C8FF-842B-4D45-9FBA-B74A6BFC493F}" srcOrd="0" destOrd="0" presId="urn:microsoft.com/office/officeart/2005/8/layout/chevron1"/>
    <dgm:cxn modelId="{2801DA5E-8F5F-46F6-9F40-1C9864DCE187}" type="presOf" srcId="{F2A2908F-03AB-4BDD-B3B0-E7428E6D409E}" destId="{C04196CF-539F-456C-8C60-61E0A92850AD}" srcOrd="0" destOrd="0" presId="urn:microsoft.com/office/officeart/2005/8/layout/chevron1"/>
    <dgm:cxn modelId="{40997AD2-AC30-4D00-8A8E-AB8B7C8ACEA4}" srcId="{F2A2908F-03AB-4BDD-B3B0-E7428E6D409E}" destId="{2AF6BDAE-4646-43AD-B0C9-0ED4D47139E9}" srcOrd="3" destOrd="0" parTransId="{08028133-B501-4800-A51C-D70D99C92341}" sibTransId="{59D348E5-F519-4E31-A829-206F7FC7EFA1}"/>
    <dgm:cxn modelId="{CA9528B9-BD00-429D-B8BF-BCFBABFDBAA8}" type="presOf" srcId="{2E058F2A-45B5-43C9-90EF-8384C452A3B0}" destId="{5C08C287-5C2E-42B1-83D1-D6E93F9B6053}" srcOrd="0" destOrd="0" presId="urn:microsoft.com/office/officeart/2005/8/layout/chevron1"/>
    <dgm:cxn modelId="{60E377C8-7A8F-4454-AB4A-6D7092F07282}" srcId="{F2A2908F-03AB-4BDD-B3B0-E7428E6D409E}" destId="{57F7F122-F446-4F89-A39D-890167F6A5A3}" srcOrd="1" destOrd="0" parTransId="{2233F05D-DE24-4F0E-90E5-039F7F738E69}" sibTransId="{B1B9B1D2-B96E-4974-8CBD-AC73516576E8}"/>
    <dgm:cxn modelId="{B941EC2A-7918-4364-AD01-392A6A6A4ECA}" srcId="{F2A2908F-03AB-4BDD-B3B0-E7428E6D409E}" destId="{A55B87B8-830D-4343-866D-922999F1D83D}" srcOrd="2" destOrd="0" parTransId="{7B2471DC-5046-459E-9119-61B914919B2F}" sibTransId="{67EF9E81-9EBB-4249-8CA8-6AAE2E62C651}"/>
    <dgm:cxn modelId="{9CF67098-4673-4C7A-B5C5-5399589FB60D}" type="presOf" srcId="{57F7F122-F446-4F89-A39D-890167F6A5A3}" destId="{2C39012D-B655-4964-BB85-5C8B9904BF89}" srcOrd="0" destOrd="0" presId="urn:microsoft.com/office/officeart/2005/8/layout/chevron1"/>
    <dgm:cxn modelId="{5EDAC6E8-B8E9-4513-8450-E015190445D4}" type="presOf" srcId="{A55B87B8-830D-4343-866D-922999F1D83D}" destId="{7B56FC8D-00B9-483D-9895-B1D852A99458}" srcOrd="0" destOrd="0" presId="urn:microsoft.com/office/officeart/2005/8/layout/chevron1"/>
    <dgm:cxn modelId="{D96C276E-D525-4431-B5A4-CAC052F71D99}" srcId="{F2A2908F-03AB-4BDD-B3B0-E7428E6D409E}" destId="{116FFA66-6B35-46D6-93CC-7D93DCD45A45}" srcOrd="4" destOrd="0" parTransId="{B3D30D4B-2EF2-4F59-B051-253DC9475EAD}" sibTransId="{5BE6C7E6-5213-46FF-9212-2D096B6F6FF7}"/>
    <dgm:cxn modelId="{D7483FB3-C263-4CF0-B649-2A025C3C3721}" type="presParOf" srcId="{C04196CF-539F-456C-8C60-61E0A92850AD}" destId="{5C08C287-5C2E-42B1-83D1-D6E93F9B6053}" srcOrd="0" destOrd="0" presId="urn:microsoft.com/office/officeart/2005/8/layout/chevron1"/>
    <dgm:cxn modelId="{0775DAF5-80D9-4CF9-B079-2A5C76B41BE0}" type="presParOf" srcId="{C04196CF-539F-456C-8C60-61E0A92850AD}" destId="{522393FF-4FC7-4362-BE99-E0DE42EFF1A5}" srcOrd="1" destOrd="0" presId="urn:microsoft.com/office/officeart/2005/8/layout/chevron1"/>
    <dgm:cxn modelId="{5EC9B819-1DD7-4D1F-AEC5-CEC6E1E4E650}" type="presParOf" srcId="{C04196CF-539F-456C-8C60-61E0A92850AD}" destId="{2C39012D-B655-4964-BB85-5C8B9904BF89}" srcOrd="2" destOrd="0" presId="urn:microsoft.com/office/officeart/2005/8/layout/chevron1"/>
    <dgm:cxn modelId="{EDB22E50-6F96-4677-937C-373F809C42AE}" type="presParOf" srcId="{C04196CF-539F-456C-8C60-61E0A92850AD}" destId="{7F5739B5-5CF1-4B87-8B32-A9D61F8350F0}" srcOrd="3" destOrd="0" presId="urn:microsoft.com/office/officeart/2005/8/layout/chevron1"/>
    <dgm:cxn modelId="{2C568D6B-C86D-47E6-9B66-C963D94FD28A}" type="presParOf" srcId="{C04196CF-539F-456C-8C60-61E0A92850AD}" destId="{7B56FC8D-00B9-483D-9895-B1D852A99458}" srcOrd="4" destOrd="0" presId="urn:microsoft.com/office/officeart/2005/8/layout/chevron1"/>
    <dgm:cxn modelId="{7E14B838-AA77-4D23-A690-B2A8BEEF2AD6}" type="presParOf" srcId="{C04196CF-539F-456C-8C60-61E0A92850AD}" destId="{A333D8D7-7BC2-4B2E-B0A0-F85A64A3816A}" srcOrd="5" destOrd="0" presId="urn:microsoft.com/office/officeart/2005/8/layout/chevron1"/>
    <dgm:cxn modelId="{461A879B-E27B-41B3-A20F-8100C96168E7}" type="presParOf" srcId="{C04196CF-539F-456C-8C60-61E0A92850AD}" destId="{8BB3C8FF-842B-4D45-9FBA-B74A6BFC493F}" srcOrd="6" destOrd="0" presId="urn:microsoft.com/office/officeart/2005/8/layout/chevron1"/>
    <dgm:cxn modelId="{AAE2704E-66E3-405C-B8ED-BD82B58B3CCF}" type="presParOf" srcId="{C04196CF-539F-456C-8C60-61E0A92850AD}" destId="{C69A7BC5-CA67-4C31-8A60-1B7F87BC7A33}" srcOrd="7" destOrd="0" presId="urn:microsoft.com/office/officeart/2005/8/layout/chevron1"/>
    <dgm:cxn modelId="{0FFDF68F-8185-47B1-B643-376D56B92211}" type="presParOf" srcId="{C04196CF-539F-456C-8C60-61E0A92850AD}" destId="{9A5402D9-ACD3-4D3A-A58A-D0349A1C51D2}"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2A2908F-03AB-4BDD-B3B0-E7428E6D409E}" type="doc">
      <dgm:prSet loTypeId="urn:microsoft.com/office/officeart/2005/8/layout/chevron1" loCatId="process" qsTypeId="urn:microsoft.com/office/officeart/2005/8/quickstyle/simple1" qsCatId="simple" csTypeId="urn:microsoft.com/office/officeart/2005/8/colors/colorful1" csCatId="colorful" phldr="1"/>
      <dgm:spPr/>
    </dgm:pt>
    <dgm:pt modelId="{2E058F2A-45B5-43C9-90EF-8384C452A3B0}">
      <dgm:prSet phldrT="[Texto]">
        <dgm:style>
          <a:lnRef idx="3">
            <a:schemeClr val="lt1"/>
          </a:lnRef>
          <a:fillRef idx="1">
            <a:schemeClr val="accent2"/>
          </a:fillRef>
          <a:effectRef idx="1">
            <a:schemeClr val="accent2"/>
          </a:effectRef>
          <a:fontRef idx="minor">
            <a:schemeClr val="lt1"/>
          </a:fontRef>
        </dgm:style>
      </dgm:prSet>
      <dgm:spPr/>
      <dgm:t>
        <a:bodyPr/>
        <a:lstStyle/>
        <a:p>
          <a:r>
            <a:rPr lang="es-CO" dirty="0" smtClean="0"/>
            <a:t>Insumos</a:t>
          </a:r>
          <a:endParaRPr lang="es-CO" dirty="0"/>
        </a:p>
      </dgm:t>
    </dgm:pt>
    <dgm:pt modelId="{BCBF7FA9-2221-4EC2-8E0B-E2E81715A12E}" type="parTrans" cxnId="{780E9417-2889-48DB-988A-8C3E62347E41}">
      <dgm:prSet/>
      <dgm:spPr/>
      <dgm:t>
        <a:bodyPr/>
        <a:lstStyle/>
        <a:p>
          <a:endParaRPr lang="es-CO"/>
        </a:p>
      </dgm:t>
    </dgm:pt>
    <dgm:pt modelId="{43A928DC-5F08-4293-A4C0-2DADCA4FB536}" type="sibTrans" cxnId="{780E9417-2889-48DB-988A-8C3E62347E41}">
      <dgm:prSet/>
      <dgm:spPr/>
      <dgm:t>
        <a:bodyPr/>
        <a:lstStyle/>
        <a:p>
          <a:endParaRPr lang="es-CO"/>
        </a:p>
      </dgm:t>
    </dgm:pt>
    <dgm:pt modelId="{57F7F122-F446-4F89-A39D-890167F6A5A3}">
      <dgm:prSet phldrT="[Texto]">
        <dgm:style>
          <a:lnRef idx="3">
            <a:schemeClr val="lt1"/>
          </a:lnRef>
          <a:fillRef idx="1">
            <a:schemeClr val="accent3"/>
          </a:fillRef>
          <a:effectRef idx="1">
            <a:schemeClr val="accent3"/>
          </a:effectRef>
          <a:fontRef idx="minor">
            <a:schemeClr val="lt1"/>
          </a:fontRef>
        </dgm:style>
      </dgm:prSet>
      <dgm:spPr/>
      <dgm:t>
        <a:bodyPr/>
        <a:lstStyle/>
        <a:p>
          <a:r>
            <a:rPr lang="es-CO" dirty="0" smtClean="0"/>
            <a:t>Actividades </a:t>
          </a:r>
          <a:endParaRPr lang="es-CO" dirty="0"/>
        </a:p>
      </dgm:t>
    </dgm:pt>
    <dgm:pt modelId="{2233F05D-DE24-4F0E-90E5-039F7F738E69}" type="parTrans" cxnId="{60E377C8-7A8F-4454-AB4A-6D7092F07282}">
      <dgm:prSet/>
      <dgm:spPr/>
      <dgm:t>
        <a:bodyPr/>
        <a:lstStyle/>
        <a:p>
          <a:endParaRPr lang="es-CO"/>
        </a:p>
      </dgm:t>
    </dgm:pt>
    <dgm:pt modelId="{B1B9B1D2-B96E-4974-8CBD-AC73516576E8}" type="sibTrans" cxnId="{60E377C8-7A8F-4454-AB4A-6D7092F07282}">
      <dgm:prSet/>
      <dgm:spPr/>
      <dgm:t>
        <a:bodyPr/>
        <a:lstStyle/>
        <a:p>
          <a:endParaRPr lang="es-CO"/>
        </a:p>
      </dgm:t>
    </dgm:pt>
    <dgm:pt modelId="{A55B87B8-830D-4343-866D-922999F1D83D}">
      <dgm:prSet phldrT="[Texto]">
        <dgm:style>
          <a:lnRef idx="3">
            <a:schemeClr val="lt1"/>
          </a:lnRef>
          <a:fillRef idx="1">
            <a:schemeClr val="accent4"/>
          </a:fillRef>
          <a:effectRef idx="1">
            <a:schemeClr val="accent4"/>
          </a:effectRef>
          <a:fontRef idx="minor">
            <a:schemeClr val="lt1"/>
          </a:fontRef>
        </dgm:style>
      </dgm:prSet>
      <dgm:spPr/>
      <dgm:t>
        <a:bodyPr/>
        <a:lstStyle/>
        <a:p>
          <a:r>
            <a:rPr lang="es-CO" dirty="0" smtClean="0"/>
            <a:t>Productos</a:t>
          </a:r>
          <a:endParaRPr lang="es-CO" dirty="0"/>
        </a:p>
      </dgm:t>
    </dgm:pt>
    <dgm:pt modelId="{7B2471DC-5046-459E-9119-61B914919B2F}" type="parTrans" cxnId="{B941EC2A-7918-4364-AD01-392A6A6A4ECA}">
      <dgm:prSet/>
      <dgm:spPr/>
      <dgm:t>
        <a:bodyPr/>
        <a:lstStyle/>
        <a:p>
          <a:endParaRPr lang="es-CO"/>
        </a:p>
      </dgm:t>
    </dgm:pt>
    <dgm:pt modelId="{67EF9E81-9EBB-4249-8CA8-6AAE2E62C651}" type="sibTrans" cxnId="{B941EC2A-7918-4364-AD01-392A6A6A4ECA}">
      <dgm:prSet/>
      <dgm:spPr/>
      <dgm:t>
        <a:bodyPr/>
        <a:lstStyle/>
        <a:p>
          <a:endParaRPr lang="es-CO"/>
        </a:p>
      </dgm:t>
    </dgm:pt>
    <dgm:pt modelId="{2AF6BDAE-4646-43AD-B0C9-0ED4D47139E9}">
      <dgm:prSet phldrT="[Texto]">
        <dgm:style>
          <a:lnRef idx="3">
            <a:schemeClr val="lt1"/>
          </a:lnRef>
          <a:fillRef idx="1">
            <a:schemeClr val="accent5"/>
          </a:fillRef>
          <a:effectRef idx="1">
            <a:schemeClr val="accent5"/>
          </a:effectRef>
          <a:fontRef idx="minor">
            <a:schemeClr val="lt1"/>
          </a:fontRef>
        </dgm:style>
      </dgm:prSet>
      <dgm:spPr/>
      <dgm:t>
        <a:bodyPr/>
        <a:lstStyle/>
        <a:p>
          <a:r>
            <a:rPr lang="es-CO" dirty="0" smtClean="0"/>
            <a:t>Resultados </a:t>
          </a:r>
          <a:endParaRPr lang="es-CO" dirty="0"/>
        </a:p>
      </dgm:t>
    </dgm:pt>
    <dgm:pt modelId="{08028133-B501-4800-A51C-D70D99C92341}" type="parTrans" cxnId="{40997AD2-AC30-4D00-8A8E-AB8B7C8ACEA4}">
      <dgm:prSet/>
      <dgm:spPr/>
      <dgm:t>
        <a:bodyPr/>
        <a:lstStyle/>
        <a:p>
          <a:endParaRPr lang="es-CO"/>
        </a:p>
      </dgm:t>
    </dgm:pt>
    <dgm:pt modelId="{59D348E5-F519-4E31-A829-206F7FC7EFA1}" type="sibTrans" cxnId="{40997AD2-AC30-4D00-8A8E-AB8B7C8ACEA4}">
      <dgm:prSet/>
      <dgm:spPr/>
      <dgm:t>
        <a:bodyPr/>
        <a:lstStyle/>
        <a:p>
          <a:endParaRPr lang="es-CO"/>
        </a:p>
      </dgm:t>
    </dgm:pt>
    <dgm:pt modelId="{116FFA66-6B35-46D6-93CC-7D93DCD45A45}">
      <dgm:prSet phldrT="[Texto]">
        <dgm:style>
          <a:lnRef idx="3">
            <a:schemeClr val="lt1"/>
          </a:lnRef>
          <a:fillRef idx="1">
            <a:schemeClr val="accent6"/>
          </a:fillRef>
          <a:effectRef idx="1">
            <a:schemeClr val="accent6"/>
          </a:effectRef>
          <a:fontRef idx="minor">
            <a:schemeClr val="lt1"/>
          </a:fontRef>
        </dgm:style>
      </dgm:prSet>
      <dgm:spPr/>
      <dgm:t>
        <a:bodyPr/>
        <a:lstStyle/>
        <a:p>
          <a:r>
            <a:rPr lang="es-CO" dirty="0" smtClean="0"/>
            <a:t>Impactos</a:t>
          </a:r>
          <a:endParaRPr lang="es-CO" dirty="0"/>
        </a:p>
      </dgm:t>
    </dgm:pt>
    <dgm:pt modelId="{B3D30D4B-2EF2-4F59-B051-253DC9475EAD}" type="parTrans" cxnId="{D96C276E-D525-4431-B5A4-CAC052F71D99}">
      <dgm:prSet/>
      <dgm:spPr/>
      <dgm:t>
        <a:bodyPr/>
        <a:lstStyle/>
        <a:p>
          <a:endParaRPr lang="es-CO"/>
        </a:p>
      </dgm:t>
    </dgm:pt>
    <dgm:pt modelId="{5BE6C7E6-5213-46FF-9212-2D096B6F6FF7}" type="sibTrans" cxnId="{D96C276E-D525-4431-B5A4-CAC052F71D99}">
      <dgm:prSet/>
      <dgm:spPr/>
      <dgm:t>
        <a:bodyPr/>
        <a:lstStyle/>
        <a:p>
          <a:endParaRPr lang="es-CO"/>
        </a:p>
      </dgm:t>
    </dgm:pt>
    <dgm:pt modelId="{C04196CF-539F-456C-8C60-61E0A92850AD}" type="pres">
      <dgm:prSet presAssocID="{F2A2908F-03AB-4BDD-B3B0-E7428E6D409E}" presName="Name0" presStyleCnt="0">
        <dgm:presLayoutVars>
          <dgm:dir/>
          <dgm:animLvl val="lvl"/>
          <dgm:resizeHandles val="exact"/>
        </dgm:presLayoutVars>
      </dgm:prSet>
      <dgm:spPr/>
    </dgm:pt>
    <dgm:pt modelId="{5C08C287-5C2E-42B1-83D1-D6E93F9B6053}" type="pres">
      <dgm:prSet presAssocID="{2E058F2A-45B5-43C9-90EF-8384C452A3B0}" presName="parTxOnly" presStyleLbl="node1" presStyleIdx="0" presStyleCnt="5">
        <dgm:presLayoutVars>
          <dgm:chMax val="0"/>
          <dgm:chPref val="0"/>
          <dgm:bulletEnabled val="1"/>
        </dgm:presLayoutVars>
      </dgm:prSet>
      <dgm:spPr/>
      <dgm:t>
        <a:bodyPr/>
        <a:lstStyle/>
        <a:p>
          <a:endParaRPr lang="es-CO"/>
        </a:p>
      </dgm:t>
    </dgm:pt>
    <dgm:pt modelId="{522393FF-4FC7-4362-BE99-E0DE42EFF1A5}" type="pres">
      <dgm:prSet presAssocID="{43A928DC-5F08-4293-A4C0-2DADCA4FB536}" presName="parTxOnlySpace" presStyleCnt="0"/>
      <dgm:spPr/>
    </dgm:pt>
    <dgm:pt modelId="{2C39012D-B655-4964-BB85-5C8B9904BF89}" type="pres">
      <dgm:prSet presAssocID="{57F7F122-F446-4F89-A39D-890167F6A5A3}" presName="parTxOnly" presStyleLbl="node1" presStyleIdx="1" presStyleCnt="5">
        <dgm:presLayoutVars>
          <dgm:chMax val="0"/>
          <dgm:chPref val="0"/>
          <dgm:bulletEnabled val="1"/>
        </dgm:presLayoutVars>
      </dgm:prSet>
      <dgm:spPr/>
      <dgm:t>
        <a:bodyPr/>
        <a:lstStyle/>
        <a:p>
          <a:endParaRPr lang="es-CO"/>
        </a:p>
      </dgm:t>
    </dgm:pt>
    <dgm:pt modelId="{7F5739B5-5CF1-4B87-8B32-A9D61F8350F0}" type="pres">
      <dgm:prSet presAssocID="{B1B9B1D2-B96E-4974-8CBD-AC73516576E8}" presName="parTxOnlySpace" presStyleCnt="0"/>
      <dgm:spPr/>
    </dgm:pt>
    <dgm:pt modelId="{7B56FC8D-00B9-483D-9895-B1D852A99458}" type="pres">
      <dgm:prSet presAssocID="{A55B87B8-830D-4343-866D-922999F1D83D}" presName="parTxOnly" presStyleLbl="node1" presStyleIdx="2" presStyleCnt="5">
        <dgm:presLayoutVars>
          <dgm:chMax val="0"/>
          <dgm:chPref val="0"/>
          <dgm:bulletEnabled val="1"/>
        </dgm:presLayoutVars>
      </dgm:prSet>
      <dgm:spPr/>
      <dgm:t>
        <a:bodyPr/>
        <a:lstStyle/>
        <a:p>
          <a:endParaRPr lang="es-CO"/>
        </a:p>
      </dgm:t>
    </dgm:pt>
    <dgm:pt modelId="{A333D8D7-7BC2-4B2E-B0A0-F85A64A3816A}" type="pres">
      <dgm:prSet presAssocID="{67EF9E81-9EBB-4249-8CA8-6AAE2E62C651}" presName="parTxOnlySpace" presStyleCnt="0"/>
      <dgm:spPr/>
    </dgm:pt>
    <dgm:pt modelId="{8BB3C8FF-842B-4D45-9FBA-B74A6BFC493F}" type="pres">
      <dgm:prSet presAssocID="{2AF6BDAE-4646-43AD-B0C9-0ED4D47139E9}" presName="parTxOnly" presStyleLbl="node1" presStyleIdx="3" presStyleCnt="5">
        <dgm:presLayoutVars>
          <dgm:chMax val="0"/>
          <dgm:chPref val="0"/>
          <dgm:bulletEnabled val="1"/>
        </dgm:presLayoutVars>
      </dgm:prSet>
      <dgm:spPr/>
      <dgm:t>
        <a:bodyPr/>
        <a:lstStyle/>
        <a:p>
          <a:endParaRPr lang="es-CO"/>
        </a:p>
      </dgm:t>
    </dgm:pt>
    <dgm:pt modelId="{C69A7BC5-CA67-4C31-8A60-1B7F87BC7A33}" type="pres">
      <dgm:prSet presAssocID="{59D348E5-F519-4E31-A829-206F7FC7EFA1}" presName="parTxOnlySpace" presStyleCnt="0"/>
      <dgm:spPr/>
    </dgm:pt>
    <dgm:pt modelId="{9A5402D9-ACD3-4D3A-A58A-D0349A1C51D2}" type="pres">
      <dgm:prSet presAssocID="{116FFA66-6B35-46D6-93CC-7D93DCD45A45}" presName="parTxOnly" presStyleLbl="node1" presStyleIdx="4" presStyleCnt="5">
        <dgm:presLayoutVars>
          <dgm:chMax val="0"/>
          <dgm:chPref val="0"/>
          <dgm:bulletEnabled val="1"/>
        </dgm:presLayoutVars>
      </dgm:prSet>
      <dgm:spPr/>
      <dgm:t>
        <a:bodyPr/>
        <a:lstStyle/>
        <a:p>
          <a:endParaRPr lang="es-CO"/>
        </a:p>
      </dgm:t>
    </dgm:pt>
  </dgm:ptLst>
  <dgm:cxnLst>
    <dgm:cxn modelId="{6824FC4C-A92C-4104-8129-D0A74BCAA14C}" type="presOf" srcId="{A55B87B8-830D-4343-866D-922999F1D83D}" destId="{7B56FC8D-00B9-483D-9895-B1D852A99458}" srcOrd="0" destOrd="0" presId="urn:microsoft.com/office/officeart/2005/8/layout/chevron1"/>
    <dgm:cxn modelId="{F24DDA37-9ADA-47A8-B701-0E0D29646ABB}" type="presOf" srcId="{2AF6BDAE-4646-43AD-B0C9-0ED4D47139E9}" destId="{8BB3C8FF-842B-4D45-9FBA-B74A6BFC493F}" srcOrd="0" destOrd="0" presId="urn:microsoft.com/office/officeart/2005/8/layout/chevron1"/>
    <dgm:cxn modelId="{60E377C8-7A8F-4454-AB4A-6D7092F07282}" srcId="{F2A2908F-03AB-4BDD-B3B0-E7428E6D409E}" destId="{57F7F122-F446-4F89-A39D-890167F6A5A3}" srcOrd="1" destOrd="0" parTransId="{2233F05D-DE24-4F0E-90E5-039F7F738E69}" sibTransId="{B1B9B1D2-B96E-4974-8CBD-AC73516576E8}"/>
    <dgm:cxn modelId="{30BAA9FD-9C12-4014-850B-901625B321A5}" type="presOf" srcId="{2E058F2A-45B5-43C9-90EF-8384C452A3B0}" destId="{5C08C287-5C2E-42B1-83D1-D6E93F9B6053}" srcOrd="0" destOrd="0" presId="urn:microsoft.com/office/officeart/2005/8/layout/chevron1"/>
    <dgm:cxn modelId="{726D2D6E-A857-49E6-AF6C-27052B6E96F9}" type="presOf" srcId="{F2A2908F-03AB-4BDD-B3B0-E7428E6D409E}" destId="{C04196CF-539F-456C-8C60-61E0A92850AD}" srcOrd="0" destOrd="0" presId="urn:microsoft.com/office/officeart/2005/8/layout/chevron1"/>
    <dgm:cxn modelId="{08C7F64F-810A-4306-95CD-5D164F59304B}" type="presOf" srcId="{57F7F122-F446-4F89-A39D-890167F6A5A3}" destId="{2C39012D-B655-4964-BB85-5C8B9904BF89}" srcOrd="0" destOrd="0" presId="urn:microsoft.com/office/officeart/2005/8/layout/chevron1"/>
    <dgm:cxn modelId="{D96C276E-D525-4431-B5A4-CAC052F71D99}" srcId="{F2A2908F-03AB-4BDD-B3B0-E7428E6D409E}" destId="{116FFA66-6B35-46D6-93CC-7D93DCD45A45}" srcOrd="4" destOrd="0" parTransId="{B3D30D4B-2EF2-4F59-B051-253DC9475EAD}" sibTransId="{5BE6C7E6-5213-46FF-9212-2D096B6F6FF7}"/>
    <dgm:cxn modelId="{F46F54BE-42E8-436B-8FBC-BD6361B858A9}" type="presOf" srcId="{116FFA66-6B35-46D6-93CC-7D93DCD45A45}" destId="{9A5402D9-ACD3-4D3A-A58A-D0349A1C51D2}" srcOrd="0" destOrd="0" presId="urn:microsoft.com/office/officeart/2005/8/layout/chevron1"/>
    <dgm:cxn modelId="{40997AD2-AC30-4D00-8A8E-AB8B7C8ACEA4}" srcId="{F2A2908F-03AB-4BDD-B3B0-E7428E6D409E}" destId="{2AF6BDAE-4646-43AD-B0C9-0ED4D47139E9}" srcOrd="3" destOrd="0" parTransId="{08028133-B501-4800-A51C-D70D99C92341}" sibTransId="{59D348E5-F519-4E31-A829-206F7FC7EFA1}"/>
    <dgm:cxn modelId="{780E9417-2889-48DB-988A-8C3E62347E41}" srcId="{F2A2908F-03AB-4BDD-B3B0-E7428E6D409E}" destId="{2E058F2A-45B5-43C9-90EF-8384C452A3B0}" srcOrd="0" destOrd="0" parTransId="{BCBF7FA9-2221-4EC2-8E0B-E2E81715A12E}" sibTransId="{43A928DC-5F08-4293-A4C0-2DADCA4FB536}"/>
    <dgm:cxn modelId="{B941EC2A-7918-4364-AD01-392A6A6A4ECA}" srcId="{F2A2908F-03AB-4BDD-B3B0-E7428E6D409E}" destId="{A55B87B8-830D-4343-866D-922999F1D83D}" srcOrd="2" destOrd="0" parTransId="{7B2471DC-5046-459E-9119-61B914919B2F}" sibTransId="{67EF9E81-9EBB-4249-8CA8-6AAE2E62C651}"/>
    <dgm:cxn modelId="{3EEF7253-DD8C-44FC-8975-B89B5EF890AC}" type="presParOf" srcId="{C04196CF-539F-456C-8C60-61E0A92850AD}" destId="{5C08C287-5C2E-42B1-83D1-D6E93F9B6053}" srcOrd="0" destOrd="0" presId="urn:microsoft.com/office/officeart/2005/8/layout/chevron1"/>
    <dgm:cxn modelId="{4819D99D-5F0A-40BE-8EDA-F2C0A3EBA036}" type="presParOf" srcId="{C04196CF-539F-456C-8C60-61E0A92850AD}" destId="{522393FF-4FC7-4362-BE99-E0DE42EFF1A5}" srcOrd="1" destOrd="0" presId="urn:microsoft.com/office/officeart/2005/8/layout/chevron1"/>
    <dgm:cxn modelId="{6DEBF543-152F-42A0-9D30-D64FAF4ACF22}" type="presParOf" srcId="{C04196CF-539F-456C-8C60-61E0A92850AD}" destId="{2C39012D-B655-4964-BB85-5C8B9904BF89}" srcOrd="2" destOrd="0" presId="urn:microsoft.com/office/officeart/2005/8/layout/chevron1"/>
    <dgm:cxn modelId="{96199474-DD88-4D5D-8079-B895F2B3F546}" type="presParOf" srcId="{C04196CF-539F-456C-8C60-61E0A92850AD}" destId="{7F5739B5-5CF1-4B87-8B32-A9D61F8350F0}" srcOrd="3" destOrd="0" presId="urn:microsoft.com/office/officeart/2005/8/layout/chevron1"/>
    <dgm:cxn modelId="{20A07E85-318D-4C10-A281-F3CC98EB2322}" type="presParOf" srcId="{C04196CF-539F-456C-8C60-61E0A92850AD}" destId="{7B56FC8D-00B9-483D-9895-B1D852A99458}" srcOrd="4" destOrd="0" presId="urn:microsoft.com/office/officeart/2005/8/layout/chevron1"/>
    <dgm:cxn modelId="{9A481E05-8F8B-4031-A076-BB91C52F721A}" type="presParOf" srcId="{C04196CF-539F-456C-8C60-61E0A92850AD}" destId="{A333D8D7-7BC2-4B2E-B0A0-F85A64A3816A}" srcOrd="5" destOrd="0" presId="urn:microsoft.com/office/officeart/2005/8/layout/chevron1"/>
    <dgm:cxn modelId="{B6788268-DCC6-4609-8B03-72D39F722221}" type="presParOf" srcId="{C04196CF-539F-456C-8C60-61E0A92850AD}" destId="{8BB3C8FF-842B-4D45-9FBA-B74A6BFC493F}" srcOrd="6" destOrd="0" presId="urn:microsoft.com/office/officeart/2005/8/layout/chevron1"/>
    <dgm:cxn modelId="{C0B3DE26-90FC-4F7F-B14F-FEBB022EA753}" type="presParOf" srcId="{C04196CF-539F-456C-8C60-61E0A92850AD}" destId="{C69A7BC5-CA67-4C31-8A60-1B7F87BC7A33}" srcOrd="7" destOrd="0" presId="urn:microsoft.com/office/officeart/2005/8/layout/chevron1"/>
    <dgm:cxn modelId="{50775DDA-3786-4E5D-8433-21F8D8A07552}" type="presParOf" srcId="{C04196CF-539F-456C-8C60-61E0A92850AD}" destId="{9A5402D9-ACD3-4D3A-A58A-D0349A1C51D2}"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FA9263-A16E-4019-83FE-432173AD88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CO"/>
        </a:p>
      </dgm:t>
    </dgm:pt>
    <dgm:pt modelId="{63915304-27E4-4D6D-9639-DB68BD3C37BD}">
      <dgm:prSet phldrT="[Texto]" custT="1">
        <dgm:style>
          <a:lnRef idx="0">
            <a:schemeClr val="accent5"/>
          </a:lnRef>
          <a:fillRef idx="3">
            <a:schemeClr val="accent5"/>
          </a:fillRef>
          <a:effectRef idx="3">
            <a:schemeClr val="accent5"/>
          </a:effectRef>
          <a:fontRef idx="minor">
            <a:schemeClr val="lt1"/>
          </a:fontRef>
        </dgm:style>
      </dgm:prSet>
      <dgm:spPr>
        <a:solidFill>
          <a:srgbClr val="00B0F0"/>
        </a:solidFill>
        <a:ln/>
      </dgm:spPr>
      <dgm:t>
        <a:bodyPr/>
        <a:lstStyle/>
        <a:p>
          <a:pPr rtl="0"/>
          <a:r>
            <a:rPr lang="es-CO" sz="2000" b="1" i="0" dirty="0" smtClean="0">
              <a:solidFill>
                <a:srgbClr val="FFFF00"/>
              </a:solidFill>
              <a:latin typeface="Trebuchet MS" panose="020B0603020202020204" pitchFamily="34" charset="0"/>
              <a:ea typeface="Tahoma" panose="020B0604030504040204" pitchFamily="34" charset="0"/>
              <a:cs typeface="Tahoma" panose="020B0604030504040204" pitchFamily="34" charset="0"/>
            </a:rPr>
            <a:t>¿Cuán sustanciales y valiosos fueron los resultados? </a:t>
          </a:r>
          <a:endParaRPr lang="es-CO" sz="2000" b="1" i="0" dirty="0">
            <a:solidFill>
              <a:srgbClr val="FFFF00"/>
            </a:solidFill>
            <a:latin typeface="Trebuchet MS" panose="020B0603020202020204" pitchFamily="34" charset="0"/>
          </a:endParaRPr>
        </a:p>
      </dgm:t>
    </dgm:pt>
    <dgm:pt modelId="{824F9BFD-F969-41AB-B467-1DD33299639C}" type="parTrans" cxnId="{B14863D7-13FB-4B65-AF50-A6732FEA6DA7}">
      <dgm:prSet/>
      <dgm:spPr/>
      <dgm:t>
        <a:bodyPr/>
        <a:lstStyle/>
        <a:p>
          <a:endParaRPr lang="es-CO"/>
        </a:p>
      </dgm:t>
    </dgm:pt>
    <dgm:pt modelId="{586BB1DE-E121-437B-B5CC-35B01C74FC7C}" type="sibTrans" cxnId="{B14863D7-13FB-4B65-AF50-A6732FEA6DA7}">
      <dgm:prSet/>
      <dgm:spPr/>
      <dgm:t>
        <a:bodyPr/>
        <a:lstStyle/>
        <a:p>
          <a:endParaRPr lang="es-CO"/>
        </a:p>
      </dgm:t>
    </dgm:pt>
    <dgm:pt modelId="{131C6A33-CC0F-4ACA-8ADE-C0F3FC150FD6}">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pPr algn="l"/>
          <a:r>
            <a:rPr lang="es-CO" sz="1600" dirty="0" smtClean="0">
              <a:solidFill>
                <a:schemeClr val="tx1"/>
              </a:solidFill>
              <a:effectLst/>
              <a:latin typeface="Trebuchet MS" panose="020B0603020202020204" pitchFamily="34" charset="0"/>
            </a:rPr>
            <a:t>¿La arquitectura institucional </a:t>
          </a:r>
          <a:br>
            <a:rPr lang="es-CO" sz="1600" dirty="0" smtClean="0">
              <a:solidFill>
                <a:schemeClr val="tx1"/>
              </a:solidFill>
              <a:effectLst/>
              <a:latin typeface="Trebuchet MS" panose="020B0603020202020204" pitchFamily="34" charset="0"/>
            </a:rPr>
          </a:br>
          <a:r>
            <a:rPr lang="es-CO" sz="1600" dirty="0" smtClean="0">
              <a:solidFill>
                <a:schemeClr val="tx1"/>
              </a:solidFill>
              <a:effectLst/>
              <a:latin typeface="Trebuchet MS" panose="020B0603020202020204" pitchFamily="34" charset="0"/>
            </a:rPr>
            <a:t>a nivel nacional con la que actualmente se ejecuta la Estrategia funciona?</a:t>
          </a:r>
          <a:endParaRPr lang="es-CO" sz="1600" dirty="0">
            <a:solidFill>
              <a:schemeClr val="tx1"/>
            </a:solidFill>
            <a:effectLst/>
            <a:latin typeface="Trebuchet MS" panose="020B0603020202020204" pitchFamily="34" charset="0"/>
          </a:endParaRPr>
        </a:p>
      </dgm:t>
    </dgm:pt>
    <dgm:pt modelId="{D4653269-8434-467F-973E-7C842A8BD791}" type="parTrans" cxnId="{4EA721FA-C5A1-4D0F-97F7-EF2FBA6C3745}">
      <dgm:prSet/>
      <dgm:spPr/>
      <dgm:t>
        <a:bodyPr/>
        <a:lstStyle/>
        <a:p>
          <a:endParaRPr lang="es-CO"/>
        </a:p>
      </dgm:t>
    </dgm:pt>
    <dgm:pt modelId="{89417352-DA16-4878-AF42-5792BD7ACFAA}" type="sibTrans" cxnId="{4EA721FA-C5A1-4D0F-97F7-EF2FBA6C3745}">
      <dgm:prSet/>
      <dgm:spPr/>
      <dgm:t>
        <a:bodyPr/>
        <a:lstStyle/>
        <a:p>
          <a:endParaRPr lang="es-CO"/>
        </a:p>
      </dgm:t>
    </dgm:pt>
    <dgm:pt modelId="{7C511D07-6AF3-4043-BAB6-F1311C1D3541}">
      <dgm:prSet phldrT="[Texto]" custT="1">
        <dgm:style>
          <a:lnRef idx="0">
            <a:schemeClr val="accent5"/>
          </a:lnRef>
          <a:fillRef idx="3">
            <a:schemeClr val="accent5"/>
          </a:fillRef>
          <a:effectRef idx="3">
            <a:schemeClr val="accent5"/>
          </a:effectRef>
          <a:fontRef idx="minor">
            <a:schemeClr val="lt1"/>
          </a:fontRef>
        </dgm:style>
      </dgm:prSet>
      <dgm:spPr>
        <a:solidFill>
          <a:srgbClr val="FFC000"/>
        </a:solidFill>
        <a:ln/>
      </dgm:spPr>
      <dgm:t>
        <a:bodyPr/>
        <a:lstStyle/>
        <a:p>
          <a:r>
            <a:rPr lang="es-CO" sz="2000" b="1" i="0" dirty="0" smtClean="0">
              <a:solidFill>
                <a:schemeClr val="tx2">
                  <a:lumMod val="60000"/>
                  <a:lumOff val="40000"/>
                </a:schemeClr>
              </a:solidFill>
              <a:latin typeface="Trebuchet MS" panose="020B0603020202020204" pitchFamily="34" charset="0"/>
              <a:ea typeface="Tahoma" panose="020B0604030504040204" pitchFamily="34" charset="0"/>
              <a:cs typeface="Tahoma" panose="020B0604030504040204" pitchFamily="34" charset="0"/>
            </a:rPr>
            <a:t>¿Se cumplieron los objetivos y las metas?</a:t>
          </a:r>
          <a:endParaRPr lang="es-CO" sz="2000" b="1" i="0" dirty="0" smtClean="0">
            <a:solidFill>
              <a:schemeClr val="tx2">
                <a:lumMod val="60000"/>
                <a:lumOff val="40000"/>
              </a:schemeClr>
            </a:solidFill>
            <a:latin typeface="Trebuchet MS" panose="020B0603020202020204" pitchFamily="34" charset="0"/>
          </a:endParaRPr>
        </a:p>
      </dgm:t>
    </dgm:pt>
    <dgm:pt modelId="{8FC23609-014C-4248-919B-DAD48A584229}" type="parTrans" cxnId="{10F159F8-EAA6-4AFA-A41B-10BF56C73DDE}">
      <dgm:prSet/>
      <dgm:spPr/>
      <dgm:t>
        <a:bodyPr/>
        <a:lstStyle/>
        <a:p>
          <a:endParaRPr lang="es-CO"/>
        </a:p>
      </dgm:t>
    </dgm:pt>
    <dgm:pt modelId="{0E2830A2-AB46-46D5-81F5-439EE40CA631}" type="sibTrans" cxnId="{10F159F8-EAA6-4AFA-A41B-10BF56C73DDE}">
      <dgm:prSet/>
      <dgm:spPr/>
      <dgm:t>
        <a:bodyPr/>
        <a:lstStyle/>
        <a:p>
          <a:endParaRPr lang="es-CO"/>
        </a:p>
      </dgm:t>
    </dgm:pt>
    <dgm:pt modelId="{E0496253-C893-4BF8-83F5-8197C8386315}">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r>
            <a:rPr lang="es-CO" sz="1600" dirty="0" smtClean="0">
              <a:solidFill>
                <a:srgbClr val="000000"/>
              </a:solidFill>
              <a:latin typeface="Trebuchet MS" panose="020B0603020202020204" pitchFamily="34" charset="0"/>
            </a:rPr>
            <a:t>¿Cómo se ha dado el proceso de implementación de la Estrategia en las entidades territoriales?</a:t>
          </a:r>
          <a:br>
            <a:rPr lang="es-CO" sz="1600" dirty="0" smtClean="0">
              <a:solidFill>
                <a:srgbClr val="000000"/>
              </a:solidFill>
              <a:latin typeface="Trebuchet MS" panose="020B0603020202020204" pitchFamily="34" charset="0"/>
            </a:rPr>
          </a:br>
          <a:endParaRPr lang="es-CO" sz="1600" dirty="0">
            <a:latin typeface="Trebuchet MS" panose="020B0603020202020204" pitchFamily="34" charset="0"/>
          </a:endParaRPr>
        </a:p>
      </dgm:t>
    </dgm:pt>
    <dgm:pt modelId="{FE4132E6-700C-4491-904E-8649D478B1F6}" type="parTrans" cxnId="{A9BFF7DF-9FC1-4A49-BAA4-D23D9C0A3CE5}">
      <dgm:prSet/>
      <dgm:spPr/>
      <dgm:t>
        <a:bodyPr/>
        <a:lstStyle/>
        <a:p>
          <a:endParaRPr lang="es-CO"/>
        </a:p>
      </dgm:t>
    </dgm:pt>
    <dgm:pt modelId="{E3EEBDDC-EB47-4554-933E-595DFD35752A}" type="sibTrans" cxnId="{A9BFF7DF-9FC1-4A49-BAA4-D23D9C0A3CE5}">
      <dgm:prSet/>
      <dgm:spPr/>
      <dgm:t>
        <a:bodyPr/>
        <a:lstStyle/>
        <a:p>
          <a:endParaRPr lang="es-CO"/>
        </a:p>
      </dgm:t>
    </dgm:pt>
    <dgm:pt modelId="{8000ED71-60C3-4000-8D6C-17200CD4E7C9}">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endParaRPr lang="es-CO" sz="1800" dirty="0">
            <a:latin typeface="Trebuchet MS" panose="020B0603020202020204" pitchFamily="34" charset="0"/>
          </a:endParaRPr>
        </a:p>
      </dgm:t>
    </dgm:pt>
    <dgm:pt modelId="{6F5F8CB2-281C-4F72-A2E1-866A1AA5E849}" type="parTrans" cxnId="{6574D291-7973-41E9-9EDC-8FCD6FDE1572}">
      <dgm:prSet/>
      <dgm:spPr/>
      <dgm:t>
        <a:bodyPr/>
        <a:lstStyle/>
        <a:p>
          <a:endParaRPr lang="es-CO"/>
        </a:p>
      </dgm:t>
    </dgm:pt>
    <dgm:pt modelId="{7091D5A2-8BD0-4ADC-A308-BC02A0523FFF}" type="sibTrans" cxnId="{6574D291-7973-41E9-9EDC-8FCD6FDE1572}">
      <dgm:prSet/>
      <dgm:spPr/>
      <dgm:t>
        <a:bodyPr/>
        <a:lstStyle/>
        <a:p>
          <a:endParaRPr lang="es-CO"/>
        </a:p>
      </dgm:t>
    </dgm:pt>
    <dgm:pt modelId="{2FD68AE6-2A46-4AD6-A2BA-89FC0EBFC9A7}">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r>
            <a:rPr lang="es-CO" sz="1600" dirty="0" smtClean="0">
              <a:solidFill>
                <a:srgbClr val="000000"/>
              </a:solidFill>
              <a:latin typeface="Trebuchet MS" panose="020B0603020202020204" pitchFamily="34" charset="0"/>
            </a:rPr>
            <a:t>¿Cuáles son los espacios de participación que utilizan los adolescentes y jóvenes? </a:t>
          </a:r>
          <a:endParaRPr lang="es-CO" sz="1600" dirty="0">
            <a:latin typeface="Trebuchet MS" panose="020B0603020202020204" pitchFamily="34" charset="0"/>
          </a:endParaRPr>
        </a:p>
      </dgm:t>
    </dgm:pt>
    <dgm:pt modelId="{E3078A6F-9B70-4C22-89A2-BA7AF05EF85A}" type="parTrans" cxnId="{D1D7EC0F-64FD-4F52-BC85-7DAF9DB027D6}">
      <dgm:prSet/>
      <dgm:spPr/>
      <dgm:t>
        <a:bodyPr/>
        <a:lstStyle/>
        <a:p>
          <a:endParaRPr lang="es-CO"/>
        </a:p>
      </dgm:t>
    </dgm:pt>
    <dgm:pt modelId="{284528C5-1828-4EED-9840-CBD944CC0016}" type="sibTrans" cxnId="{D1D7EC0F-64FD-4F52-BC85-7DAF9DB027D6}">
      <dgm:prSet/>
      <dgm:spPr/>
      <dgm:t>
        <a:bodyPr/>
        <a:lstStyle/>
        <a:p>
          <a:endParaRPr lang="es-CO"/>
        </a:p>
      </dgm:t>
    </dgm:pt>
    <dgm:pt modelId="{EA198956-6C0D-439A-9F08-9A47ECD04813}">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pPr algn="l"/>
          <a:r>
            <a:rPr lang="es-CO" sz="1600" dirty="0" smtClean="0">
              <a:solidFill>
                <a:schemeClr val="tx1"/>
              </a:solidFill>
              <a:effectLst/>
              <a:latin typeface="Trebuchet MS" panose="020B0603020202020204" pitchFamily="34" charset="0"/>
            </a:rPr>
            <a:t> ¿Es adecuada? </a:t>
          </a:r>
          <a:endParaRPr lang="es-CO" sz="1600" dirty="0">
            <a:solidFill>
              <a:schemeClr val="tx1"/>
            </a:solidFill>
            <a:effectLst/>
            <a:latin typeface="Trebuchet MS" panose="020B0603020202020204" pitchFamily="34" charset="0"/>
          </a:endParaRPr>
        </a:p>
      </dgm:t>
    </dgm:pt>
    <dgm:pt modelId="{AFEC6325-C360-4922-8C4B-4E26CBD54ACC}" type="parTrans" cxnId="{0CE771EA-EBA6-42C7-8250-B820A9B3CB5F}">
      <dgm:prSet/>
      <dgm:spPr/>
      <dgm:t>
        <a:bodyPr/>
        <a:lstStyle/>
        <a:p>
          <a:endParaRPr lang="es-CO"/>
        </a:p>
      </dgm:t>
    </dgm:pt>
    <dgm:pt modelId="{EE666B38-7602-4691-9874-BEE0D6BFEBBC}" type="sibTrans" cxnId="{0CE771EA-EBA6-42C7-8250-B820A9B3CB5F}">
      <dgm:prSet/>
      <dgm:spPr/>
      <dgm:t>
        <a:bodyPr/>
        <a:lstStyle/>
        <a:p>
          <a:endParaRPr lang="es-CO"/>
        </a:p>
      </dgm:t>
    </dgm:pt>
    <dgm:pt modelId="{C6DA979C-3158-46B1-9772-51B98B0FE1C8}">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pPr algn="l"/>
          <a:r>
            <a:rPr lang="es-CO" sz="1600" dirty="0" smtClean="0">
              <a:solidFill>
                <a:schemeClr val="tx1"/>
              </a:solidFill>
              <a:effectLst/>
              <a:latin typeface="Trebuchet MS" panose="020B0603020202020204" pitchFamily="34" charset="0"/>
            </a:rPr>
            <a:t>¿Asegura su sostenibilidad? </a:t>
          </a:r>
          <a:endParaRPr lang="es-CO" sz="1600" dirty="0">
            <a:solidFill>
              <a:schemeClr val="tx1"/>
            </a:solidFill>
            <a:effectLst/>
            <a:latin typeface="Trebuchet MS" panose="020B0603020202020204" pitchFamily="34" charset="0"/>
          </a:endParaRPr>
        </a:p>
      </dgm:t>
    </dgm:pt>
    <dgm:pt modelId="{A73F05FE-C61E-4487-8EE8-85A4AA44EB1A}" type="parTrans" cxnId="{45AB6C23-D806-44DE-85D5-FE43BD2C2D19}">
      <dgm:prSet/>
      <dgm:spPr/>
      <dgm:t>
        <a:bodyPr/>
        <a:lstStyle/>
        <a:p>
          <a:endParaRPr lang="es-CO"/>
        </a:p>
      </dgm:t>
    </dgm:pt>
    <dgm:pt modelId="{D5CA8FA6-4EE6-4021-AE69-201DD5864A33}" type="sibTrans" cxnId="{45AB6C23-D806-44DE-85D5-FE43BD2C2D19}">
      <dgm:prSet/>
      <dgm:spPr/>
      <dgm:t>
        <a:bodyPr/>
        <a:lstStyle/>
        <a:p>
          <a:endParaRPr lang="es-CO"/>
        </a:p>
      </dgm:t>
    </dgm:pt>
    <dgm:pt modelId="{F01AB5B7-AF6E-4432-A226-0414CDF8841F}">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pPr algn="l"/>
          <a:r>
            <a:rPr lang="es-CO" sz="1600" dirty="0" smtClean="0">
              <a:solidFill>
                <a:schemeClr val="tx1"/>
              </a:solidFill>
              <a:effectLst/>
              <a:latin typeface="Trebuchet MS" panose="020B0603020202020204" pitchFamily="34" charset="0"/>
            </a:rPr>
            <a:t>De no ser así ¿cuál debería ser la arquitectura institucional? </a:t>
          </a:r>
          <a:endParaRPr lang="es-CO" sz="1600" dirty="0">
            <a:solidFill>
              <a:schemeClr val="tx1"/>
            </a:solidFill>
            <a:effectLst/>
            <a:latin typeface="Trebuchet MS" panose="020B0603020202020204" pitchFamily="34" charset="0"/>
          </a:endParaRPr>
        </a:p>
      </dgm:t>
    </dgm:pt>
    <dgm:pt modelId="{86605703-F2D3-4644-A36C-0E5751D83091}" type="parTrans" cxnId="{669C1094-65DF-4D33-8DBE-91797554822E}">
      <dgm:prSet/>
      <dgm:spPr/>
      <dgm:t>
        <a:bodyPr/>
        <a:lstStyle/>
        <a:p>
          <a:endParaRPr lang="es-CO"/>
        </a:p>
      </dgm:t>
    </dgm:pt>
    <dgm:pt modelId="{51F19563-65F1-4EB4-AEAC-CD1D2398F4C3}" type="sibTrans" cxnId="{669C1094-65DF-4D33-8DBE-91797554822E}">
      <dgm:prSet/>
      <dgm:spPr/>
      <dgm:t>
        <a:bodyPr/>
        <a:lstStyle/>
        <a:p>
          <a:endParaRPr lang="es-CO"/>
        </a:p>
      </dgm:t>
    </dgm:pt>
    <dgm:pt modelId="{D99B49A4-C5C1-4009-B24B-2BECF240886F}" type="pres">
      <dgm:prSet presAssocID="{81FA9263-A16E-4019-83FE-432173AD884D}" presName="Name0" presStyleCnt="0">
        <dgm:presLayoutVars>
          <dgm:dir/>
          <dgm:animLvl val="lvl"/>
          <dgm:resizeHandles val="exact"/>
        </dgm:presLayoutVars>
      </dgm:prSet>
      <dgm:spPr/>
      <dgm:t>
        <a:bodyPr/>
        <a:lstStyle/>
        <a:p>
          <a:endParaRPr lang="es-CO"/>
        </a:p>
      </dgm:t>
    </dgm:pt>
    <dgm:pt modelId="{4CD25EAF-F1D5-41E4-A348-EFA7238B9E61}" type="pres">
      <dgm:prSet presAssocID="{63915304-27E4-4D6D-9639-DB68BD3C37BD}" presName="composite" presStyleCnt="0"/>
      <dgm:spPr/>
    </dgm:pt>
    <dgm:pt modelId="{8F541A74-4303-4008-A349-4FFB060AE844}" type="pres">
      <dgm:prSet presAssocID="{63915304-27E4-4D6D-9639-DB68BD3C37BD}" presName="parTx" presStyleLbl="alignNode1" presStyleIdx="0" presStyleCnt="2">
        <dgm:presLayoutVars>
          <dgm:chMax val="0"/>
          <dgm:chPref val="0"/>
          <dgm:bulletEnabled val="1"/>
        </dgm:presLayoutVars>
      </dgm:prSet>
      <dgm:spPr/>
      <dgm:t>
        <a:bodyPr/>
        <a:lstStyle/>
        <a:p>
          <a:endParaRPr lang="es-CO"/>
        </a:p>
      </dgm:t>
    </dgm:pt>
    <dgm:pt modelId="{67810C29-90DE-42CD-AEA7-01CE031CC935}" type="pres">
      <dgm:prSet presAssocID="{63915304-27E4-4D6D-9639-DB68BD3C37BD}" presName="desTx" presStyleLbl="alignAccFollowNode1" presStyleIdx="0" presStyleCnt="2">
        <dgm:presLayoutVars>
          <dgm:bulletEnabled val="1"/>
        </dgm:presLayoutVars>
      </dgm:prSet>
      <dgm:spPr/>
      <dgm:t>
        <a:bodyPr/>
        <a:lstStyle/>
        <a:p>
          <a:endParaRPr lang="es-CO"/>
        </a:p>
      </dgm:t>
    </dgm:pt>
    <dgm:pt modelId="{CB5AA0D5-0D4C-498C-92FC-E18E41B2FB5E}" type="pres">
      <dgm:prSet presAssocID="{586BB1DE-E121-437B-B5CC-35B01C74FC7C}" presName="space" presStyleCnt="0"/>
      <dgm:spPr/>
    </dgm:pt>
    <dgm:pt modelId="{A7AE1726-381E-4127-8164-0BC0FEFA9E31}" type="pres">
      <dgm:prSet presAssocID="{7C511D07-6AF3-4043-BAB6-F1311C1D3541}" presName="composite" presStyleCnt="0"/>
      <dgm:spPr/>
    </dgm:pt>
    <dgm:pt modelId="{7437B3B8-4CB7-4FBB-AA79-9123830C5330}" type="pres">
      <dgm:prSet presAssocID="{7C511D07-6AF3-4043-BAB6-F1311C1D3541}" presName="parTx" presStyleLbl="alignNode1" presStyleIdx="1" presStyleCnt="2">
        <dgm:presLayoutVars>
          <dgm:chMax val="0"/>
          <dgm:chPref val="0"/>
          <dgm:bulletEnabled val="1"/>
        </dgm:presLayoutVars>
      </dgm:prSet>
      <dgm:spPr/>
      <dgm:t>
        <a:bodyPr/>
        <a:lstStyle/>
        <a:p>
          <a:endParaRPr lang="es-CO"/>
        </a:p>
      </dgm:t>
    </dgm:pt>
    <dgm:pt modelId="{07713F62-F187-4DDA-9B4E-FA5C7AAEFBCD}" type="pres">
      <dgm:prSet presAssocID="{7C511D07-6AF3-4043-BAB6-F1311C1D3541}" presName="desTx" presStyleLbl="alignAccFollowNode1" presStyleIdx="1" presStyleCnt="2" custScaleY="100000">
        <dgm:presLayoutVars>
          <dgm:bulletEnabled val="1"/>
        </dgm:presLayoutVars>
      </dgm:prSet>
      <dgm:spPr/>
      <dgm:t>
        <a:bodyPr/>
        <a:lstStyle/>
        <a:p>
          <a:endParaRPr lang="es-CO"/>
        </a:p>
      </dgm:t>
    </dgm:pt>
  </dgm:ptLst>
  <dgm:cxnLst>
    <dgm:cxn modelId="{A9BFF7DF-9FC1-4A49-BAA4-D23D9C0A3CE5}" srcId="{7C511D07-6AF3-4043-BAB6-F1311C1D3541}" destId="{E0496253-C893-4BF8-83F5-8197C8386315}" srcOrd="0" destOrd="0" parTransId="{FE4132E6-700C-4491-904E-8649D478B1F6}" sibTransId="{E3EEBDDC-EB47-4554-933E-595DFD35752A}"/>
    <dgm:cxn modelId="{10F159F8-EAA6-4AFA-A41B-10BF56C73DDE}" srcId="{81FA9263-A16E-4019-83FE-432173AD884D}" destId="{7C511D07-6AF3-4043-BAB6-F1311C1D3541}" srcOrd="1" destOrd="0" parTransId="{8FC23609-014C-4248-919B-DAD48A584229}" sibTransId="{0E2830A2-AB46-46D5-81F5-439EE40CA631}"/>
    <dgm:cxn modelId="{B14863D7-13FB-4B65-AF50-A6732FEA6DA7}" srcId="{81FA9263-A16E-4019-83FE-432173AD884D}" destId="{63915304-27E4-4D6D-9639-DB68BD3C37BD}" srcOrd="0" destOrd="0" parTransId="{824F9BFD-F969-41AB-B467-1DD33299639C}" sibTransId="{586BB1DE-E121-437B-B5CC-35B01C74FC7C}"/>
    <dgm:cxn modelId="{915DE45D-235A-43B0-BA08-4EF208A18354}" type="presOf" srcId="{E0496253-C893-4BF8-83F5-8197C8386315}" destId="{07713F62-F187-4DDA-9B4E-FA5C7AAEFBCD}" srcOrd="0" destOrd="0" presId="urn:microsoft.com/office/officeart/2005/8/layout/hList1"/>
    <dgm:cxn modelId="{669C1094-65DF-4D33-8DBE-91797554822E}" srcId="{63915304-27E4-4D6D-9639-DB68BD3C37BD}" destId="{F01AB5B7-AF6E-4432-A226-0414CDF8841F}" srcOrd="3" destOrd="0" parTransId="{86605703-F2D3-4644-A36C-0E5751D83091}" sibTransId="{51F19563-65F1-4EB4-AEAC-CD1D2398F4C3}"/>
    <dgm:cxn modelId="{BEB50429-B36A-4F3C-BC5E-D8BAD5879FA0}" type="presOf" srcId="{8000ED71-60C3-4000-8D6C-17200CD4E7C9}" destId="{07713F62-F187-4DDA-9B4E-FA5C7AAEFBCD}" srcOrd="0" destOrd="2" presId="urn:microsoft.com/office/officeart/2005/8/layout/hList1"/>
    <dgm:cxn modelId="{4EA721FA-C5A1-4D0F-97F7-EF2FBA6C3745}" srcId="{63915304-27E4-4D6D-9639-DB68BD3C37BD}" destId="{131C6A33-CC0F-4ACA-8ADE-C0F3FC150FD6}" srcOrd="0" destOrd="0" parTransId="{D4653269-8434-467F-973E-7C842A8BD791}" sibTransId="{89417352-DA16-4878-AF42-5792BD7ACFAA}"/>
    <dgm:cxn modelId="{AE5FEA4D-7BD0-4CD5-985B-3EDAD09B798A}" type="presOf" srcId="{81FA9263-A16E-4019-83FE-432173AD884D}" destId="{D99B49A4-C5C1-4009-B24B-2BECF240886F}" srcOrd="0" destOrd="0" presId="urn:microsoft.com/office/officeart/2005/8/layout/hList1"/>
    <dgm:cxn modelId="{0CE771EA-EBA6-42C7-8250-B820A9B3CB5F}" srcId="{63915304-27E4-4D6D-9639-DB68BD3C37BD}" destId="{EA198956-6C0D-439A-9F08-9A47ECD04813}" srcOrd="1" destOrd="0" parTransId="{AFEC6325-C360-4922-8C4B-4E26CBD54ACC}" sibTransId="{EE666B38-7602-4691-9874-BEE0D6BFEBBC}"/>
    <dgm:cxn modelId="{222B0DE7-DB82-48FD-B4DC-1E823EB0F338}" type="presOf" srcId="{63915304-27E4-4D6D-9639-DB68BD3C37BD}" destId="{8F541A74-4303-4008-A349-4FFB060AE844}" srcOrd="0" destOrd="0" presId="urn:microsoft.com/office/officeart/2005/8/layout/hList1"/>
    <dgm:cxn modelId="{D1D7EC0F-64FD-4F52-BC85-7DAF9DB027D6}" srcId="{7C511D07-6AF3-4043-BAB6-F1311C1D3541}" destId="{2FD68AE6-2A46-4AD6-A2BA-89FC0EBFC9A7}" srcOrd="1" destOrd="0" parTransId="{E3078A6F-9B70-4C22-89A2-BA7AF05EF85A}" sibTransId="{284528C5-1828-4EED-9840-CBD944CC0016}"/>
    <dgm:cxn modelId="{6574D291-7973-41E9-9EDC-8FCD6FDE1572}" srcId="{7C511D07-6AF3-4043-BAB6-F1311C1D3541}" destId="{8000ED71-60C3-4000-8D6C-17200CD4E7C9}" srcOrd="2" destOrd="0" parTransId="{6F5F8CB2-281C-4F72-A2E1-866A1AA5E849}" sibTransId="{7091D5A2-8BD0-4ADC-A308-BC02A0523FFF}"/>
    <dgm:cxn modelId="{4043CAF4-21D1-4F21-A9C7-C63305DA0F13}" type="presOf" srcId="{EA198956-6C0D-439A-9F08-9A47ECD04813}" destId="{67810C29-90DE-42CD-AEA7-01CE031CC935}" srcOrd="0" destOrd="1" presId="urn:microsoft.com/office/officeart/2005/8/layout/hList1"/>
    <dgm:cxn modelId="{9A04239A-1AA9-4588-AF57-3A1E218AF3EC}" type="presOf" srcId="{C6DA979C-3158-46B1-9772-51B98B0FE1C8}" destId="{67810C29-90DE-42CD-AEA7-01CE031CC935}" srcOrd="0" destOrd="2" presId="urn:microsoft.com/office/officeart/2005/8/layout/hList1"/>
    <dgm:cxn modelId="{775426D0-6271-479C-8C60-3BAE9146A4FB}" type="presOf" srcId="{F01AB5B7-AF6E-4432-A226-0414CDF8841F}" destId="{67810C29-90DE-42CD-AEA7-01CE031CC935}" srcOrd="0" destOrd="3" presId="urn:microsoft.com/office/officeart/2005/8/layout/hList1"/>
    <dgm:cxn modelId="{71B46E89-9E45-42F8-A351-86693EB3046C}" type="presOf" srcId="{7C511D07-6AF3-4043-BAB6-F1311C1D3541}" destId="{7437B3B8-4CB7-4FBB-AA79-9123830C5330}" srcOrd="0" destOrd="0" presId="urn:microsoft.com/office/officeart/2005/8/layout/hList1"/>
    <dgm:cxn modelId="{AA9DFFF6-0FB1-4F2A-89CF-DC4EC471E03E}" type="presOf" srcId="{2FD68AE6-2A46-4AD6-A2BA-89FC0EBFC9A7}" destId="{07713F62-F187-4DDA-9B4E-FA5C7AAEFBCD}" srcOrd="0" destOrd="1" presId="urn:microsoft.com/office/officeart/2005/8/layout/hList1"/>
    <dgm:cxn modelId="{45AB6C23-D806-44DE-85D5-FE43BD2C2D19}" srcId="{63915304-27E4-4D6D-9639-DB68BD3C37BD}" destId="{C6DA979C-3158-46B1-9772-51B98B0FE1C8}" srcOrd="2" destOrd="0" parTransId="{A73F05FE-C61E-4487-8EE8-85A4AA44EB1A}" sibTransId="{D5CA8FA6-4EE6-4021-AE69-201DD5864A33}"/>
    <dgm:cxn modelId="{7A57A83A-7F7F-4DD0-BDC6-AD7CB77C6239}" type="presOf" srcId="{131C6A33-CC0F-4ACA-8ADE-C0F3FC150FD6}" destId="{67810C29-90DE-42CD-AEA7-01CE031CC935}" srcOrd="0" destOrd="0" presId="urn:microsoft.com/office/officeart/2005/8/layout/hList1"/>
    <dgm:cxn modelId="{626DC9FC-243C-4EFF-8278-335D02FF93BE}" type="presParOf" srcId="{D99B49A4-C5C1-4009-B24B-2BECF240886F}" destId="{4CD25EAF-F1D5-41E4-A348-EFA7238B9E61}" srcOrd="0" destOrd="0" presId="urn:microsoft.com/office/officeart/2005/8/layout/hList1"/>
    <dgm:cxn modelId="{9C929CDF-077C-47A5-BB78-5D641C8F866D}" type="presParOf" srcId="{4CD25EAF-F1D5-41E4-A348-EFA7238B9E61}" destId="{8F541A74-4303-4008-A349-4FFB060AE844}" srcOrd="0" destOrd="0" presId="urn:microsoft.com/office/officeart/2005/8/layout/hList1"/>
    <dgm:cxn modelId="{4D72EBD1-2896-4A64-8F1B-3919D5AF7948}" type="presParOf" srcId="{4CD25EAF-F1D5-41E4-A348-EFA7238B9E61}" destId="{67810C29-90DE-42CD-AEA7-01CE031CC935}" srcOrd="1" destOrd="0" presId="urn:microsoft.com/office/officeart/2005/8/layout/hList1"/>
    <dgm:cxn modelId="{3E84E5AE-5C8E-4681-AC8F-7880F7B5C619}" type="presParOf" srcId="{D99B49A4-C5C1-4009-B24B-2BECF240886F}" destId="{CB5AA0D5-0D4C-498C-92FC-E18E41B2FB5E}" srcOrd="1" destOrd="0" presId="urn:microsoft.com/office/officeart/2005/8/layout/hList1"/>
    <dgm:cxn modelId="{1B1BA9D4-F5AF-4B76-938D-2C7C9E37105B}" type="presParOf" srcId="{D99B49A4-C5C1-4009-B24B-2BECF240886F}" destId="{A7AE1726-381E-4127-8164-0BC0FEFA9E31}" srcOrd="2" destOrd="0" presId="urn:microsoft.com/office/officeart/2005/8/layout/hList1"/>
    <dgm:cxn modelId="{90BB0688-6835-4FD5-A75B-A3F5C85B0A24}" type="presParOf" srcId="{A7AE1726-381E-4127-8164-0BC0FEFA9E31}" destId="{7437B3B8-4CB7-4FBB-AA79-9123830C5330}" srcOrd="0" destOrd="0" presId="urn:microsoft.com/office/officeart/2005/8/layout/hList1"/>
    <dgm:cxn modelId="{ED8D1903-6D35-43D8-985B-0227480A8B77}" type="presParOf" srcId="{A7AE1726-381E-4127-8164-0BC0FEFA9E31}" destId="{07713F62-F187-4DDA-9B4E-FA5C7AAEFB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1FA9263-A16E-4019-83FE-432173AD884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CO"/>
        </a:p>
      </dgm:t>
    </dgm:pt>
    <dgm:pt modelId="{63915304-27E4-4D6D-9639-DB68BD3C37BD}">
      <dgm:prSet phldrT="[Texto]" custT="1">
        <dgm:style>
          <a:lnRef idx="0">
            <a:schemeClr val="accent5"/>
          </a:lnRef>
          <a:fillRef idx="3">
            <a:schemeClr val="accent5"/>
          </a:fillRef>
          <a:effectRef idx="3">
            <a:schemeClr val="accent5"/>
          </a:effectRef>
          <a:fontRef idx="minor">
            <a:schemeClr val="lt1"/>
          </a:fontRef>
        </dgm:style>
      </dgm:prSet>
      <dgm:spPr>
        <a:solidFill>
          <a:srgbClr val="00B0F0"/>
        </a:solidFill>
        <a:ln/>
      </dgm:spPr>
      <dgm:t>
        <a:bodyPr/>
        <a:lstStyle/>
        <a:p>
          <a:pPr rtl="0"/>
          <a:r>
            <a:rPr lang="es-CO" sz="2000" b="1" i="0" dirty="0" smtClean="0">
              <a:solidFill>
                <a:srgbClr val="FFFF00"/>
              </a:solidFill>
              <a:latin typeface="Trebuchet MS" panose="020B0603020202020204" pitchFamily="34" charset="0"/>
              <a:ea typeface="Tahoma" panose="020B0604030504040204" pitchFamily="34" charset="0"/>
              <a:cs typeface="Tahoma" panose="020B0604030504040204" pitchFamily="34" charset="0"/>
            </a:rPr>
            <a:t>¿Cuán sustanciales y valiosos fueron los resultados? </a:t>
          </a:r>
          <a:endParaRPr lang="es-CO" sz="2000" b="1" i="0" dirty="0">
            <a:solidFill>
              <a:srgbClr val="FFFF00"/>
            </a:solidFill>
            <a:latin typeface="Trebuchet MS" panose="020B0603020202020204" pitchFamily="34" charset="0"/>
          </a:endParaRPr>
        </a:p>
      </dgm:t>
    </dgm:pt>
    <dgm:pt modelId="{824F9BFD-F969-41AB-B467-1DD33299639C}" type="parTrans" cxnId="{B14863D7-13FB-4B65-AF50-A6732FEA6DA7}">
      <dgm:prSet/>
      <dgm:spPr/>
      <dgm:t>
        <a:bodyPr/>
        <a:lstStyle/>
        <a:p>
          <a:endParaRPr lang="es-CO"/>
        </a:p>
      </dgm:t>
    </dgm:pt>
    <dgm:pt modelId="{586BB1DE-E121-437B-B5CC-35B01C74FC7C}" type="sibTrans" cxnId="{B14863D7-13FB-4B65-AF50-A6732FEA6DA7}">
      <dgm:prSet/>
      <dgm:spPr/>
      <dgm:t>
        <a:bodyPr/>
        <a:lstStyle/>
        <a:p>
          <a:endParaRPr lang="es-CO"/>
        </a:p>
      </dgm:t>
    </dgm:pt>
    <dgm:pt modelId="{131C6A33-CC0F-4ACA-8ADE-C0F3FC150FD6}">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pPr algn="ctr"/>
          <a:r>
            <a:rPr lang="es-CO" sz="1600" dirty="0" smtClean="0">
              <a:solidFill>
                <a:schemeClr val="tx1"/>
              </a:solidFill>
              <a:effectLst/>
              <a:latin typeface="Trebuchet MS" panose="020B0603020202020204" pitchFamily="34" charset="0"/>
            </a:rPr>
            <a:t>Ninguna</a:t>
          </a:r>
          <a:endParaRPr lang="es-CO" sz="1600" dirty="0">
            <a:solidFill>
              <a:schemeClr val="tx1"/>
            </a:solidFill>
            <a:effectLst/>
            <a:latin typeface="Trebuchet MS" panose="020B0603020202020204" pitchFamily="34" charset="0"/>
          </a:endParaRPr>
        </a:p>
      </dgm:t>
    </dgm:pt>
    <dgm:pt modelId="{D4653269-8434-467F-973E-7C842A8BD791}" type="parTrans" cxnId="{4EA721FA-C5A1-4D0F-97F7-EF2FBA6C3745}">
      <dgm:prSet/>
      <dgm:spPr/>
      <dgm:t>
        <a:bodyPr/>
        <a:lstStyle/>
        <a:p>
          <a:endParaRPr lang="es-CO"/>
        </a:p>
      </dgm:t>
    </dgm:pt>
    <dgm:pt modelId="{89417352-DA16-4878-AF42-5792BD7ACFAA}" type="sibTrans" cxnId="{4EA721FA-C5A1-4D0F-97F7-EF2FBA6C3745}">
      <dgm:prSet/>
      <dgm:spPr/>
      <dgm:t>
        <a:bodyPr/>
        <a:lstStyle/>
        <a:p>
          <a:endParaRPr lang="es-CO"/>
        </a:p>
      </dgm:t>
    </dgm:pt>
    <dgm:pt modelId="{7C511D07-6AF3-4043-BAB6-F1311C1D3541}">
      <dgm:prSet phldrT="[Texto]" custT="1">
        <dgm:style>
          <a:lnRef idx="0">
            <a:schemeClr val="accent5"/>
          </a:lnRef>
          <a:fillRef idx="3">
            <a:schemeClr val="accent5"/>
          </a:fillRef>
          <a:effectRef idx="3">
            <a:schemeClr val="accent5"/>
          </a:effectRef>
          <a:fontRef idx="minor">
            <a:schemeClr val="lt1"/>
          </a:fontRef>
        </dgm:style>
      </dgm:prSet>
      <dgm:spPr>
        <a:solidFill>
          <a:srgbClr val="FFC000"/>
        </a:solidFill>
        <a:ln/>
      </dgm:spPr>
      <dgm:t>
        <a:bodyPr/>
        <a:lstStyle/>
        <a:p>
          <a:r>
            <a:rPr lang="es-CO" sz="2000" b="1" i="0" dirty="0" smtClean="0">
              <a:solidFill>
                <a:schemeClr val="tx2">
                  <a:lumMod val="60000"/>
                  <a:lumOff val="40000"/>
                </a:schemeClr>
              </a:solidFill>
              <a:latin typeface="Trebuchet MS" panose="020B0603020202020204" pitchFamily="34" charset="0"/>
              <a:ea typeface="Tahoma" panose="020B0604030504040204" pitchFamily="34" charset="0"/>
              <a:cs typeface="Tahoma" panose="020B0604030504040204" pitchFamily="34" charset="0"/>
            </a:rPr>
            <a:t>¿Se cumplieron los objetivos y las metas?</a:t>
          </a:r>
          <a:endParaRPr lang="es-CO" sz="2000" b="1" i="0" dirty="0" smtClean="0">
            <a:solidFill>
              <a:schemeClr val="tx2">
                <a:lumMod val="60000"/>
                <a:lumOff val="40000"/>
              </a:schemeClr>
            </a:solidFill>
            <a:latin typeface="Trebuchet MS" panose="020B0603020202020204" pitchFamily="34" charset="0"/>
          </a:endParaRPr>
        </a:p>
      </dgm:t>
    </dgm:pt>
    <dgm:pt modelId="{8FC23609-014C-4248-919B-DAD48A584229}" type="parTrans" cxnId="{10F159F8-EAA6-4AFA-A41B-10BF56C73DDE}">
      <dgm:prSet/>
      <dgm:spPr/>
      <dgm:t>
        <a:bodyPr/>
        <a:lstStyle/>
        <a:p>
          <a:endParaRPr lang="es-CO"/>
        </a:p>
      </dgm:t>
    </dgm:pt>
    <dgm:pt modelId="{0E2830A2-AB46-46D5-81F5-439EE40CA631}" type="sibTrans" cxnId="{10F159F8-EAA6-4AFA-A41B-10BF56C73DDE}">
      <dgm:prSet/>
      <dgm:spPr/>
      <dgm:t>
        <a:bodyPr/>
        <a:lstStyle/>
        <a:p>
          <a:endParaRPr lang="es-CO"/>
        </a:p>
      </dgm:t>
    </dgm:pt>
    <dgm:pt modelId="{E0496253-C893-4BF8-83F5-8197C8386315}">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r>
            <a:rPr lang="es-CO" sz="1200" dirty="0" smtClean="0">
              <a:latin typeface="Trebuchet MS" panose="020B0603020202020204" pitchFamily="34" charset="0"/>
            </a:rPr>
            <a:t>¿Con qué información se soporta la toma de decisiones, en los territorios, respecto a las acciones realizadas para la primera infancia? </a:t>
          </a:r>
          <a:endParaRPr lang="es-CO" sz="1200" dirty="0">
            <a:latin typeface="Trebuchet MS" panose="020B0603020202020204" pitchFamily="34" charset="0"/>
          </a:endParaRPr>
        </a:p>
      </dgm:t>
    </dgm:pt>
    <dgm:pt modelId="{FE4132E6-700C-4491-904E-8649D478B1F6}" type="parTrans" cxnId="{A9BFF7DF-9FC1-4A49-BAA4-D23D9C0A3CE5}">
      <dgm:prSet/>
      <dgm:spPr/>
      <dgm:t>
        <a:bodyPr/>
        <a:lstStyle/>
        <a:p>
          <a:endParaRPr lang="es-CO"/>
        </a:p>
      </dgm:t>
    </dgm:pt>
    <dgm:pt modelId="{E3EEBDDC-EB47-4554-933E-595DFD35752A}" type="sibTrans" cxnId="{A9BFF7DF-9FC1-4A49-BAA4-D23D9C0A3CE5}">
      <dgm:prSet/>
      <dgm:spPr/>
      <dgm:t>
        <a:bodyPr/>
        <a:lstStyle/>
        <a:p>
          <a:endParaRPr lang="es-CO"/>
        </a:p>
      </dgm:t>
    </dgm:pt>
    <dgm:pt modelId="{2FD68AE6-2A46-4AD6-A2BA-89FC0EBFC9A7}">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r>
            <a:rPr lang="es-CO" sz="1200" dirty="0" smtClean="0">
              <a:solidFill>
                <a:srgbClr val="000000"/>
              </a:solidFill>
              <a:latin typeface="Trebuchet MS" panose="020B0603020202020204" pitchFamily="34" charset="0"/>
            </a:rPr>
            <a:t>¿Qué entienden los territorios por Política de Atención Integral a la Primera Infancia?</a:t>
          </a:r>
          <a:endParaRPr lang="es-CO" sz="1200" dirty="0">
            <a:latin typeface="Trebuchet MS" panose="020B0603020202020204" pitchFamily="34" charset="0"/>
          </a:endParaRPr>
        </a:p>
      </dgm:t>
    </dgm:pt>
    <dgm:pt modelId="{E3078A6F-9B70-4C22-89A2-BA7AF05EF85A}" type="parTrans" cxnId="{D1D7EC0F-64FD-4F52-BC85-7DAF9DB027D6}">
      <dgm:prSet/>
      <dgm:spPr/>
      <dgm:t>
        <a:bodyPr/>
        <a:lstStyle/>
        <a:p>
          <a:endParaRPr lang="es-CO"/>
        </a:p>
      </dgm:t>
    </dgm:pt>
    <dgm:pt modelId="{284528C5-1828-4EED-9840-CBD944CC0016}" type="sibTrans" cxnId="{D1D7EC0F-64FD-4F52-BC85-7DAF9DB027D6}">
      <dgm:prSet/>
      <dgm:spPr/>
      <dgm:t>
        <a:bodyPr/>
        <a:lstStyle/>
        <a:p>
          <a:endParaRPr lang="es-CO"/>
        </a:p>
      </dgm:t>
    </dgm:pt>
    <dgm:pt modelId="{CD9385A9-322E-4DDC-B1E6-1E3FED782DD0}">
      <dgm:prSet phldrT="[Texto]" custT="1">
        <dgm:style>
          <a:lnRef idx="2">
            <a:schemeClr val="accent1"/>
          </a:lnRef>
          <a:fillRef idx="1">
            <a:schemeClr val="lt1"/>
          </a:fillRef>
          <a:effectRef idx="0">
            <a:schemeClr val="accent1"/>
          </a:effectRef>
          <a:fontRef idx="minor">
            <a:schemeClr val="dk1"/>
          </a:fontRef>
        </dgm:style>
      </dgm:prSet>
      <dgm:spPr>
        <a:ln>
          <a:noFill/>
        </a:ln>
      </dgm:spPr>
      <dgm:t>
        <a:bodyPr/>
        <a:lstStyle/>
        <a:p>
          <a:r>
            <a:rPr lang="es-CO" sz="1200" dirty="0" smtClean="0">
              <a:latin typeface="Trebuchet MS" panose="020B0603020202020204" pitchFamily="34" charset="0"/>
            </a:rPr>
            <a:t>¿Cuál es el rol de los organismos de cooperación internacional y de los Organismos No Gubernamentales en el desarrollo de las acciones para la primera infancia en los territorios?</a:t>
          </a:r>
          <a:endParaRPr lang="es-CO" sz="1200" dirty="0">
            <a:latin typeface="Trebuchet MS" panose="020B0603020202020204" pitchFamily="34" charset="0"/>
          </a:endParaRPr>
        </a:p>
      </dgm:t>
    </dgm:pt>
    <dgm:pt modelId="{0A0CBEF9-7808-46F0-90A3-9878D346EFAB}" type="parTrans" cxnId="{6282D166-8504-4806-9807-DAC80D6B345C}">
      <dgm:prSet/>
      <dgm:spPr/>
      <dgm:t>
        <a:bodyPr/>
        <a:lstStyle/>
        <a:p>
          <a:endParaRPr lang="es-CO"/>
        </a:p>
      </dgm:t>
    </dgm:pt>
    <dgm:pt modelId="{18B4ACFA-C85A-4C53-BFFF-76500E819E76}" type="sibTrans" cxnId="{6282D166-8504-4806-9807-DAC80D6B345C}">
      <dgm:prSet/>
      <dgm:spPr/>
      <dgm:t>
        <a:bodyPr/>
        <a:lstStyle/>
        <a:p>
          <a:endParaRPr lang="es-CO"/>
        </a:p>
      </dgm:t>
    </dgm:pt>
    <dgm:pt modelId="{896FDB1A-1719-47F7-822F-D7836709A5BB}">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endParaRPr lang="es-CO" sz="1200" dirty="0">
            <a:latin typeface="Trebuchet MS" panose="020B0603020202020204" pitchFamily="34" charset="0"/>
          </a:endParaRPr>
        </a:p>
      </dgm:t>
    </dgm:pt>
    <dgm:pt modelId="{396D8D07-3E90-4AB9-AF45-2958712087F9}" type="parTrans" cxnId="{846B8877-A70E-453F-ACC2-76517562548B}">
      <dgm:prSet/>
      <dgm:spPr/>
      <dgm:t>
        <a:bodyPr/>
        <a:lstStyle/>
        <a:p>
          <a:endParaRPr lang="es-CO"/>
        </a:p>
      </dgm:t>
    </dgm:pt>
    <dgm:pt modelId="{504E765D-ECBD-46D0-B94B-EBB0D06EFBDE}" type="sibTrans" cxnId="{846B8877-A70E-453F-ACC2-76517562548B}">
      <dgm:prSet/>
      <dgm:spPr/>
      <dgm:t>
        <a:bodyPr/>
        <a:lstStyle/>
        <a:p>
          <a:endParaRPr lang="es-CO"/>
        </a:p>
      </dgm:t>
    </dgm:pt>
    <dgm:pt modelId="{5FB39132-E310-4511-A3C6-47C712D5345F}">
      <dgm:prSet phldrT="[Texto]" custT="1">
        <dgm:style>
          <a:lnRef idx="2">
            <a:schemeClr val="accent1"/>
          </a:lnRef>
          <a:fillRef idx="1">
            <a:schemeClr val="lt1"/>
          </a:fillRef>
          <a:effectRef idx="0">
            <a:schemeClr val="accent1"/>
          </a:effectRef>
          <a:fontRef idx="minor">
            <a:schemeClr val="dk1"/>
          </a:fontRef>
        </dgm:style>
      </dgm:prSet>
      <dgm:spPr>
        <a:ln>
          <a:noFill/>
        </a:ln>
      </dgm:spPr>
      <dgm:t>
        <a:bodyPr anchor="ctr"/>
        <a:lstStyle/>
        <a:p>
          <a:endParaRPr lang="es-CO" sz="1200" dirty="0">
            <a:latin typeface="Trebuchet MS" panose="020B0603020202020204" pitchFamily="34" charset="0"/>
          </a:endParaRPr>
        </a:p>
      </dgm:t>
    </dgm:pt>
    <dgm:pt modelId="{0241C9D8-418D-4288-9ABC-FAE5AF56A0CC}" type="parTrans" cxnId="{4B90A6D7-BE9F-4A4F-A0FA-6EA075D3A07A}">
      <dgm:prSet/>
      <dgm:spPr/>
      <dgm:t>
        <a:bodyPr/>
        <a:lstStyle/>
        <a:p>
          <a:endParaRPr lang="es-CO"/>
        </a:p>
      </dgm:t>
    </dgm:pt>
    <dgm:pt modelId="{CCEC379C-E9C3-4F0D-8444-25972D1CF009}" type="sibTrans" cxnId="{4B90A6D7-BE9F-4A4F-A0FA-6EA075D3A07A}">
      <dgm:prSet/>
      <dgm:spPr/>
      <dgm:t>
        <a:bodyPr/>
        <a:lstStyle/>
        <a:p>
          <a:endParaRPr lang="es-CO"/>
        </a:p>
      </dgm:t>
    </dgm:pt>
    <dgm:pt modelId="{D99B49A4-C5C1-4009-B24B-2BECF240886F}" type="pres">
      <dgm:prSet presAssocID="{81FA9263-A16E-4019-83FE-432173AD884D}" presName="Name0" presStyleCnt="0">
        <dgm:presLayoutVars>
          <dgm:dir/>
          <dgm:animLvl val="lvl"/>
          <dgm:resizeHandles val="exact"/>
        </dgm:presLayoutVars>
      </dgm:prSet>
      <dgm:spPr/>
      <dgm:t>
        <a:bodyPr/>
        <a:lstStyle/>
        <a:p>
          <a:endParaRPr lang="es-CO"/>
        </a:p>
      </dgm:t>
    </dgm:pt>
    <dgm:pt modelId="{4CD25EAF-F1D5-41E4-A348-EFA7238B9E61}" type="pres">
      <dgm:prSet presAssocID="{63915304-27E4-4D6D-9639-DB68BD3C37BD}" presName="composite" presStyleCnt="0"/>
      <dgm:spPr/>
    </dgm:pt>
    <dgm:pt modelId="{8F541A74-4303-4008-A349-4FFB060AE844}" type="pres">
      <dgm:prSet presAssocID="{63915304-27E4-4D6D-9639-DB68BD3C37BD}" presName="parTx" presStyleLbl="alignNode1" presStyleIdx="0" presStyleCnt="2">
        <dgm:presLayoutVars>
          <dgm:chMax val="0"/>
          <dgm:chPref val="0"/>
          <dgm:bulletEnabled val="1"/>
        </dgm:presLayoutVars>
      </dgm:prSet>
      <dgm:spPr/>
      <dgm:t>
        <a:bodyPr/>
        <a:lstStyle/>
        <a:p>
          <a:endParaRPr lang="es-CO"/>
        </a:p>
      </dgm:t>
    </dgm:pt>
    <dgm:pt modelId="{67810C29-90DE-42CD-AEA7-01CE031CC935}" type="pres">
      <dgm:prSet presAssocID="{63915304-27E4-4D6D-9639-DB68BD3C37BD}" presName="desTx" presStyleLbl="alignAccFollowNode1" presStyleIdx="0" presStyleCnt="2">
        <dgm:presLayoutVars>
          <dgm:bulletEnabled val="1"/>
        </dgm:presLayoutVars>
      </dgm:prSet>
      <dgm:spPr/>
      <dgm:t>
        <a:bodyPr/>
        <a:lstStyle/>
        <a:p>
          <a:endParaRPr lang="es-CO"/>
        </a:p>
      </dgm:t>
    </dgm:pt>
    <dgm:pt modelId="{CB5AA0D5-0D4C-498C-92FC-E18E41B2FB5E}" type="pres">
      <dgm:prSet presAssocID="{586BB1DE-E121-437B-B5CC-35B01C74FC7C}" presName="space" presStyleCnt="0"/>
      <dgm:spPr/>
    </dgm:pt>
    <dgm:pt modelId="{A7AE1726-381E-4127-8164-0BC0FEFA9E31}" type="pres">
      <dgm:prSet presAssocID="{7C511D07-6AF3-4043-BAB6-F1311C1D3541}" presName="composite" presStyleCnt="0"/>
      <dgm:spPr/>
    </dgm:pt>
    <dgm:pt modelId="{7437B3B8-4CB7-4FBB-AA79-9123830C5330}" type="pres">
      <dgm:prSet presAssocID="{7C511D07-6AF3-4043-BAB6-F1311C1D3541}" presName="parTx" presStyleLbl="alignNode1" presStyleIdx="1" presStyleCnt="2">
        <dgm:presLayoutVars>
          <dgm:chMax val="0"/>
          <dgm:chPref val="0"/>
          <dgm:bulletEnabled val="1"/>
        </dgm:presLayoutVars>
      </dgm:prSet>
      <dgm:spPr/>
      <dgm:t>
        <a:bodyPr/>
        <a:lstStyle/>
        <a:p>
          <a:endParaRPr lang="es-CO"/>
        </a:p>
      </dgm:t>
    </dgm:pt>
    <dgm:pt modelId="{07713F62-F187-4DDA-9B4E-FA5C7AAEFBCD}" type="pres">
      <dgm:prSet presAssocID="{7C511D07-6AF3-4043-BAB6-F1311C1D3541}" presName="desTx" presStyleLbl="alignAccFollowNode1" presStyleIdx="1" presStyleCnt="2" custScaleY="100000">
        <dgm:presLayoutVars>
          <dgm:bulletEnabled val="1"/>
        </dgm:presLayoutVars>
      </dgm:prSet>
      <dgm:spPr/>
      <dgm:t>
        <a:bodyPr/>
        <a:lstStyle/>
        <a:p>
          <a:endParaRPr lang="es-CO"/>
        </a:p>
      </dgm:t>
    </dgm:pt>
  </dgm:ptLst>
  <dgm:cxnLst>
    <dgm:cxn modelId="{AED9496F-13A9-471D-ACD9-8E5BC6DBE166}" type="presOf" srcId="{E0496253-C893-4BF8-83F5-8197C8386315}" destId="{07713F62-F187-4DDA-9B4E-FA5C7AAEFBCD}" srcOrd="0" destOrd="0" presId="urn:microsoft.com/office/officeart/2005/8/layout/hList1"/>
    <dgm:cxn modelId="{A9BFF7DF-9FC1-4A49-BAA4-D23D9C0A3CE5}" srcId="{7C511D07-6AF3-4043-BAB6-F1311C1D3541}" destId="{E0496253-C893-4BF8-83F5-8197C8386315}" srcOrd="0" destOrd="0" parTransId="{FE4132E6-700C-4491-904E-8649D478B1F6}" sibTransId="{E3EEBDDC-EB47-4554-933E-595DFD35752A}"/>
    <dgm:cxn modelId="{5362CA76-6544-41A1-B92E-4FACA3784664}" type="presOf" srcId="{81FA9263-A16E-4019-83FE-432173AD884D}" destId="{D99B49A4-C5C1-4009-B24B-2BECF240886F}" srcOrd="0" destOrd="0" presId="urn:microsoft.com/office/officeart/2005/8/layout/hList1"/>
    <dgm:cxn modelId="{10F159F8-EAA6-4AFA-A41B-10BF56C73DDE}" srcId="{81FA9263-A16E-4019-83FE-432173AD884D}" destId="{7C511D07-6AF3-4043-BAB6-F1311C1D3541}" srcOrd="1" destOrd="0" parTransId="{8FC23609-014C-4248-919B-DAD48A584229}" sibTransId="{0E2830A2-AB46-46D5-81F5-439EE40CA631}"/>
    <dgm:cxn modelId="{171491B6-0E06-41B4-A68F-2482FE7B90CC}" type="presOf" srcId="{7C511D07-6AF3-4043-BAB6-F1311C1D3541}" destId="{7437B3B8-4CB7-4FBB-AA79-9123830C5330}" srcOrd="0" destOrd="0" presId="urn:microsoft.com/office/officeart/2005/8/layout/hList1"/>
    <dgm:cxn modelId="{B14863D7-13FB-4B65-AF50-A6732FEA6DA7}" srcId="{81FA9263-A16E-4019-83FE-432173AD884D}" destId="{63915304-27E4-4D6D-9639-DB68BD3C37BD}" srcOrd="0" destOrd="0" parTransId="{824F9BFD-F969-41AB-B467-1DD33299639C}" sibTransId="{586BB1DE-E121-437B-B5CC-35B01C74FC7C}"/>
    <dgm:cxn modelId="{C9BDB089-0A22-4C21-A2B0-28E8F8E8ACA5}" type="presOf" srcId="{2FD68AE6-2A46-4AD6-A2BA-89FC0EBFC9A7}" destId="{07713F62-F187-4DDA-9B4E-FA5C7AAEFBCD}" srcOrd="0" destOrd="2" presId="urn:microsoft.com/office/officeart/2005/8/layout/hList1"/>
    <dgm:cxn modelId="{02197449-2AAC-4327-A97B-CF99D9A8F20A}" type="presOf" srcId="{131C6A33-CC0F-4ACA-8ADE-C0F3FC150FD6}" destId="{67810C29-90DE-42CD-AEA7-01CE031CC935}" srcOrd="0" destOrd="0" presId="urn:microsoft.com/office/officeart/2005/8/layout/hList1"/>
    <dgm:cxn modelId="{ED77A076-30B8-428B-85E0-A5C9E8BB7073}" type="presOf" srcId="{5FB39132-E310-4511-A3C6-47C712D5345F}" destId="{07713F62-F187-4DDA-9B4E-FA5C7AAEFBCD}" srcOrd="0" destOrd="3" presId="urn:microsoft.com/office/officeart/2005/8/layout/hList1"/>
    <dgm:cxn modelId="{4EA721FA-C5A1-4D0F-97F7-EF2FBA6C3745}" srcId="{63915304-27E4-4D6D-9639-DB68BD3C37BD}" destId="{131C6A33-CC0F-4ACA-8ADE-C0F3FC150FD6}" srcOrd="0" destOrd="0" parTransId="{D4653269-8434-467F-973E-7C842A8BD791}" sibTransId="{89417352-DA16-4878-AF42-5792BD7ACFAA}"/>
    <dgm:cxn modelId="{5A8B5ABB-0A3B-47B3-BD15-16CAB2F6E523}" type="presOf" srcId="{63915304-27E4-4D6D-9639-DB68BD3C37BD}" destId="{8F541A74-4303-4008-A349-4FFB060AE844}" srcOrd="0" destOrd="0" presId="urn:microsoft.com/office/officeart/2005/8/layout/hList1"/>
    <dgm:cxn modelId="{D1D7EC0F-64FD-4F52-BC85-7DAF9DB027D6}" srcId="{7C511D07-6AF3-4043-BAB6-F1311C1D3541}" destId="{2FD68AE6-2A46-4AD6-A2BA-89FC0EBFC9A7}" srcOrd="2" destOrd="0" parTransId="{E3078A6F-9B70-4C22-89A2-BA7AF05EF85A}" sibTransId="{284528C5-1828-4EED-9840-CBD944CC0016}"/>
    <dgm:cxn modelId="{6282D166-8504-4806-9807-DAC80D6B345C}" srcId="{7C511D07-6AF3-4043-BAB6-F1311C1D3541}" destId="{CD9385A9-322E-4DDC-B1E6-1E3FED782DD0}" srcOrd="4" destOrd="0" parTransId="{0A0CBEF9-7808-46F0-90A3-9878D346EFAB}" sibTransId="{18B4ACFA-C85A-4C53-BFFF-76500E819E76}"/>
    <dgm:cxn modelId="{F3A2E108-63C4-42BA-AC1A-69C8B0667063}" type="presOf" srcId="{CD9385A9-322E-4DDC-B1E6-1E3FED782DD0}" destId="{07713F62-F187-4DDA-9B4E-FA5C7AAEFBCD}" srcOrd="0" destOrd="4" presId="urn:microsoft.com/office/officeart/2005/8/layout/hList1"/>
    <dgm:cxn modelId="{4B90A6D7-BE9F-4A4F-A0FA-6EA075D3A07A}" srcId="{7C511D07-6AF3-4043-BAB6-F1311C1D3541}" destId="{5FB39132-E310-4511-A3C6-47C712D5345F}" srcOrd="3" destOrd="0" parTransId="{0241C9D8-418D-4288-9ABC-FAE5AF56A0CC}" sibTransId="{CCEC379C-E9C3-4F0D-8444-25972D1CF009}"/>
    <dgm:cxn modelId="{140EAF63-1FDE-4795-85C5-A4F361C52EFA}" type="presOf" srcId="{896FDB1A-1719-47F7-822F-D7836709A5BB}" destId="{07713F62-F187-4DDA-9B4E-FA5C7AAEFBCD}" srcOrd="0" destOrd="1" presId="urn:microsoft.com/office/officeart/2005/8/layout/hList1"/>
    <dgm:cxn modelId="{846B8877-A70E-453F-ACC2-76517562548B}" srcId="{7C511D07-6AF3-4043-BAB6-F1311C1D3541}" destId="{896FDB1A-1719-47F7-822F-D7836709A5BB}" srcOrd="1" destOrd="0" parTransId="{396D8D07-3E90-4AB9-AF45-2958712087F9}" sibTransId="{504E765D-ECBD-46D0-B94B-EBB0D06EFBDE}"/>
    <dgm:cxn modelId="{491E7024-7323-4087-8C46-4B063DAAD83F}" type="presParOf" srcId="{D99B49A4-C5C1-4009-B24B-2BECF240886F}" destId="{4CD25EAF-F1D5-41E4-A348-EFA7238B9E61}" srcOrd="0" destOrd="0" presId="urn:microsoft.com/office/officeart/2005/8/layout/hList1"/>
    <dgm:cxn modelId="{3E9901E0-9A2E-4819-A52E-EA50ADE815D0}" type="presParOf" srcId="{4CD25EAF-F1D5-41E4-A348-EFA7238B9E61}" destId="{8F541A74-4303-4008-A349-4FFB060AE844}" srcOrd="0" destOrd="0" presId="urn:microsoft.com/office/officeart/2005/8/layout/hList1"/>
    <dgm:cxn modelId="{ED6D1152-D49D-45C6-990A-C2EA24637BA2}" type="presParOf" srcId="{4CD25EAF-F1D5-41E4-A348-EFA7238B9E61}" destId="{67810C29-90DE-42CD-AEA7-01CE031CC935}" srcOrd="1" destOrd="0" presId="urn:microsoft.com/office/officeart/2005/8/layout/hList1"/>
    <dgm:cxn modelId="{239C39F9-0A08-41B9-AAB9-D0AACEA6036B}" type="presParOf" srcId="{D99B49A4-C5C1-4009-B24B-2BECF240886F}" destId="{CB5AA0D5-0D4C-498C-92FC-E18E41B2FB5E}" srcOrd="1" destOrd="0" presId="urn:microsoft.com/office/officeart/2005/8/layout/hList1"/>
    <dgm:cxn modelId="{30ACAD58-F15F-4CF6-8491-6C1EC4F2DC7F}" type="presParOf" srcId="{D99B49A4-C5C1-4009-B24B-2BECF240886F}" destId="{A7AE1726-381E-4127-8164-0BC0FEFA9E31}" srcOrd="2" destOrd="0" presId="urn:microsoft.com/office/officeart/2005/8/layout/hList1"/>
    <dgm:cxn modelId="{A47F45DA-833B-4C76-BA50-5F2F93D902E2}" type="presParOf" srcId="{A7AE1726-381E-4127-8164-0BC0FEFA9E31}" destId="{7437B3B8-4CB7-4FBB-AA79-9123830C5330}" srcOrd="0" destOrd="0" presId="urn:microsoft.com/office/officeart/2005/8/layout/hList1"/>
    <dgm:cxn modelId="{CE1879A9-08F9-4670-B16F-3F0A3C8A22B3}" type="presParOf" srcId="{A7AE1726-381E-4127-8164-0BC0FEFA9E31}" destId="{07713F62-F187-4DDA-9B4E-FA5C7AAEFBC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EE0B68-298A-4A3F-ADA6-A429BA4FCC0D}"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CO"/>
        </a:p>
      </dgm:t>
    </dgm:pt>
    <dgm:pt modelId="{D1532C8A-D66B-44B0-9B03-7A51E4A401AB}">
      <dgm:prSet phldrT="[Texto]" custT="1"/>
      <dgm:spPr/>
      <dgm:t>
        <a:bodyPr/>
        <a:lstStyle/>
        <a:p>
          <a:r>
            <a:rPr lang="es-CO" sz="2000" dirty="0" smtClean="0">
              <a:latin typeface="Trebuchet MS" panose="020B0603020202020204" pitchFamily="34" charset="0"/>
            </a:rPr>
            <a:t>Evaluación de procesos</a:t>
          </a:r>
          <a:endParaRPr lang="es-CO" sz="2000" dirty="0">
            <a:latin typeface="Trebuchet MS" panose="020B0603020202020204" pitchFamily="34" charset="0"/>
          </a:endParaRPr>
        </a:p>
      </dgm:t>
    </dgm:pt>
    <dgm:pt modelId="{6B2A4279-7239-432E-9930-ED13D70845F6}" type="parTrans" cxnId="{2B7B7A5A-4A24-495E-BB35-C1277B54103C}">
      <dgm:prSet/>
      <dgm:spPr/>
      <dgm:t>
        <a:bodyPr/>
        <a:lstStyle/>
        <a:p>
          <a:endParaRPr lang="es-CO"/>
        </a:p>
      </dgm:t>
    </dgm:pt>
    <dgm:pt modelId="{7F02C89B-FDDC-4512-BD22-7F1CDB90BD0E}" type="sibTrans" cxnId="{2B7B7A5A-4A24-495E-BB35-C1277B54103C}">
      <dgm:prSet/>
      <dgm:spPr/>
      <dgm:t>
        <a:bodyPr/>
        <a:lstStyle/>
        <a:p>
          <a:endParaRPr lang="es-CO"/>
        </a:p>
      </dgm:t>
    </dgm:pt>
    <dgm:pt modelId="{1BA4619D-9DA7-4053-AF85-FFC38C4BDC30}">
      <dgm:prSet phldrT="[Texto]"/>
      <dgm:spPr/>
      <dgm:t>
        <a:bodyPr/>
        <a:lstStyle/>
        <a:p>
          <a:r>
            <a:rPr lang="es-CO" dirty="0" smtClean="0"/>
            <a:t>Nivel nacional</a:t>
          </a:r>
          <a:endParaRPr lang="es-CO" dirty="0"/>
        </a:p>
      </dgm:t>
    </dgm:pt>
    <dgm:pt modelId="{BBF63559-520B-4882-96A5-8B62124C2A88}" type="parTrans" cxnId="{76F94632-5E71-4AC0-B715-EE80EB58138A}">
      <dgm:prSet/>
      <dgm:spPr>
        <a:ln>
          <a:solidFill>
            <a:schemeClr val="bg1"/>
          </a:solidFill>
        </a:ln>
      </dgm:spPr>
      <dgm:t>
        <a:bodyPr/>
        <a:lstStyle/>
        <a:p>
          <a:endParaRPr lang="es-CO"/>
        </a:p>
      </dgm:t>
    </dgm:pt>
    <dgm:pt modelId="{B98E2548-B84E-4403-8C26-2C46ACD9111A}" type="sibTrans" cxnId="{76F94632-5E71-4AC0-B715-EE80EB58138A}">
      <dgm:prSet/>
      <dgm:spPr/>
      <dgm:t>
        <a:bodyPr/>
        <a:lstStyle/>
        <a:p>
          <a:endParaRPr lang="es-CO"/>
        </a:p>
      </dgm:t>
    </dgm:pt>
    <dgm:pt modelId="{CFD550BD-9210-4C35-8EB8-59FC2DBE8395}">
      <dgm:prSet phldrT="[Texto]"/>
      <dgm:spPr/>
      <dgm:t>
        <a:bodyPr/>
        <a:lstStyle/>
        <a:p>
          <a:r>
            <a:rPr lang="es-CO" dirty="0" smtClean="0"/>
            <a:t>Nivel territorial</a:t>
          </a:r>
          <a:endParaRPr lang="es-CO" dirty="0"/>
        </a:p>
      </dgm:t>
    </dgm:pt>
    <dgm:pt modelId="{CDEC02C2-8BB5-49AD-9DDD-AEB0EAAFED0C}" type="parTrans" cxnId="{F7DB3A4E-C7AA-4C2E-9705-8C3960E30515}">
      <dgm:prSet/>
      <dgm:spPr>
        <a:ln>
          <a:solidFill>
            <a:schemeClr val="bg1"/>
          </a:solidFill>
        </a:ln>
      </dgm:spPr>
      <dgm:t>
        <a:bodyPr/>
        <a:lstStyle/>
        <a:p>
          <a:endParaRPr lang="es-CO"/>
        </a:p>
      </dgm:t>
    </dgm:pt>
    <dgm:pt modelId="{39ADFF1F-EF75-45E3-8CA8-78E8B6061E15}" type="sibTrans" cxnId="{F7DB3A4E-C7AA-4C2E-9705-8C3960E30515}">
      <dgm:prSet/>
      <dgm:spPr/>
      <dgm:t>
        <a:bodyPr/>
        <a:lstStyle/>
        <a:p>
          <a:endParaRPr lang="es-CO"/>
        </a:p>
      </dgm:t>
    </dgm:pt>
    <dgm:pt modelId="{081B3FDA-D552-44F5-9D48-ABFE7028B287}">
      <dgm:prSet/>
      <dgm:spPr/>
      <dgm:t>
        <a:bodyPr/>
        <a:lstStyle/>
        <a:p>
          <a:r>
            <a:rPr lang="es-CO" dirty="0" smtClean="0"/>
            <a:t>Proceso de implementación</a:t>
          </a:r>
          <a:endParaRPr lang="es-CO" dirty="0"/>
        </a:p>
      </dgm:t>
    </dgm:pt>
    <dgm:pt modelId="{180A0EBC-A39D-419A-BE0B-8C3D50522210}" type="parTrans" cxnId="{F7092047-F3EB-45D6-9184-74A70886892D}">
      <dgm:prSet/>
      <dgm:spPr>
        <a:ln>
          <a:solidFill>
            <a:schemeClr val="bg1"/>
          </a:solidFill>
        </a:ln>
      </dgm:spPr>
      <dgm:t>
        <a:bodyPr/>
        <a:lstStyle/>
        <a:p>
          <a:endParaRPr lang="es-CO"/>
        </a:p>
      </dgm:t>
    </dgm:pt>
    <dgm:pt modelId="{2E9864B3-A171-4C8A-8584-EFFB10E28B2D}" type="sibTrans" cxnId="{F7092047-F3EB-45D6-9184-74A70886892D}">
      <dgm:prSet/>
      <dgm:spPr/>
      <dgm:t>
        <a:bodyPr/>
        <a:lstStyle/>
        <a:p>
          <a:endParaRPr lang="es-CO"/>
        </a:p>
      </dgm:t>
    </dgm:pt>
    <dgm:pt modelId="{F80A5479-94D2-46B2-8BE7-F02B7435984A}">
      <dgm:prSet/>
      <dgm:spPr/>
      <dgm:t>
        <a:bodyPr/>
        <a:lstStyle/>
        <a:p>
          <a:r>
            <a:rPr lang="es-CO" dirty="0" smtClean="0"/>
            <a:t>Alistamiento</a:t>
          </a:r>
          <a:endParaRPr lang="es-CO" dirty="0"/>
        </a:p>
      </dgm:t>
    </dgm:pt>
    <dgm:pt modelId="{DE91FC66-0470-4FF8-84B4-DF5BF8835B9C}" type="parTrans" cxnId="{8CFEACBD-A187-47D1-B375-2A14675BCEDB}">
      <dgm:prSet/>
      <dgm:spPr>
        <a:ln>
          <a:solidFill>
            <a:schemeClr val="bg1"/>
          </a:solidFill>
        </a:ln>
      </dgm:spPr>
      <dgm:t>
        <a:bodyPr/>
        <a:lstStyle/>
        <a:p>
          <a:endParaRPr lang="es-CO"/>
        </a:p>
      </dgm:t>
    </dgm:pt>
    <dgm:pt modelId="{2CAFD76B-691C-45B0-ADFC-598F62C24074}" type="sibTrans" cxnId="{8CFEACBD-A187-47D1-B375-2A14675BCEDB}">
      <dgm:prSet/>
      <dgm:spPr/>
      <dgm:t>
        <a:bodyPr/>
        <a:lstStyle/>
        <a:p>
          <a:endParaRPr lang="es-CO"/>
        </a:p>
      </dgm:t>
    </dgm:pt>
    <dgm:pt modelId="{52FB63C5-DC42-4587-A4AB-3DBE24597264}">
      <dgm:prSet/>
      <dgm:spPr/>
      <dgm:t>
        <a:bodyPr/>
        <a:lstStyle/>
        <a:p>
          <a:r>
            <a:rPr lang="es-CO" dirty="0" smtClean="0"/>
            <a:t>Identificación</a:t>
          </a:r>
          <a:endParaRPr lang="es-CO" dirty="0"/>
        </a:p>
      </dgm:t>
    </dgm:pt>
    <dgm:pt modelId="{89CEC6FC-AF16-42D3-9D8B-3059E7996C31}" type="parTrans" cxnId="{4683C50A-EC1F-443F-AC41-45283439BBB8}">
      <dgm:prSet/>
      <dgm:spPr>
        <a:ln>
          <a:solidFill>
            <a:schemeClr val="bg1"/>
          </a:solidFill>
        </a:ln>
      </dgm:spPr>
      <dgm:t>
        <a:bodyPr/>
        <a:lstStyle/>
        <a:p>
          <a:endParaRPr lang="es-CO"/>
        </a:p>
      </dgm:t>
    </dgm:pt>
    <dgm:pt modelId="{60860305-B94C-4DB8-8AD6-C58D2C17A89A}" type="sibTrans" cxnId="{4683C50A-EC1F-443F-AC41-45283439BBB8}">
      <dgm:prSet/>
      <dgm:spPr/>
      <dgm:t>
        <a:bodyPr/>
        <a:lstStyle/>
        <a:p>
          <a:endParaRPr lang="es-CO"/>
        </a:p>
      </dgm:t>
    </dgm:pt>
    <dgm:pt modelId="{08EAB5DD-BD73-44B5-8371-1F2FC737E1DD}">
      <dgm:prSet/>
      <dgm:spPr/>
      <dgm:t>
        <a:bodyPr/>
        <a:lstStyle/>
        <a:p>
          <a:r>
            <a:rPr lang="es-CO" dirty="0" smtClean="0"/>
            <a:t>Caracterización</a:t>
          </a:r>
          <a:endParaRPr lang="es-CO" dirty="0"/>
        </a:p>
      </dgm:t>
    </dgm:pt>
    <dgm:pt modelId="{97DF68B5-5E3C-4182-9E46-E0538252BFAF}" type="parTrans" cxnId="{19006F5D-57DD-4A19-9727-FCE66664487B}">
      <dgm:prSet/>
      <dgm:spPr>
        <a:ln>
          <a:solidFill>
            <a:schemeClr val="bg1"/>
          </a:solidFill>
        </a:ln>
      </dgm:spPr>
      <dgm:t>
        <a:bodyPr/>
        <a:lstStyle/>
        <a:p>
          <a:endParaRPr lang="es-CO"/>
        </a:p>
      </dgm:t>
    </dgm:pt>
    <dgm:pt modelId="{597636AA-1FAE-452D-B991-DDED2207602A}" type="sibTrans" cxnId="{19006F5D-57DD-4A19-9727-FCE66664487B}">
      <dgm:prSet/>
      <dgm:spPr/>
      <dgm:t>
        <a:bodyPr/>
        <a:lstStyle/>
        <a:p>
          <a:endParaRPr lang="es-CO"/>
        </a:p>
      </dgm:t>
    </dgm:pt>
    <dgm:pt modelId="{9FCFF9B3-1C02-43EE-B286-A7C18E130B64}">
      <dgm:prSet/>
      <dgm:spPr/>
      <dgm:t>
        <a:bodyPr/>
        <a:lstStyle/>
        <a:p>
          <a:r>
            <a:rPr lang="es-CO" dirty="0" smtClean="0"/>
            <a:t>Planeación</a:t>
          </a:r>
          <a:endParaRPr lang="es-CO" dirty="0"/>
        </a:p>
      </dgm:t>
    </dgm:pt>
    <dgm:pt modelId="{FF223186-2462-4B00-BF78-9894A2AF11D7}" type="parTrans" cxnId="{8527831A-D0F6-4254-B9EC-F7E4ABE97251}">
      <dgm:prSet/>
      <dgm:spPr>
        <a:ln>
          <a:solidFill>
            <a:schemeClr val="bg1"/>
          </a:solidFill>
        </a:ln>
      </dgm:spPr>
      <dgm:t>
        <a:bodyPr/>
        <a:lstStyle/>
        <a:p>
          <a:endParaRPr lang="es-CO"/>
        </a:p>
      </dgm:t>
    </dgm:pt>
    <dgm:pt modelId="{129A5FD2-3E6C-45F3-B7BA-F7741D58450F}" type="sibTrans" cxnId="{8527831A-D0F6-4254-B9EC-F7E4ABE97251}">
      <dgm:prSet/>
      <dgm:spPr/>
      <dgm:t>
        <a:bodyPr/>
        <a:lstStyle/>
        <a:p>
          <a:endParaRPr lang="es-CO"/>
        </a:p>
      </dgm:t>
    </dgm:pt>
    <dgm:pt modelId="{E61EB2D1-B588-449C-A9D4-8D838055CB49}">
      <dgm:prSet/>
      <dgm:spPr/>
      <dgm:t>
        <a:bodyPr/>
        <a:lstStyle/>
        <a:p>
          <a:r>
            <a:rPr lang="es-CO" dirty="0" smtClean="0"/>
            <a:t>Promoción y divulgación</a:t>
          </a:r>
          <a:endParaRPr lang="es-CO" dirty="0"/>
        </a:p>
      </dgm:t>
    </dgm:pt>
    <dgm:pt modelId="{7C468142-92B0-471F-846C-EC531175DBAB}" type="parTrans" cxnId="{9940DAA2-8ECE-4E70-A12A-59E0F16859FB}">
      <dgm:prSet/>
      <dgm:spPr>
        <a:ln>
          <a:solidFill>
            <a:schemeClr val="bg1"/>
          </a:solidFill>
        </a:ln>
      </dgm:spPr>
      <dgm:t>
        <a:bodyPr/>
        <a:lstStyle/>
        <a:p>
          <a:endParaRPr lang="es-CO"/>
        </a:p>
      </dgm:t>
    </dgm:pt>
    <dgm:pt modelId="{12E5CF21-C2D3-403C-8BD4-F0FDF2991300}" type="sibTrans" cxnId="{9940DAA2-8ECE-4E70-A12A-59E0F16859FB}">
      <dgm:prSet/>
      <dgm:spPr/>
      <dgm:t>
        <a:bodyPr/>
        <a:lstStyle/>
        <a:p>
          <a:endParaRPr lang="es-CO"/>
        </a:p>
      </dgm:t>
    </dgm:pt>
    <dgm:pt modelId="{F9DBB669-70B9-4374-B2E5-20509B6DA74C}">
      <dgm:prSet/>
      <dgm:spPr/>
      <dgm:t>
        <a:bodyPr/>
        <a:lstStyle/>
        <a:p>
          <a:r>
            <a:rPr lang="es-CO" dirty="0" smtClean="0"/>
            <a:t>Seguimiento y monitoreo</a:t>
          </a:r>
          <a:endParaRPr lang="es-CO" dirty="0"/>
        </a:p>
      </dgm:t>
    </dgm:pt>
    <dgm:pt modelId="{882E69F8-97B4-4485-9E67-959C75C38011}" type="parTrans" cxnId="{32C68699-E1F2-433C-B969-A227F6CD3FE3}">
      <dgm:prSet/>
      <dgm:spPr>
        <a:ln>
          <a:solidFill>
            <a:schemeClr val="bg1"/>
          </a:solidFill>
        </a:ln>
      </dgm:spPr>
      <dgm:t>
        <a:bodyPr/>
        <a:lstStyle/>
        <a:p>
          <a:endParaRPr lang="es-CO"/>
        </a:p>
      </dgm:t>
    </dgm:pt>
    <dgm:pt modelId="{961D1092-6C46-4B2A-B77E-BA45BAF4DD99}" type="sibTrans" cxnId="{32C68699-E1F2-433C-B969-A227F6CD3FE3}">
      <dgm:prSet/>
      <dgm:spPr/>
      <dgm:t>
        <a:bodyPr/>
        <a:lstStyle/>
        <a:p>
          <a:endParaRPr lang="es-CO"/>
        </a:p>
      </dgm:t>
    </dgm:pt>
    <dgm:pt modelId="{2F24AEC0-19DA-435D-AF44-CAB1F9581D47}">
      <dgm:prSet/>
      <dgm:spPr/>
      <dgm:t>
        <a:bodyPr/>
        <a:lstStyle/>
        <a:p>
          <a:r>
            <a:rPr lang="es-CO" dirty="0" smtClean="0"/>
            <a:t>Rutas y Agendas</a:t>
          </a:r>
          <a:endParaRPr lang="es-CO" dirty="0"/>
        </a:p>
      </dgm:t>
    </dgm:pt>
    <dgm:pt modelId="{CC85F041-E43F-44C5-92E2-3A1C52566150}" type="parTrans" cxnId="{CEADFA88-A33A-47F9-96A1-D8B2E4619899}">
      <dgm:prSet/>
      <dgm:spPr>
        <a:ln>
          <a:solidFill>
            <a:schemeClr val="bg1"/>
          </a:solidFill>
        </a:ln>
      </dgm:spPr>
      <dgm:t>
        <a:bodyPr/>
        <a:lstStyle/>
        <a:p>
          <a:endParaRPr lang="es-CO"/>
        </a:p>
      </dgm:t>
    </dgm:pt>
    <dgm:pt modelId="{A0C6FD92-BCB3-41DA-B31A-43C448B7ADE7}" type="sibTrans" cxnId="{CEADFA88-A33A-47F9-96A1-D8B2E4619899}">
      <dgm:prSet/>
      <dgm:spPr/>
      <dgm:t>
        <a:bodyPr/>
        <a:lstStyle/>
        <a:p>
          <a:endParaRPr lang="es-CO"/>
        </a:p>
      </dgm:t>
    </dgm:pt>
    <dgm:pt modelId="{723BAF9C-2BA8-4102-AB1E-D3FF6F840701}">
      <dgm:prSet/>
      <dgm:spPr/>
      <dgm:t>
        <a:bodyPr/>
        <a:lstStyle/>
        <a:p>
          <a:r>
            <a:rPr lang="es-CO" dirty="0" smtClean="0"/>
            <a:t>Comunicaciones</a:t>
          </a:r>
          <a:endParaRPr lang="es-CO" dirty="0"/>
        </a:p>
      </dgm:t>
    </dgm:pt>
    <dgm:pt modelId="{9B8D6852-5998-491F-B683-5B59824A0AF4}" type="parTrans" cxnId="{3AA6C616-D978-4F00-9ECE-FEBED49C0A3C}">
      <dgm:prSet/>
      <dgm:spPr>
        <a:ln>
          <a:solidFill>
            <a:schemeClr val="bg1"/>
          </a:solidFill>
        </a:ln>
      </dgm:spPr>
      <dgm:t>
        <a:bodyPr/>
        <a:lstStyle/>
        <a:p>
          <a:endParaRPr lang="es-CO"/>
        </a:p>
      </dgm:t>
    </dgm:pt>
    <dgm:pt modelId="{090DA3E1-2726-416A-85AD-8935232AD143}" type="sibTrans" cxnId="{3AA6C616-D978-4F00-9ECE-FEBED49C0A3C}">
      <dgm:prSet/>
      <dgm:spPr/>
      <dgm:t>
        <a:bodyPr/>
        <a:lstStyle/>
        <a:p>
          <a:endParaRPr lang="es-CO"/>
        </a:p>
      </dgm:t>
    </dgm:pt>
    <dgm:pt modelId="{751ABDC2-ACE5-4D66-8606-6B2914C51691}">
      <dgm:prSet/>
      <dgm:spPr/>
      <dgm:t>
        <a:bodyPr/>
        <a:lstStyle/>
        <a:p>
          <a:r>
            <a:rPr lang="es-CO" dirty="0" smtClean="0"/>
            <a:t>Maletas pedagógicas</a:t>
          </a:r>
          <a:endParaRPr lang="es-CO" dirty="0"/>
        </a:p>
      </dgm:t>
    </dgm:pt>
    <dgm:pt modelId="{16E2D59F-9693-4605-AE4C-08FC65FD1DDE}" type="parTrans" cxnId="{B0D930E4-F1EE-4725-B1D0-495826D466A4}">
      <dgm:prSet/>
      <dgm:spPr>
        <a:ln>
          <a:solidFill>
            <a:schemeClr val="bg1"/>
          </a:solidFill>
        </a:ln>
      </dgm:spPr>
      <dgm:t>
        <a:bodyPr/>
        <a:lstStyle/>
        <a:p>
          <a:endParaRPr lang="es-CO"/>
        </a:p>
      </dgm:t>
    </dgm:pt>
    <dgm:pt modelId="{F23A04D2-2FCE-44FE-9B0D-FB1AF387ED2D}" type="sibTrans" cxnId="{B0D930E4-F1EE-4725-B1D0-495826D466A4}">
      <dgm:prSet/>
      <dgm:spPr/>
      <dgm:t>
        <a:bodyPr/>
        <a:lstStyle/>
        <a:p>
          <a:endParaRPr lang="es-CO"/>
        </a:p>
      </dgm:t>
    </dgm:pt>
    <dgm:pt modelId="{645E7669-0680-4DA0-AAFF-653E9BACA22F}" type="pres">
      <dgm:prSet presAssocID="{9DEE0B68-298A-4A3F-ADA6-A429BA4FCC0D}" presName="Name0" presStyleCnt="0">
        <dgm:presLayoutVars>
          <dgm:chPref val="1"/>
          <dgm:dir/>
          <dgm:animOne val="branch"/>
          <dgm:animLvl val="lvl"/>
          <dgm:resizeHandles val="exact"/>
        </dgm:presLayoutVars>
      </dgm:prSet>
      <dgm:spPr/>
      <dgm:t>
        <a:bodyPr/>
        <a:lstStyle/>
        <a:p>
          <a:endParaRPr lang="es-CO"/>
        </a:p>
      </dgm:t>
    </dgm:pt>
    <dgm:pt modelId="{C532FCD1-E97D-4785-9A30-974371BA83B1}" type="pres">
      <dgm:prSet presAssocID="{D1532C8A-D66B-44B0-9B03-7A51E4A401AB}" presName="root1" presStyleCnt="0"/>
      <dgm:spPr/>
    </dgm:pt>
    <dgm:pt modelId="{947C7553-BFE2-4BDC-9A09-021DFC4111B5}" type="pres">
      <dgm:prSet presAssocID="{D1532C8A-D66B-44B0-9B03-7A51E4A401AB}" presName="LevelOneTextNode" presStyleLbl="node0" presStyleIdx="0" presStyleCnt="1">
        <dgm:presLayoutVars>
          <dgm:chPref val="3"/>
        </dgm:presLayoutVars>
      </dgm:prSet>
      <dgm:spPr>
        <a:prstGeom prst="roundRect">
          <a:avLst/>
        </a:prstGeom>
      </dgm:spPr>
      <dgm:t>
        <a:bodyPr/>
        <a:lstStyle/>
        <a:p>
          <a:endParaRPr lang="es-CO"/>
        </a:p>
      </dgm:t>
    </dgm:pt>
    <dgm:pt modelId="{C4980D2A-E913-43EF-9E36-23A2027C646B}" type="pres">
      <dgm:prSet presAssocID="{D1532C8A-D66B-44B0-9B03-7A51E4A401AB}" presName="level2hierChild" presStyleCnt="0"/>
      <dgm:spPr/>
    </dgm:pt>
    <dgm:pt modelId="{8CF4F584-F74E-4DF4-B9AA-998FF2A0C3E0}" type="pres">
      <dgm:prSet presAssocID="{BBF63559-520B-4882-96A5-8B62124C2A88}" presName="conn2-1" presStyleLbl="parChTrans1D2" presStyleIdx="0" presStyleCnt="2"/>
      <dgm:spPr/>
      <dgm:t>
        <a:bodyPr/>
        <a:lstStyle/>
        <a:p>
          <a:endParaRPr lang="es-CO"/>
        </a:p>
      </dgm:t>
    </dgm:pt>
    <dgm:pt modelId="{F0E13181-B438-442D-8C07-86FD606E6FAA}" type="pres">
      <dgm:prSet presAssocID="{BBF63559-520B-4882-96A5-8B62124C2A88}" presName="connTx" presStyleLbl="parChTrans1D2" presStyleIdx="0" presStyleCnt="2"/>
      <dgm:spPr/>
      <dgm:t>
        <a:bodyPr/>
        <a:lstStyle/>
        <a:p>
          <a:endParaRPr lang="es-CO"/>
        </a:p>
      </dgm:t>
    </dgm:pt>
    <dgm:pt modelId="{26225011-3D17-4B3B-A7E0-985567471B75}" type="pres">
      <dgm:prSet presAssocID="{1BA4619D-9DA7-4053-AF85-FFC38C4BDC30}" presName="root2" presStyleCnt="0"/>
      <dgm:spPr/>
    </dgm:pt>
    <dgm:pt modelId="{703709AF-C6E9-45F1-89EE-0AC00E75DBC6}" type="pres">
      <dgm:prSet presAssocID="{1BA4619D-9DA7-4053-AF85-FFC38C4BDC30}" presName="LevelTwoTextNode" presStyleLbl="node2" presStyleIdx="0" presStyleCnt="2">
        <dgm:presLayoutVars>
          <dgm:chPref val="3"/>
        </dgm:presLayoutVars>
      </dgm:prSet>
      <dgm:spPr>
        <a:prstGeom prst="roundRect">
          <a:avLst/>
        </a:prstGeom>
      </dgm:spPr>
      <dgm:t>
        <a:bodyPr/>
        <a:lstStyle/>
        <a:p>
          <a:endParaRPr lang="es-CO"/>
        </a:p>
      </dgm:t>
    </dgm:pt>
    <dgm:pt modelId="{5277136A-80E8-4B1F-BD14-D017143DAD57}" type="pres">
      <dgm:prSet presAssocID="{1BA4619D-9DA7-4053-AF85-FFC38C4BDC30}" presName="level3hierChild" presStyleCnt="0"/>
      <dgm:spPr/>
    </dgm:pt>
    <dgm:pt modelId="{2BCE4821-730A-47F5-AC1F-FC75DBD74609}" type="pres">
      <dgm:prSet presAssocID="{CDEC02C2-8BB5-49AD-9DDD-AEB0EAAFED0C}" presName="conn2-1" presStyleLbl="parChTrans1D2" presStyleIdx="1" presStyleCnt="2"/>
      <dgm:spPr/>
      <dgm:t>
        <a:bodyPr/>
        <a:lstStyle/>
        <a:p>
          <a:endParaRPr lang="es-CO"/>
        </a:p>
      </dgm:t>
    </dgm:pt>
    <dgm:pt modelId="{F5B4AB3D-A5CA-45B8-9E37-3EC8240EF1F2}" type="pres">
      <dgm:prSet presAssocID="{CDEC02C2-8BB5-49AD-9DDD-AEB0EAAFED0C}" presName="connTx" presStyleLbl="parChTrans1D2" presStyleIdx="1" presStyleCnt="2"/>
      <dgm:spPr/>
      <dgm:t>
        <a:bodyPr/>
        <a:lstStyle/>
        <a:p>
          <a:endParaRPr lang="es-CO"/>
        </a:p>
      </dgm:t>
    </dgm:pt>
    <dgm:pt modelId="{4BFBDB22-17D5-473A-B27F-30A447D06047}" type="pres">
      <dgm:prSet presAssocID="{CFD550BD-9210-4C35-8EB8-59FC2DBE8395}" presName="root2" presStyleCnt="0"/>
      <dgm:spPr/>
    </dgm:pt>
    <dgm:pt modelId="{D552E6D4-7236-4E35-929A-7163890EEC8F}" type="pres">
      <dgm:prSet presAssocID="{CFD550BD-9210-4C35-8EB8-59FC2DBE8395}" presName="LevelTwoTextNode" presStyleLbl="node2" presStyleIdx="1" presStyleCnt="2">
        <dgm:presLayoutVars>
          <dgm:chPref val="3"/>
        </dgm:presLayoutVars>
      </dgm:prSet>
      <dgm:spPr>
        <a:prstGeom prst="roundRect">
          <a:avLst/>
        </a:prstGeom>
      </dgm:spPr>
      <dgm:t>
        <a:bodyPr/>
        <a:lstStyle/>
        <a:p>
          <a:endParaRPr lang="es-CO"/>
        </a:p>
      </dgm:t>
    </dgm:pt>
    <dgm:pt modelId="{6E8A903F-9BE4-4559-8ACC-64497E4C6003}" type="pres">
      <dgm:prSet presAssocID="{CFD550BD-9210-4C35-8EB8-59FC2DBE8395}" presName="level3hierChild" presStyleCnt="0"/>
      <dgm:spPr/>
    </dgm:pt>
    <dgm:pt modelId="{D0851F51-6BD8-47DF-8E2B-AD93F9CE71E6}" type="pres">
      <dgm:prSet presAssocID="{180A0EBC-A39D-419A-BE0B-8C3D50522210}" presName="conn2-1" presStyleLbl="parChTrans1D3" presStyleIdx="0" presStyleCnt="4"/>
      <dgm:spPr/>
      <dgm:t>
        <a:bodyPr/>
        <a:lstStyle/>
        <a:p>
          <a:endParaRPr lang="es-CO"/>
        </a:p>
      </dgm:t>
    </dgm:pt>
    <dgm:pt modelId="{9F52716E-95CA-499C-9581-4F77FCB37528}" type="pres">
      <dgm:prSet presAssocID="{180A0EBC-A39D-419A-BE0B-8C3D50522210}" presName="connTx" presStyleLbl="parChTrans1D3" presStyleIdx="0" presStyleCnt="4"/>
      <dgm:spPr/>
      <dgm:t>
        <a:bodyPr/>
        <a:lstStyle/>
        <a:p>
          <a:endParaRPr lang="es-CO"/>
        </a:p>
      </dgm:t>
    </dgm:pt>
    <dgm:pt modelId="{7354B270-B5A0-4B43-8D11-06B3D6D29B0C}" type="pres">
      <dgm:prSet presAssocID="{081B3FDA-D552-44F5-9D48-ABFE7028B287}" presName="root2" presStyleCnt="0"/>
      <dgm:spPr/>
    </dgm:pt>
    <dgm:pt modelId="{ACB08A7E-F275-4D97-A634-D771F2DB5FF7}" type="pres">
      <dgm:prSet presAssocID="{081B3FDA-D552-44F5-9D48-ABFE7028B287}" presName="LevelTwoTextNode" presStyleLbl="node3" presStyleIdx="0" presStyleCnt="4">
        <dgm:presLayoutVars>
          <dgm:chPref val="3"/>
        </dgm:presLayoutVars>
      </dgm:prSet>
      <dgm:spPr>
        <a:prstGeom prst="roundRect">
          <a:avLst/>
        </a:prstGeom>
      </dgm:spPr>
      <dgm:t>
        <a:bodyPr/>
        <a:lstStyle/>
        <a:p>
          <a:endParaRPr lang="es-CO"/>
        </a:p>
      </dgm:t>
    </dgm:pt>
    <dgm:pt modelId="{A76F9B24-D95F-47BD-AF0F-8E09F1514759}" type="pres">
      <dgm:prSet presAssocID="{081B3FDA-D552-44F5-9D48-ABFE7028B287}" presName="level3hierChild" presStyleCnt="0"/>
      <dgm:spPr/>
    </dgm:pt>
    <dgm:pt modelId="{9B5BE4F5-9ADB-4D90-AF22-225E908920E5}" type="pres">
      <dgm:prSet presAssocID="{DE91FC66-0470-4FF8-84B4-DF5BF8835B9C}" presName="conn2-1" presStyleLbl="parChTrans1D4" presStyleIdx="0" presStyleCnt="6"/>
      <dgm:spPr/>
      <dgm:t>
        <a:bodyPr/>
        <a:lstStyle/>
        <a:p>
          <a:endParaRPr lang="es-CO"/>
        </a:p>
      </dgm:t>
    </dgm:pt>
    <dgm:pt modelId="{2656C24B-3793-4CDF-A887-D1911A40CA1B}" type="pres">
      <dgm:prSet presAssocID="{DE91FC66-0470-4FF8-84B4-DF5BF8835B9C}" presName="connTx" presStyleLbl="parChTrans1D4" presStyleIdx="0" presStyleCnt="6"/>
      <dgm:spPr/>
      <dgm:t>
        <a:bodyPr/>
        <a:lstStyle/>
        <a:p>
          <a:endParaRPr lang="es-CO"/>
        </a:p>
      </dgm:t>
    </dgm:pt>
    <dgm:pt modelId="{B27EFF7A-265D-4A5A-BF2A-2C344775F716}" type="pres">
      <dgm:prSet presAssocID="{F80A5479-94D2-46B2-8BE7-F02B7435984A}" presName="root2" presStyleCnt="0"/>
      <dgm:spPr/>
    </dgm:pt>
    <dgm:pt modelId="{5A11BB99-5EC0-4DB7-AEA6-A74B24881992}" type="pres">
      <dgm:prSet presAssocID="{F80A5479-94D2-46B2-8BE7-F02B7435984A}" presName="LevelTwoTextNode" presStyleLbl="node4" presStyleIdx="0" presStyleCnt="6">
        <dgm:presLayoutVars>
          <dgm:chPref val="3"/>
        </dgm:presLayoutVars>
      </dgm:prSet>
      <dgm:spPr>
        <a:prstGeom prst="roundRect">
          <a:avLst/>
        </a:prstGeom>
      </dgm:spPr>
      <dgm:t>
        <a:bodyPr/>
        <a:lstStyle/>
        <a:p>
          <a:endParaRPr lang="es-CO"/>
        </a:p>
      </dgm:t>
    </dgm:pt>
    <dgm:pt modelId="{6CBD3778-6D69-401A-B210-C1F5DC2B25FA}" type="pres">
      <dgm:prSet presAssocID="{F80A5479-94D2-46B2-8BE7-F02B7435984A}" presName="level3hierChild" presStyleCnt="0"/>
      <dgm:spPr/>
    </dgm:pt>
    <dgm:pt modelId="{7340256A-2111-4F13-85D8-F86F8BF604A1}" type="pres">
      <dgm:prSet presAssocID="{89CEC6FC-AF16-42D3-9D8B-3059E7996C31}" presName="conn2-1" presStyleLbl="parChTrans1D4" presStyleIdx="1" presStyleCnt="6"/>
      <dgm:spPr/>
      <dgm:t>
        <a:bodyPr/>
        <a:lstStyle/>
        <a:p>
          <a:endParaRPr lang="es-CO"/>
        </a:p>
      </dgm:t>
    </dgm:pt>
    <dgm:pt modelId="{C2167F4A-AB3C-4F6F-935F-3E2E92B30670}" type="pres">
      <dgm:prSet presAssocID="{89CEC6FC-AF16-42D3-9D8B-3059E7996C31}" presName="connTx" presStyleLbl="parChTrans1D4" presStyleIdx="1" presStyleCnt="6"/>
      <dgm:spPr/>
      <dgm:t>
        <a:bodyPr/>
        <a:lstStyle/>
        <a:p>
          <a:endParaRPr lang="es-CO"/>
        </a:p>
      </dgm:t>
    </dgm:pt>
    <dgm:pt modelId="{34C411C4-C496-4313-9028-759B58693078}" type="pres">
      <dgm:prSet presAssocID="{52FB63C5-DC42-4587-A4AB-3DBE24597264}" presName="root2" presStyleCnt="0"/>
      <dgm:spPr/>
    </dgm:pt>
    <dgm:pt modelId="{497BC944-D18A-41F7-AB80-FA240724784F}" type="pres">
      <dgm:prSet presAssocID="{52FB63C5-DC42-4587-A4AB-3DBE24597264}" presName="LevelTwoTextNode" presStyleLbl="node4" presStyleIdx="1" presStyleCnt="6">
        <dgm:presLayoutVars>
          <dgm:chPref val="3"/>
        </dgm:presLayoutVars>
      </dgm:prSet>
      <dgm:spPr>
        <a:prstGeom prst="roundRect">
          <a:avLst/>
        </a:prstGeom>
      </dgm:spPr>
      <dgm:t>
        <a:bodyPr/>
        <a:lstStyle/>
        <a:p>
          <a:endParaRPr lang="es-CO"/>
        </a:p>
      </dgm:t>
    </dgm:pt>
    <dgm:pt modelId="{8DBC5C1A-18EF-4691-869F-E32BE4879D74}" type="pres">
      <dgm:prSet presAssocID="{52FB63C5-DC42-4587-A4AB-3DBE24597264}" presName="level3hierChild" presStyleCnt="0"/>
      <dgm:spPr/>
    </dgm:pt>
    <dgm:pt modelId="{CAD411BA-7184-4921-8E90-77F26186BDDE}" type="pres">
      <dgm:prSet presAssocID="{97DF68B5-5E3C-4182-9E46-E0538252BFAF}" presName="conn2-1" presStyleLbl="parChTrans1D4" presStyleIdx="2" presStyleCnt="6"/>
      <dgm:spPr/>
      <dgm:t>
        <a:bodyPr/>
        <a:lstStyle/>
        <a:p>
          <a:endParaRPr lang="es-CO"/>
        </a:p>
      </dgm:t>
    </dgm:pt>
    <dgm:pt modelId="{B0FEED28-EC16-48FA-8FC0-BB9C49FACEE0}" type="pres">
      <dgm:prSet presAssocID="{97DF68B5-5E3C-4182-9E46-E0538252BFAF}" presName="connTx" presStyleLbl="parChTrans1D4" presStyleIdx="2" presStyleCnt="6"/>
      <dgm:spPr/>
      <dgm:t>
        <a:bodyPr/>
        <a:lstStyle/>
        <a:p>
          <a:endParaRPr lang="es-CO"/>
        </a:p>
      </dgm:t>
    </dgm:pt>
    <dgm:pt modelId="{C2630382-A569-4A4A-9D18-E85DBEA28EF3}" type="pres">
      <dgm:prSet presAssocID="{08EAB5DD-BD73-44B5-8371-1F2FC737E1DD}" presName="root2" presStyleCnt="0"/>
      <dgm:spPr/>
    </dgm:pt>
    <dgm:pt modelId="{6B17AA72-25A9-4748-A1EB-5A1EE4FC8297}" type="pres">
      <dgm:prSet presAssocID="{08EAB5DD-BD73-44B5-8371-1F2FC737E1DD}" presName="LevelTwoTextNode" presStyleLbl="node4" presStyleIdx="2" presStyleCnt="6">
        <dgm:presLayoutVars>
          <dgm:chPref val="3"/>
        </dgm:presLayoutVars>
      </dgm:prSet>
      <dgm:spPr>
        <a:prstGeom prst="roundRect">
          <a:avLst/>
        </a:prstGeom>
      </dgm:spPr>
      <dgm:t>
        <a:bodyPr/>
        <a:lstStyle/>
        <a:p>
          <a:endParaRPr lang="es-CO"/>
        </a:p>
      </dgm:t>
    </dgm:pt>
    <dgm:pt modelId="{865CB2EA-F466-40DB-B777-32BBA597F7FE}" type="pres">
      <dgm:prSet presAssocID="{08EAB5DD-BD73-44B5-8371-1F2FC737E1DD}" presName="level3hierChild" presStyleCnt="0"/>
      <dgm:spPr/>
    </dgm:pt>
    <dgm:pt modelId="{EE09113A-02AC-432F-A314-33A225969C96}" type="pres">
      <dgm:prSet presAssocID="{FF223186-2462-4B00-BF78-9894A2AF11D7}" presName="conn2-1" presStyleLbl="parChTrans1D4" presStyleIdx="3" presStyleCnt="6"/>
      <dgm:spPr/>
      <dgm:t>
        <a:bodyPr/>
        <a:lstStyle/>
        <a:p>
          <a:endParaRPr lang="es-CO"/>
        </a:p>
      </dgm:t>
    </dgm:pt>
    <dgm:pt modelId="{75709C93-9581-4D02-8690-EE1DD594428E}" type="pres">
      <dgm:prSet presAssocID="{FF223186-2462-4B00-BF78-9894A2AF11D7}" presName="connTx" presStyleLbl="parChTrans1D4" presStyleIdx="3" presStyleCnt="6"/>
      <dgm:spPr/>
      <dgm:t>
        <a:bodyPr/>
        <a:lstStyle/>
        <a:p>
          <a:endParaRPr lang="es-CO"/>
        </a:p>
      </dgm:t>
    </dgm:pt>
    <dgm:pt modelId="{02CC56B5-47DF-45B6-B947-EB2634F1F8AA}" type="pres">
      <dgm:prSet presAssocID="{9FCFF9B3-1C02-43EE-B286-A7C18E130B64}" presName="root2" presStyleCnt="0"/>
      <dgm:spPr/>
    </dgm:pt>
    <dgm:pt modelId="{2EB2EA31-ED47-4910-ADDD-6F37C74C85AD}" type="pres">
      <dgm:prSet presAssocID="{9FCFF9B3-1C02-43EE-B286-A7C18E130B64}" presName="LevelTwoTextNode" presStyleLbl="node4" presStyleIdx="3" presStyleCnt="6">
        <dgm:presLayoutVars>
          <dgm:chPref val="3"/>
        </dgm:presLayoutVars>
      </dgm:prSet>
      <dgm:spPr>
        <a:prstGeom prst="roundRect">
          <a:avLst/>
        </a:prstGeom>
      </dgm:spPr>
      <dgm:t>
        <a:bodyPr/>
        <a:lstStyle/>
        <a:p>
          <a:endParaRPr lang="es-CO"/>
        </a:p>
      </dgm:t>
    </dgm:pt>
    <dgm:pt modelId="{2045F837-2A1E-4339-8126-93C08F978B18}" type="pres">
      <dgm:prSet presAssocID="{9FCFF9B3-1C02-43EE-B286-A7C18E130B64}" presName="level3hierChild" presStyleCnt="0"/>
      <dgm:spPr/>
    </dgm:pt>
    <dgm:pt modelId="{56D87479-2CC2-448A-9EA8-B77CF0D54936}" type="pres">
      <dgm:prSet presAssocID="{7C468142-92B0-471F-846C-EC531175DBAB}" presName="conn2-1" presStyleLbl="parChTrans1D4" presStyleIdx="4" presStyleCnt="6"/>
      <dgm:spPr/>
      <dgm:t>
        <a:bodyPr/>
        <a:lstStyle/>
        <a:p>
          <a:endParaRPr lang="es-CO"/>
        </a:p>
      </dgm:t>
    </dgm:pt>
    <dgm:pt modelId="{B9A97474-BD80-44B3-8A3C-A061C0C5CAE4}" type="pres">
      <dgm:prSet presAssocID="{7C468142-92B0-471F-846C-EC531175DBAB}" presName="connTx" presStyleLbl="parChTrans1D4" presStyleIdx="4" presStyleCnt="6"/>
      <dgm:spPr/>
      <dgm:t>
        <a:bodyPr/>
        <a:lstStyle/>
        <a:p>
          <a:endParaRPr lang="es-CO"/>
        </a:p>
      </dgm:t>
    </dgm:pt>
    <dgm:pt modelId="{034BC4B4-9395-4ECC-BC00-ABD73401140E}" type="pres">
      <dgm:prSet presAssocID="{E61EB2D1-B588-449C-A9D4-8D838055CB49}" presName="root2" presStyleCnt="0"/>
      <dgm:spPr/>
    </dgm:pt>
    <dgm:pt modelId="{DADB3D52-4648-4C16-9B1F-EA27DF54D198}" type="pres">
      <dgm:prSet presAssocID="{E61EB2D1-B588-449C-A9D4-8D838055CB49}" presName="LevelTwoTextNode" presStyleLbl="node4" presStyleIdx="4" presStyleCnt="6">
        <dgm:presLayoutVars>
          <dgm:chPref val="3"/>
        </dgm:presLayoutVars>
      </dgm:prSet>
      <dgm:spPr>
        <a:prstGeom prst="roundRect">
          <a:avLst/>
        </a:prstGeom>
      </dgm:spPr>
      <dgm:t>
        <a:bodyPr/>
        <a:lstStyle/>
        <a:p>
          <a:endParaRPr lang="es-CO"/>
        </a:p>
      </dgm:t>
    </dgm:pt>
    <dgm:pt modelId="{CEA17002-08EB-4CD4-9238-40AADA4E24DE}" type="pres">
      <dgm:prSet presAssocID="{E61EB2D1-B588-449C-A9D4-8D838055CB49}" presName="level3hierChild" presStyleCnt="0"/>
      <dgm:spPr/>
    </dgm:pt>
    <dgm:pt modelId="{E422443C-3653-4FBC-979B-A17BD032053C}" type="pres">
      <dgm:prSet presAssocID="{882E69F8-97B4-4485-9E67-959C75C38011}" presName="conn2-1" presStyleLbl="parChTrans1D4" presStyleIdx="5" presStyleCnt="6"/>
      <dgm:spPr/>
      <dgm:t>
        <a:bodyPr/>
        <a:lstStyle/>
        <a:p>
          <a:endParaRPr lang="es-CO"/>
        </a:p>
      </dgm:t>
    </dgm:pt>
    <dgm:pt modelId="{C68645FB-ECD8-434E-A344-312EC725344A}" type="pres">
      <dgm:prSet presAssocID="{882E69F8-97B4-4485-9E67-959C75C38011}" presName="connTx" presStyleLbl="parChTrans1D4" presStyleIdx="5" presStyleCnt="6"/>
      <dgm:spPr/>
      <dgm:t>
        <a:bodyPr/>
        <a:lstStyle/>
        <a:p>
          <a:endParaRPr lang="es-CO"/>
        </a:p>
      </dgm:t>
    </dgm:pt>
    <dgm:pt modelId="{8A3C02B9-9B97-48D6-82C5-D2FB9B4741BE}" type="pres">
      <dgm:prSet presAssocID="{F9DBB669-70B9-4374-B2E5-20509B6DA74C}" presName="root2" presStyleCnt="0"/>
      <dgm:spPr/>
    </dgm:pt>
    <dgm:pt modelId="{1820E433-B6FB-46FF-8439-59953F1C245B}" type="pres">
      <dgm:prSet presAssocID="{F9DBB669-70B9-4374-B2E5-20509B6DA74C}" presName="LevelTwoTextNode" presStyleLbl="node4" presStyleIdx="5" presStyleCnt="6">
        <dgm:presLayoutVars>
          <dgm:chPref val="3"/>
        </dgm:presLayoutVars>
      </dgm:prSet>
      <dgm:spPr>
        <a:prstGeom prst="roundRect">
          <a:avLst/>
        </a:prstGeom>
      </dgm:spPr>
      <dgm:t>
        <a:bodyPr/>
        <a:lstStyle/>
        <a:p>
          <a:endParaRPr lang="es-CO"/>
        </a:p>
      </dgm:t>
    </dgm:pt>
    <dgm:pt modelId="{015F5AE5-6276-4FEA-BBDE-CEFF72A5C74C}" type="pres">
      <dgm:prSet presAssocID="{F9DBB669-70B9-4374-B2E5-20509B6DA74C}" presName="level3hierChild" presStyleCnt="0"/>
      <dgm:spPr/>
    </dgm:pt>
    <dgm:pt modelId="{F759C573-9043-4C59-8C63-6FE51AE005E2}" type="pres">
      <dgm:prSet presAssocID="{CC85F041-E43F-44C5-92E2-3A1C52566150}" presName="conn2-1" presStyleLbl="parChTrans1D3" presStyleIdx="1" presStyleCnt="4"/>
      <dgm:spPr/>
      <dgm:t>
        <a:bodyPr/>
        <a:lstStyle/>
        <a:p>
          <a:endParaRPr lang="es-CO"/>
        </a:p>
      </dgm:t>
    </dgm:pt>
    <dgm:pt modelId="{8A6231D2-A00A-4964-A551-78BB6EE7FC0A}" type="pres">
      <dgm:prSet presAssocID="{CC85F041-E43F-44C5-92E2-3A1C52566150}" presName="connTx" presStyleLbl="parChTrans1D3" presStyleIdx="1" presStyleCnt="4"/>
      <dgm:spPr/>
      <dgm:t>
        <a:bodyPr/>
        <a:lstStyle/>
        <a:p>
          <a:endParaRPr lang="es-CO"/>
        </a:p>
      </dgm:t>
    </dgm:pt>
    <dgm:pt modelId="{D1F00769-43DC-407E-B9E8-5160F4F5F44D}" type="pres">
      <dgm:prSet presAssocID="{2F24AEC0-19DA-435D-AF44-CAB1F9581D47}" presName="root2" presStyleCnt="0"/>
      <dgm:spPr/>
    </dgm:pt>
    <dgm:pt modelId="{E1D0690F-2346-4367-AAE6-4899FFF38D4D}" type="pres">
      <dgm:prSet presAssocID="{2F24AEC0-19DA-435D-AF44-CAB1F9581D47}" presName="LevelTwoTextNode" presStyleLbl="node3" presStyleIdx="1" presStyleCnt="4">
        <dgm:presLayoutVars>
          <dgm:chPref val="3"/>
        </dgm:presLayoutVars>
      </dgm:prSet>
      <dgm:spPr>
        <a:prstGeom prst="roundRect">
          <a:avLst/>
        </a:prstGeom>
      </dgm:spPr>
      <dgm:t>
        <a:bodyPr/>
        <a:lstStyle/>
        <a:p>
          <a:endParaRPr lang="es-CO"/>
        </a:p>
      </dgm:t>
    </dgm:pt>
    <dgm:pt modelId="{6BC87505-5526-4B20-99C7-05EB2BA00159}" type="pres">
      <dgm:prSet presAssocID="{2F24AEC0-19DA-435D-AF44-CAB1F9581D47}" presName="level3hierChild" presStyleCnt="0"/>
      <dgm:spPr/>
    </dgm:pt>
    <dgm:pt modelId="{7A3CE5D0-DA5C-4BA7-A924-2CD1331BB581}" type="pres">
      <dgm:prSet presAssocID="{9B8D6852-5998-491F-B683-5B59824A0AF4}" presName="conn2-1" presStyleLbl="parChTrans1D3" presStyleIdx="2" presStyleCnt="4"/>
      <dgm:spPr/>
      <dgm:t>
        <a:bodyPr/>
        <a:lstStyle/>
        <a:p>
          <a:endParaRPr lang="es-CO"/>
        </a:p>
      </dgm:t>
    </dgm:pt>
    <dgm:pt modelId="{2F85BB01-D36D-42FD-8437-A191920C79C4}" type="pres">
      <dgm:prSet presAssocID="{9B8D6852-5998-491F-B683-5B59824A0AF4}" presName="connTx" presStyleLbl="parChTrans1D3" presStyleIdx="2" presStyleCnt="4"/>
      <dgm:spPr/>
      <dgm:t>
        <a:bodyPr/>
        <a:lstStyle/>
        <a:p>
          <a:endParaRPr lang="es-CO"/>
        </a:p>
      </dgm:t>
    </dgm:pt>
    <dgm:pt modelId="{448E809D-54FE-4166-908E-909B4BF17A47}" type="pres">
      <dgm:prSet presAssocID="{723BAF9C-2BA8-4102-AB1E-D3FF6F840701}" presName="root2" presStyleCnt="0"/>
      <dgm:spPr/>
    </dgm:pt>
    <dgm:pt modelId="{8F5B64D5-448D-4615-B85E-89C4519D6C50}" type="pres">
      <dgm:prSet presAssocID="{723BAF9C-2BA8-4102-AB1E-D3FF6F840701}" presName="LevelTwoTextNode" presStyleLbl="node3" presStyleIdx="2" presStyleCnt="4">
        <dgm:presLayoutVars>
          <dgm:chPref val="3"/>
        </dgm:presLayoutVars>
      </dgm:prSet>
      <dgm:spPr>
        <a:prstGeom prst="roundRect">
          <a:avLst/>
        </a:prstGeom>
      </dgm:spPr>
      <dgm:t>
        <a:bodyPr/>
        <a:lstStyle/>
        <a:p>
          <a:endParaRPr lang="es-CO"/>
        </a:p>
      </dgm:t>
    </dgm:pt>
    <dgm:pt modelId="{B137114C-E50D-472E-BA4C-EBF16BA3BA2A}" type="pres">
      <dgm:prSet presAssocID="{723BAF9C-2BA8-4102-AB1E-D3FF6F840701}" presName="level3hierChild" presStyleCnt="0"/>
      <dgm:spPr/>
    </dgm:pt>
    <dgm:pt modelId="{B32FF812-A6E1-4166-B866-8AE6210E65E6}" type="pres">
      <dgm:prSet presAssocID="{16E2D59F-9693-4605-AE4C-08FC65FD1DDE}" presName="conn2-1" presStyleLbl="parChTrans1D3" presStyleIdx="3" presStyleCnt="4"/>
      <dgm:spPr/>
      <dgm:t>
        <a:bodyPr/>
        <a:lstStyle/>
        <a:p>
          <a:endParaRPr lang="es-CO"/>
        </a:p>
      </dgm:t>
    </dgm:pt>
    <dgm:pt modelId="{E9806153-740C-4A3E-A52B-B2F00D5B0004}" type="pres">
      <dgm:prSet presAssocID="{16E2D59F-9693-4605-AE4C-08FC65FD1DDE}" presName="connTx" presStyleLbl="parChTrans1D3" presStyleIdx="3" presStyleCnt="4"/>
      <dgm:spPr/>
      <dgm:t>
        <a:bodyPr/>
        <a:lstStyle/>
        <a:p>
          <a:endParaRPr lang="es-CO"/>
        </a:p>
      </dgm:t>
    </dgm:pt>
    <dgm:pt modelId="{E1F3A206-E3DC-43F5-9D60-6C006750E756}" type="pres">
      <dgm:prSet presAssocID="{751ABDC2-ACE5-4D66-8606-6B2914C51691}" presName="root2" presStyleCnt="0"/>
      <dgm:spPr/>
    </dgm:pt>
    <dgm:pt modelId="{DB1D8958-BE5E-4D41-A69F-F4C569513EF3}" type="pres">
      <dgm:prSet presAssocID="{751ABDC2-ACE5-4D66-8606-6B2914C51691}" presName="LevelTwoTextNode" presStyleLbl="node3" presStyleIdx="3" presStyleCnt="4">
        <dgm:presLayoutVars>
          <dgm:chPref val="3"/>
        </dgm:presLayoutVars>
      </dgm:prSet>
      <dgm:spPr>
        <a:prstGeom prst="roundRect">
          <a:avLst/>
        </a:prstGeom>
      </dgm:spPr>
      <dgm:t>
        <a:bodyPr/>
        <a:lstStyle/>
        <a:p>
          <a:endParaRPr lang="es-CO"/>
        </a:p>
      </dgm:t>
    </dgm:pt>
    <dgm:pt modelId="{DE907C2B-318E-4FCC-983C-38630C7F7D5E}" type="pres">
      <dgm:prSet presAssocID="{751ABDC2-ACE5-4D66-8606-6B2914C51691}" presName="level3hierChild" presStyleCnt="0"/>
      <dgm:spPr/>
    </dgm:pt>
  </dgm:ptLst>
  <dgm:cxnLst>
    <dgm:cxn modelId="{EC4DC908-E04D-4F99-95C1-839714043B76}" type="presOf" srcId="{9B8D6852-5998-491F-B683-5B59824A0AF4}" destId="{2F85BB01-D36D-42FD-8437-A191920C79C4}" srcOrd="1" destOrd="0" presId="urn:microsoft.com/office/officeart/2008/layout/HorizontalMultiLevelHierarchy"/>
    <dgm:cxn modelId="{853C943A-E24F-497C-808B-50B180732E9D}" type="presOf" srcId="{89CEC6FC-AF16-42D3-9D8B-3059E7996C31}" destId="{7340256A-2111-4F13-85D8-F86F8BF604A1}" srcOrd="0" destOrd="0" presId="urn:microsoft.com/office/officeart/2008/layout/HorizontalMultiLevelHierarchy"/>
    <dgm:cxn modelId="{EEAB3923-98F7-4073-BC91-8FD9B89E15DE}" type="presOf" srcId="{9DEE0B68-298A-4A3F-ADA6-A429BA4FCC0D}" destId="{645E7669-0680-4DA0-AAFF-653E9BACA22F}" srcOrd="0" destOrd="0" presId="urn:microsoft.com/office/officeart/2008/layout/HorizontalMultiLevelHierarchy"/>
    <dgm:cxn modelId="{4683C50A-EC1F-443F-AC41-45283439BBB8}" srcId="{081B3FDA-D552-44F5-9D48-ABFE7028B287}" destId="{52FB63C5-DC42-4587-A4AB-3DBE24597264}" srcOrd="1" destOrd="0" parTransId="{89CEC6FC-AF16-42D3-9D8B-3059E7996C31}" sibTransId="{60860305-B94C-4DB8-8AD6-C58D2C17A89A}"/>
    <dgm:cxn modelId="{828A2B63-87AB-4D93-900F-6B83E564CBAC}" type="presOf" srcId="{180A0EBC-A39D-419A-BE0B-8C3D50522210}" destId="{D0851F51-6BD8-47DF-8E2B-AD93F9CE71E6}" srcOrd="0" destOrd="0" presId="urn:microsoft.com/office/officeart/2008/layout/HorizontalMultiLevelHierarchy"/>
    <dgm:cxn modelId="{394CC7EB-3A67-4288-A492-8C8357387651}" type="presOf" srcId="{16E2D59F-9693-4605-AE4C-08FC65FD1DDE}" destId="{B32FF812-A6E1-4166-B866-8AE6210E65E6}" srcOrd="0" destOrd="0" presId="urn:microsoft.com/office/officeart/2008/layout/HorizontalMultiLevelHierarchy"/>
    <dgm:cxn modelId="{F7DB3A4E-C7AA-4C2E-9705-8C3960E30515}" srcId="{D1532C8A-D66B-44B0-9B03-7A51E4A401AB}" destId="{CFD550BD-9210-4C35-8EB8-59FC2DBE8395}" srcOrd="1" destOrd="0" parTransId="{CDEC02C2-8BB5-49AD-9DDD-AEB0EAAFED0C}" sibTransId="{39ADFF1F-EF75-45E3-8CA8-78E8B6061E15}"/>
    <dgm:cxn modelId="{9940DAA2-8ECE-4E70-A12A-59E0F16859FB}" srcId="{081B3FDA-D552-44F5-9D48-ABFE7028B287}" destId="{E61EB2D1-B588-449C-A9D4-8D838055CB49}" srcOrd="4" destOrd="0" parTransId="{7C468142-92B0-471F-846C-EC531175DBAB}" sibTransId="{12E5CF21-C2D3-403C-8BD4-F0FDF2991300}"/>
    <dgm:cxn modelId="{34B0B0BE-6FD3-47DB-84FC-93BE1344A454}" type="presOf" srcId="{DE91FC66-0470-4FF8-84B4-DF5BF8835B9C}" destId="{2656C24B-3793-4CDF-A887-D1911A40CA1B}" srcOrd="1" destOrd="0" presId="urn:microsoft.com/office/officeart/2008/layout/HorizontalMultiLevelHierarchy"/>
    <dgm:cxn modelId="{0981756D-AF9D-4408-AB0B-D0D569C45BCF}" type="presOf" srcId="{E61EB2D1-B588-449C-A9D4-8D838055CB49}" destId="{DADB3D52-4648-4C16-9B1F-EA27DF54D198}" srcOrd="0" destOrd="0" presId="urn:microsoft.com/office/officeart/2008/layout/HorizontalMultiLevelHierarchy"/>
    <dgm:cxn modelId="{6D6846FF-399C-4F21-8304-46990D91964E}" type="presOf" srcId="{CC85F041-E43F-44C5-92E2-3A1C52566150}" destId="{8A6231D2-A00A-4964-A551-78BB6EE7FC0A}" srcOrd="1" destOrd="0" presId="urn:microsoft.com/office/officeart/2008/layout/HorizontalMultiLevelHierarchy"/>
    <dgm:cxn modelId="{7ED36347-E85D-463E-ACDC-059F25E0002E}" type="presOf" srcId="{DE91FC66-0470-4FF8-84B4-DF5BF8835B9C}" destId="{9B5BE4F5-9ADB-4D90-AF22-225E908920E5}" srcOrd="0" destOrd="0" presId="urn:microsoft.com/office/officeart/2008/layout/HorizontalMultiLevelHierarchy"/>
    <dgm:cxn modelId="{F7092047-F3EB-45D6-9184-74A70886892D}" srcId="{CFD550BD-9210-4C35-8EB8-59FC2DBE8395}" destId="{081B3FDA-D552-44F5-9D48-ABFE7028B287}" srcOrd="0" destOrd="0" parTransId="{180A0EBC-A39D-419A-BE0B-8C3D50522210}" sibTransId="{2E9864B3-A171-4C8A-8584-EFFB10E28B2D}"/>
    <dgm:cxn modelId="{32C68699-E1F2-433C-B969-A227F6CD3FE3}" srcId="{081B3FDA-D552-44F5-9D48-ABFE7028B287}" destId="{F9DBB669-70B9-4374-B2E5-20509B6DA74C}" srcOrd="5" destOrd="0" parTransId="{882E69F8-97B4-4485-9E67-959C75C38011}" sibTransId="{961D1092-6C46-4B2A-B77E-BA45BAF4DD99}"/>
    <dgm:cxn modelId="{A25D2479-34DD-4573-91F7-8F3B9D64383D}" type="presOf" srcId="{89CEC6FC-AF16-42D3-9D8B-3059E7996C31}" destId="{C2167F4A-AB3C-4F6F-935F-3E2E92B30670}" srcOrd="1" destOrd="0" presId="urn:microsoft.com/office/officeart/2008/layout/HorizontalMultiLevelHierarchy"/>
    <dgm:cxn modelId="{806F7846-91BE-46DD-91E1-6FB5C5C8DCDD}" type="presOf" srcId="{2F24AEC0-19DA-435D-AF44-CAB1F9581D47}" destId="{E1D0690F-2346-4367-AAE6-4899FFF38D4D}" srcOrd="0" destOrd="0" presId="urn:microsoft.com/office/officeart/2008/layout/HorizontalMultiLevelHierarchy"/>
    <dgm:cxn modelId="{C8EE32C9-E8E6-45F6-9E8B-2B6E5DD3197D}" type="presOf" srcId="{CC85F041-E43F-44C5-92E2-3A1C52566150}" destId="{F759C573-9043-4C59-8C63-6FE51AE005E2}" srcOrd="0" destOrd="0" presId="urn:microsoft.com/office/officeart/2008/layout/HorizontalMultiLevelHierarchy"/>
    <dgm:cxn modelId="{FB2DC735-8B14-4739-B84E-59AA40D525BF}" type="presOf" srcId="{CDEC02C2-8BB5-49AD-9DDD-AEB0EAAFED0C}" destId="{F5B4AB3D-A5CA-45B8-9E37-3EC8240EF1F2}" srcOrd="1" destOrd="0" presId="urn:microsoft.com/office/officeart/2008/layout/HorizontalMultiLevelHierarchy"/>
    <dgm:cxn modelId="{76F94632-5E71-4AC0-B715-EE80EB58138A}" srcId="{D1532C8A-D66B-44B0-9B03-7A51E4A401AB}" destId="{1BA4619D-9DA7-4053-AF85-FFC38C4BDC30}" srcOrd="0" destOrd="0" parTransId="{BBF63559-520B-4882-96A5-8B62124C2A88}" sibTransId="{B98E2548-B84E-4403-8C26-2C46ACD9111A}"/>
    <dgm:cxn modelId="{540FD953-5B89-45AE-A3CC-551B9BFE8ADE}" type="presOf" srcId="{F80A5479-94D2-46B2-8BE7-F02B7435984A}" destId="{5A11BB99-5EC0-4DB7-AEA6-A74B24881992}" srcOrd="0" destOrd="0" presId="urn:microsoft.com/office/officeart/2008/layout/HorizontalMultiLevelHierarchy"/>
    <dgm:cxn modelId="{55F719F3-0631-41FB-8F51-91D8E6D9D77C}" type="presOf" srcId="{97DF68B5-5E3C-4182-9E46-E0538252BFAF}" destId="{B0FEED28-EC16-48FA-8FC0-BB9C49FACEE0}" srcOrd="1" destOrd="0" presId="urn:microsoft.com/office/officeart/2008/layout/HorizontalMultiLevelHierarchy"/>
    <dgm:cxn modelId="{E4E61154-2BF8-442E-8489-A18B504D27AB}" type="presOf" srcId="{FF223186-2462-4B00-BF78-9894A2AF11D7}" destId="{EE09113A-02AC-432F-A314-33A225969C96}" srcOrd="0" destOrd="0" presId="urn:microsoft.com/office/officeart/2008/layout/HorizontalMultiLevelHierarchy"/>
    <dgm:cxn modelId="{F7829BE3-F5A1-4F1E-81A1-93819626AEF8}" type="presOf" srcId="{9B8D6852-5998-491F-B683-5B59824A0AF4}" destId="{7A3CE5D0-DA5C-4BA7-A924-2CD1331BB581}" srcOrd="0" destOrd="0" presId="urn:microsoft.com/office/officeart/2008/layout/HorizontalMultiLevelHierarchy"/>
    <dgm:cxn modelId="{CEADFA88-A33A-47F9-96A1-D8B2E4619899}" srcId="{CFD550BD-9210-4C35-8EB8-59FC2DBE8395}" destId="{2F24AEC0-19DA-435D-AF44-CAB1F9581D47}" srcOrd="1" destOrd="0" parTransId="{CC85F041-E43F-44C5-92E2-3A1C52566150}" sibTransId="{A0C6FD92-BCB3-41DA-B31A-43C448B7ADE7}"/>
    <dgm:cxn modelId="{B0D930E4-F1EE-4725-B1D0-495826D466A4}" srcId="{CFD550BD-9210-4C35-8EB8-59FC2DBE8395}" destId="{751ABDC2-ACE5-4D66-8606-6B2914C51691}" srcOrd="3" destOrd="0" parTransId="{16E2D59F-9693-4605-AE4C-08FC65FD1DDE}" sibTransId="{F23A04D2-2FCE-44FE-9B0D-FB1AF387ED2D}"/>
    <dgm:cxn modelId="{439960EE-5676-4B46-8B9A-6F90EC26A466}" type="presOf" srcId="{7C468142-92B0-471F-846C-EC531175DBAB}" destId="{56D87479-2CC2-448A-9EA8-B77CF0D54936}" srcOrd="0" destOrd="0" presId="urn:microsoft.com/office/officeart/2008/layout/HorizontalMultiLevelHierarchy"/>
    <dgm:cxn modelId="{8CD6C633-5B07-40FC-9B1C-EC8318E86045}" type="presOf" srcId="{D1532C8A-D66B-44B0-9B03-7A51E4A401AB}" destId="{947C7553-BFE2-4BDC-9A09-021DFC4111B5}" srcOrd="0" destOrd="0" presId="urn:microsoft.com/office/officeart/2008/layout/HorizontalMultiLevelHierarchy"/>
    <dgm:cxn modelId="{19006F5D-57DD-4A19-9727-FCE66664487B}" srcId="{081B3FDA-D552-44F5-9D48-ABFE7028B287}" destId="{08EAB5DD-BD73-44B5-8371-1F2FC737E1DD}" srcOrd="2" destOrd="0" parTransId="{97DF68B5-5E3C-4182-9E46-E0538252BFAF}" sibTransId="{597636AA-1FAE-452D-B991-DDED2207602A}"/>
    <dgm:cxn modelId="{C56A3D76-20A6-4BC0-B66F-0A1BBE0E3391}" type="presOf" srcId="{882E69F8-97B4-4485-9E67-959C75C38011}" destId="{E422443C-3653-4FBC-979B-A17BD032053C}" srcOrd="0" destOrd="0" presId="urn:microsoft.com/office/officeart/2008/layout/HorizontalMultiLevelHierarchy"/>
    <dgm:cxn modelId="{450DC4AF-7F5D-491A-AE95-1E83BD5BEDB2}" type="presOf" srcId="{081B3FDA-D552-44F5-9D48-ABFE7028B287}" destId="{ACB08A7E-F275-4D97-A634-D771F2DB5FF7}" srcOrd="0" destOrd="0" presId="urn:microsoft.com/office/officeart/2008/layout/HorizontalMultiLevelHierarchy"/>
    <dgm:cxn modelId="{46E02007-7708-411E-BB58-69B13A0018AA}" type="presOf" srcId="{BBF63559-520B-4882-96A5-8B62124C2A88}" destId="{F0E13181-B438-442D-8C07-86FD606E6FAA}" srcOrd="1" destOrd="0" presId="urn:microsoft.com/office/officeart/2008/layout/HorizontalMultiLevelHierarchy"/>
    <dgm:cxn modelId="{3EB9532C-DC3E-4BA4-A080-939C63E786BA}" type="presOf" srcId="{CDEC02C2-8BB5-49AD-9DDD-AEB0EAAFED0C}" destId="{2BCE4821-730A-47F5-AC1F-FC75DBD74609}" srcOrd="0" destOrd="0" presId="urn:microsoft.com/office/officeart/2008/layout/HorizontalMultiLevelHierarchy"/>
    <dgm:cxn modelId="{3AA6C616-D978-4F00-9ECE-FEBED49C0A3C}" srcId="{CFD550BD-9210-4C35-8EB8-59FC2DBE8395}" destId="{723BAF9C-2BA8-4102-AB1E-D3FF6F840701}" srcOrd="2" destOrd="0" parTransId="{9B8D6852-5998-491F-B683-5B59824A0AF4}" sibTransId="{090DA3E1-2726-416A-85AD-8935232AD143}"/>
    <dgm:cxn modelId="{8F399C5A-0BF4-4743-A8A2-BBC16FBC0CAD}" type="presOf" srcId="{CFD550BD-9210-4C35-8EB8-59FC2DBE8395}" destId="{D552E6D4-7236-4E35-929A-7163890EEC8F}" srcOrd="0" destOrd="0" presId="urn:microsoft.com/office/officeart/2008/layout/HorizontalMultiLevelHierarchy"/>
    <dgm:cxn modelId="{53DBD6EE-40E2-4969-9EF6-0FFA036899B5}" type="presOf" srcId="{52FB63C5-DC42-4587-A4AB-3DBE24597264}" destId="{497BC944-D18A-41F7-AB80-FA240724784F}" srcOrd="0" destOrd="0" presId="urn:microsoft.com/office/officeart/2008/layout/HorizontalMultiLevelHierarchy"/>
    <dgm:cxn modelId="{A6786213-7232-4AA7-A2A9-85512FF053A2}" type="presOf" srcId="{1BA4619D-9DA7-4053-AF85-FFC38C4BDC30}" destId="{703709AF-C6E9-45F1-89EE-0AC00E75DBC6}" srcOrd="0" destOrd="0" presId="urn:microsoft.com/office/officeart/2008/layout/HorizontalMultiLevelHierarchy"/>
    <dgm:cxn modelId="{3C7783F7-D018-4FD0-80CF-3A0BC89A9C39}" type="presOf" srcId="{BBF63559-520B-4882-96A5-8B62124C2A88}" destId="{8CF4F584-F74E-4DF4-B9AA-998FF2A0C3E0}" srcOrd="0" destOrd="0" presId="urn:microsoft.com/office/officeart/2008/layout/HorizontalMultiLevelHierarchy"/>
    <dgm:cxn modelId="{8527831A-D0F6-4254-B9EC-F7E4ABE97251}" srcId="{081B3FDA-D552-44F5-9D48-ABFE7028B287}" destId="{9FCFF9B3-1C02-43EE-B286-A7C18E130B64}" srcOrd="3" destOrd="0" parTransId="{FF223186-2462-4B00-BF78-9894A2AF11D7}" sibTransId="{129A5FD2-3E6C-45F3-B7BA-F7741D58450F}"/>
    <dgm:cxn modelId="{8F4B4EFF-B608-42AC-A760-991F8A8362D8}" type="presOf" srcId="{751ABDC2-ACE5-4D66-8606-6B2914C51691}" destId="{DB1D8958-BE5E-4D41-A69F-F4C569513EF3}" srcOrd="0" destOrd="0" presId="urn:microsoft.com/office/officeart/2008/layout/HorizontalMultiLevelHierarchy"/>
    <dgm:cxn modelId="{E5F33D6A-96E7-4B6C-B1F8-562DAB25CEC6}" type="presOf" srcId="{97DF68B5-5E3C-4182-9E46-E0538252BFAF}" destId="{CAD411BA-7184-4921-8E90-77F26186BDDE}" srcOrd="0" destOrd="0" presId="urn:microsoft.com/office/officeart/2008/layout/HorizontalMultiLevelHierarchy"/>
    <dgm:cxn modelId="{751FE839-EE21-457D-BB05-1AB64F740A07}" type="presOf" srcId="{7C468142-92B0-471F-846C-EC531175DBAB}" destId="{B9A97474-BD80-44B3-8A3C-A061C0C5CAE4}" srcOrd="1" destOrd="0" presId="urn:microsoft.com/office/officeart/2008/layout/HorizontalMultiLevelHierarchy"/>
    <dgm:cxn modelId="{92FDFD4E-C043-4092-A34A-01B1FB11C794}" type="presOf" srcId="{180A0EBC-A39D-419A-BE0B-8C3D50522210}" destId="{9F52716E-95CA-499C-9581-4F77FCB37528}" srcOrd="1" destOrd="0" presId="urn:microsoft.com/office/officeart/2008/layout/HorizontalMultiLevelHierarchy"/>
    <dgm:cxn modelId="{F23E9746-02BB-4283-83D0-AC99C465939E}" type="presOf" srcId="{723BAF9C-2BA8-4102-AB1E-D3FF6F840701}" destId="{8F5B64D5-448D-4615-B85E-89C4519D6C50}" srcOrd="0" destOrd="0" presId="urn:microsoft.com/office/officeart/2008/layout/HorizontalMultiLevelHierarchy"/>
    <dgm:cxn modelId="{27DC5558-A059-4544-803C-057B031E694B}" type="presOf" srcId="{16E2D59F-9693-4605-AE4C-08FC65FD1DDE}" destId="{E9806153-740C-4A3E-A52B-B2F00D5B0004}" srcOrd="1" destOrd="0" presId="urn:microsoft.com/office/officeart/2008/layout/HorizontalMultiLevelHierarchy"/>
    <dgm:cxn modelId="{2B7B7A5A-4A24-495E-BB35-C1277B54103C}" srcId="{9DEE0B68-298A-4A3F-ADA6-A429BA4FCC0D}" destId="{D1532C8A-D66B-44B0-9B03-7A51E4A401AB}" srcOrd="0" destOrd="0" parTransId="{6B2A4279-7239-432E-9930-ED13D70845F6}" sibTransId="{7F02C89B-FDDC-4512-BD22-7F1CDB90BD0E}"/>
    <dgm:cxn modelId="{D81CA11A-78C6-4F3F-97ED-D7FBD31208D6}" type="presOf" srcId="{9FCFF9B3-1C02-43EE-B286-A7C18E130B64}" destId="{2EB2EA31-ED47-4910-ADDD-6F37C74C85AD}" srcOrd="0" destOrd="0" presId="urn:microsoft.com/office/officeart/2008/layout/HorizontalMultiLevelHierarchy"/>
    <dgm:cxn modelId="{F5E8CDEA-DC1B-4327-80AC-619E54ADA97A}" type="presOf" srcId="{F9DBB669-70B9-4374-B2E5-20509B6DA74C}" destId="{1820E433-B6FB-46FF-8439-59953F1C245B}" srcOrd="0" destOrd="0" presId="urn:microsoft.com/office/officeart/2008/layout/HorizontalMultiLevelHierarchy"/>
    <dgm:cxn modelId="{6F0E581A-AADC-4251-AA54-DD894D5967A1}" type="presOf" srcId="{FF223186-2462-4B00-BF78-9894A2AF11D7}" destId="{75709C93-9581-4D02-8690-EE1DD594428E}" srcOrd="1" destOrd="0" presId="urn:microsoft.com/office/officeart/2008/layout/HorizontalMultiLevelHierarchy"/>
    <dgm:cxn modelId="{8CFEACBD-A187-47D1-B375-2A14675BCEDB}" srcId="{081B3FDA-D552-44F5-9D48-ABFE7028B287}" destId="{F80A5479-94D2-46B2-8BE7-F02B7435984A}" srcOrd="0" destOrd="0" parTransId="{DE91FC66-0470-4FF8-84B4-DF5BF8835B9C}" sibTransId="{2CAFD76B-691C-45B0-ADFC-598F62C24074}"/>
    <dgm:cxn modelId="{3E67F2A0-4B89-4B35-AC9F-E69AF97B4423}" type="presOf" srcId="{08EAB5DD-BD73-44B5-8371-1F2FC737E1DD}" destId="{6B17AA72-25A9-4748-A1EB-5A1EE4FC8297}" srcOrd="0" destOrd="0" presId="urn:microsoft.com/office/officeart/2008/layout/HorizontalMultiLevelHierarchy"/>
    <dgm:cxn modelId="{2FC57690-5B3A-453D-8A2B-03DE973EBE6F}" type="presOf" srcId="{882E69F8-97B4-4485-9E67-959C75C38011}" destId="{C68645FB-ECD8-434E-A344-312EC725344A}" srcOrd="1" destOrd="0" presId="urn:microsoft.com/office/officeart/2008/layout/HorizontalMultiLevelHierarchy"/>
    <dgm:cxn modelId="{1937DF3F-4765-4EE0-B235-91F99B4C1DB1}" type="presParOf" srcId="{645E7669-0680-4DA0-AAFF-653E9BACA22F}" destId="{C532FCD1-E97D-4785-9A30-974371BA83B1}" srcOrd="0" destOrd="0" presId="urn:microsoft.com/office/officeart/2008/layout/HorizontalMultiLevelHierarchy"/>
    <dgm:cxn modelId="{06684DC9-CF7D-4CE9-B2C9-F9F1A5381A86}" type="presParOf" srcId="{C532FCD1-E97D-4785-9A30-974371BA83B1}" destId="{947C7553-BFE2-4BDC-9A09-021DFC4111B5}" srcOrd="0" destOrd="0" presId="urn:microsoft.com/office/officeart/2008/layout/HorizontalMultiLevelHierarchy"/>
    <dgm:cxn modelId="{9943AAEC-C820-4666-BD2A-F33606E27C56}" type="presParOf" srcId="{C532FCD1-E97D-4785-9A30-974371BA83B1}" destId="{C4980D2A-E913-43EF-9E36-23A2027C646B}" srcOrd="1" destOrd="0" presId="urn:microsoft.com/office/officeart/2008/layout/HorizontalMultiLevelHierarchy"/>
    <dgm:cxn modelId="{A6F4D274-E411-4A0E-B3DC-1ACE32D2214A}" type="presParOf" srcId="{C4980D2A-E913-43EF-9E36-23A2027C646B}" destId="{8CF4F584-F74E-4DF4-B9AA-998FF2A0C3E0}" srcOrd="0" destOrd="0" presId="urn:microsoft.com/office/officeart/2008/layout/HorizontalMultiLevelHierarchy"/>
    <dgm:cxn modelId="{A2984C86-A8AA-41D1-AE9A-A1B3C934C80E}" type="presParOf" srcId="{8CF4F584-F74E-4DF4-B9AA-998FF2A0C3E0}" destId="{F0E13181-B438-442D-8C07-86FD606E6FAA}" srcOrd="0" destOrd="0" presId="urn:microsoft.com/office/officeart/2008/layout/HorizontalMultiLevelHierarchy"/>
    <dgm:cxn modelId="{8E94CE90-A12A-4FFD-865E-FA37D72A9626}" type="presParOf" srcId="{C4980D2A-E913-43EF-9E36-23A2027C646B}" destId="{26225011-3D17-4B3B-A7E0-985567471B75}" srcOrd="1" destOrd="0" presId="urn:microsoft.com/office/officeart/2008/layout/HorizontalMultiLevelHierarchy"/>
    <dgm:cxn modelId="{22D70D1F-2140-49DA-8558-D1ADF0D28C86}" type="presParOf" srcId="{26225011-3D17-4B3B-A7E0-985567471B75}" destId="{703709AF-C6E9-45F1-89EE-0AC00E75DBC6}" srcOrd="0" destOrd="0" presId="urn:microsoft.com/office/officeart/2008/layout/HorizontalMultiLevelHierarchy"/>
    <dgm:cxn modelId="{A5403509-ED8A-4DA7-B3A5-2593FFC94C78}" type="presParOf" srcId="{26225011-3D17-4B3B-A7E0-985567471B75}" destId="{5277136A-80E8-4B1F-BD14-D017143DAD57}" srcOrd="1" destOrd="0" presId="urn:microsoft.com/office/officeart/2008/layout/HorizontalMultiLevelHierarchy"/>
    <dgm:cxn modelId="{3D2F7F66-749A-4269-8584-A340540F7085}" type="presParOf" srcId="{C4980D2A-E913-43EF-9E36-23A2027C646B}" destId="{2BCE4821-730A-47F5-AC1F-FC75DBD74609}" srcOrd="2" destOrd="0" presId="urn:microsoft.com/office/officeart/2008/layout/HorizontalMultiLevelHierarchy"/>
    <dgm:cxn modelId="{82CB29E6-0795-471E-AB06-822834222287}" type="presParOf" srcId="{2BCE4821-730A-47F5-AC1F-FC75DBD74609}" destId="{F5B4AB3D-A5CA-45B8-9E37-3EC8240EF1F2}" srcOrd="0" destOrd="0" presId="urn:microsoft.com/office/officeart/2008/layout/HorizontalMultiLevelHierarchy"/>
    <dgm:cxn modelId="{E7DB5CB2-A66F-47E9-918B-C309D3D9F9C8}" type="presParOf" srcId="{C4980D2A-E913-43EF-9E36-23A2027C646B}" destId="{4BFBDB22-17D5-473A-B27F-30A447D06047}" srcOrd="3" destOrd="0" presId="urn:microsoft.com/office/officeart/2008/layout/HorizontalMultiLevelHierarchy"/>
    <dgm:cxn modelId="{19CF092B-772B-4067-9D2D-CD614EB063C3}" type="presParOf" srcId="{4BFBDB22-17D5-473A-B27F-30A447D06047}" destId="{D552E6D4-7236-4E35-929A-7163890EEC8F}" srcOrd="0" destOrd="0" presId="urn:microsoft.com/office/officeart/2008/layout/HorizontalMultiLevelHierarchy"/>
    <dgm:cxn modelId="{5325824B-823F-4C5C-94CF-4DE563A25234}" type="presParOf" srcId="{4BFBDB22-17D5-473A-B27F-30A447D06047}" destId="{6E8A903F-9BE4-4559-8ACC-64497E4C6003}" srcOrd="1" destOrd="0" presId="urn:microsoft.com/office/officeart/2008/layout/HorizontalMultiLevelHierarchy"/>
    <dgm:cxn modelId="{8AE7152B-BCCE-4201-AF6B-920C45ECB186}" type="presParOf" srcId="{6E8A903F-9BE4-4559-8ACC-64497E4C6003}" destId="{D0851F51-6BD8-47DF-8E2B-AD93F9CE71E6}" srcOrd="0" destOrd="0" presId="urn:microsoft.com/office/officeart/2008/layout/HorizontalMultiLevelHierarchy"/>
    <dgm:cxn modelId="{721D4555-487C-47AE-B460-90155E1A9B47}" type="presParOf" srcId="{D0851F51-6BD8-47DF-8E2B-AD93F9CE71E6}" destId="{9F52716E-95CA-499C-9581-4F77FCB37528}" srcOrd="0" destOrd="0" presId="urn:microsoft.com/office/officeart/2008/layout/HorizontalMultiLevelHierarchy"/>
    <dgm:cxn modelId="{DCB05A6F-820D-4726-9957-45EBC3E820DF}" type="presParOf" srcId="{6E8A903F-9BE4-4559-8ACC-64497E4C6003}" destId="{7354B270-B5A0-4B43-8D11-06B3D6D29B0C}" srcOrd="1" destOrd="0" presId="urn:microsoft.com/office/officeart/2008/layout/HorizontalMultiLevelHierarchy"/>
    <dgm:cxn modelId="{208604E2-1D1B-456D-AEF4-B9CBC9CCB4F8}" type="presParOf" srcId="{7354B270-B5A0-4B43-8D11-06B3D6D29B0C}" destId="{ACB08A7E-F275-4D97-A634-D771F2DB5FF7}" srcOrd="0" destOrd="0" presId="urn:microsoft.com/office/officeart/2008/layout/HorizontalMultiLevelHierarchy"/>
    <dgm:cxn modelId="{6645A0A0-8E80-4240-AB41-FFFEE0E20AF9}" type="presParOf" srcId="{7354B270-B5A0-4B43-8D11-06B3D6D29B0C}" destId="{A76F9B24-D95F-47BD-AF0F-8E09F1514759}" srcOrd="1" destOrd="0" presId="urn:microsoft.com/office/officeart/2008/layout/HorizontalMultiLevelHierarchy"/>
    <dgm:cxn modelId="{B442DE2D-7204-412B-BD1C-56D9459B0990}" type="presParOf" srcId="{A76F9B24-D95F-47BD-AF0F-8E09F1514759}" destId="{9B5BE4F5-9ADB-4D90-AF22-225E908920E5}" srcOrd="0" destOrd="0" presId="urn:microsoft.com/office/officeart/2008/layout/HorizontalMultiLevelHierarchy"/>
    <dgm:cxn modelId="{90998518-76A6-46F0-BEEF-F7E75AEBCCAE}" type="presParOf" srcId="{9B5BE4F5-9ADB-4D90-AF22-225E908920E5}" destId="{2656C24B-3793-4CDF-A887-D1911A40CA1B}" srcOrd="0" destOrd="0" presId="urn:microsoft.com/office/officeart/2008/layout/HorizontalMultiLevelHierarchy"/>
    <dgm:cxn modelId="{303DBA76-A9AF-49B6-981D-03FE0F3A3B48}" type="presParOf" srcId="{A76F9B24-D95F-47BD-AF0F-8E09F1514759}" destId="{B27EFF7A-265D-4A5A-BF2A-2C344775F716}" srcOrd="1" destOrd="0" presId="urn:microsoft.com/office/officeart/2008/layout/HorizontalMultiLevelHierarchy"/>
    <dgm:cxn modelId="{87E2D640-2518-4C50-A339-72557666D221}" type="presParOf" srcId="{B27EFF7A-265D-4A5A-BF2A-2C344775F716}" destId="{5A11BB99-5EC0-4DB7-AEA6-A74B24881992}" srcOrd="0" destOrd="0" presId="urn:microsoft.com/office/officeart/2008/layout/HorizontalMultiLevelHierarchy"/>
    <dgm:cxn modelId="{20D2F03D-581D-4711-A5F3-B8CF931B24A8}" type="presParOf" srcId="{B27EFF7A-265D-4A5A-BF2A-2C344775F716}" destId="{6CBD3778-6D69-401A-B210-C1F5DC2B25FA}" srcOrd="1" destOrd="0" presId="urn:microsoft.com/office/officeart/2008/layout/HorizontalMultiLevelHierarchy"/>
    <dgm:cxn modelId="{DE80A74C-FA93-4B5A-9CE4-430AF1CA8D55}" type="presParOf" srcId="{A76F9B24-D95F-47BD-AF0F-8E09F1514759}" destId="{7340256A-2111-4F13-85D8-F86F8BF604A1}" srcOrd="2" destOrd="0" presId="urn:microsoft.com/office/officeart/2008/layout/HorizontalMultiLevelHierarchy"/>
    <dgm:cxn modelId="{A9C3125A-DF08-488D-B7E1-AC8F7B03C79A}" type="presParOf" srcId="{7340256A-2111-4F13-85D8-F86F8BF604A1}" destId="{C2167F4A-AB3C-4F6F-935F-3E2E92B30670}" srcOrd="0" destOrd="0" presId="urn:microsoft.com/office/officeart/2008/layout/HorizontalMultiLevelHierarchy"/>
    <dgm:cxn modelId="{C7E4B1DC-25E6-4A21-9759-3137EAA286ED}" type="presParOf" srcId="{A76F9B24-D95F-47BD-AF0F-8E09F1514759}" destId="{34C411C4-C496-4313-9028-759B58693078}" srcOrd="3" destOrd="0" presId="urn:microsoft.com/office/officeart/2008/layout/HorizontalMultiLevelHierarchy"/>
    <dgm:cxn modelId="{A1E24B1B-8613-428F-95F0-26E5E3C9B8EA}" type="presParOf" srcId="{34C411C4-C496-4313-9028-759B58693078}" destId="{497BC944-D18A-41F7-AB80-FA240724784F}" srcOrd="0" destOrd="0" presId="urn:microsoft.com/office/officeart/2008/layout/HorizontalMultiLevelHierarchy"/>
    <dgm:cxn modelId="{E0A2D562-716E-4191-AD57-25BE767A3971}" type="presParOf" srcId="{34C411C4-C496-4313-9028-759B58693078}" destId="{8DBC5C1A-18EF-4691-869F-E32BE4879D74}" srcOrd="1" destOrd="0" presId="urn:microsoft.com/office/officeart/2008/layout/HorizontalMultiLevelHierarchy"/>
    <dgm:cxn modelId="{B13CC26E-F051-4389-9767-58A5C00FC117}" type="presParOf" srcId="{A76F9B24-D95F-47BD-AF0F-8E09F1514759}" destId="{CAD411BA-7184-4921-8E90-77F26186BDDE}" srcOrd="4" destOrd="0" presId="urn:microsoft.com/office/officeart/2008/layout/HorizontalMultiLevelHierarchy"/>
    <dgm:cxn modelId="{808A3776-F834-482A-A282-7AA5B7415A2D}" type="presParOf" srcId="{CAD411BA-7184-4921-8E90-77F26186BDDE}" destId="{B0FEED28-EC16-48FA-8FC0-BB9C49FACEE0}" srcOrd="0" destOrd="0" presId="urn:microsoft.com/office/officeart/2008/layout/HorizontalMultiLevelHierarchy"/>
    <dgm:cxn modelId="{E3159506-88B4-48AF-9B4A-445D12500FA9}" type="presParOf" srcId="{A76F9B24-D95F-47BD-AF0F-8E09F1514759}" destId="{C2630382-A569-4A4A-9D18-E85DBEA28EF3}" srcOrd="5" destOrd="0" presId="urn:microsoft.com/office/officeart/2008/layout/HorizontalMultiLevelHierarchy"/>
    <dgm:cxn modelId="{6EF21D16-45CA-4151-B34F-0F195ACA996F}" type="presParOf" srcId="{C2630382-A569-4A4A-9D18-E85DBEA28EF3}" destId="{6B17AA72-25A9-4748-A1EB-5A1EE4FC8297}" srcOrd="0" destOrd="0" presId="urn:microsoft.com/office/officeart/2008/layout/HorizontalMultiLevelHierarchy"/>
    <dgm:cxn modelId="{A3C6CEE6-AEA4-4F6E-A3CD-0F1F8351C30E}" type="presParOf" srcId="{C2630382-A569-4A4A-9D18-E85DBEA28EF3}" destId="{865CB2EA-F466-40DB-B777-32BBA597F7FE}" srcOrd="1" destOrd="0" presId="urn:microsoft.com/office/officeart/2008/layout/HorizontalMultiLevelHierarchy"/>
    <dgm:cxn modelId="{4A08308F-31D9-4F53-969B-0FA666F8D523}" type="presParOf" srcId="{A76F9B24-D95F-47BD-AF0F-8E09F1514759}" destId="{EE09113A-02AC-432F-A314-33A225969C96}" srcOrd="6" destOrd="0" presId="urn:microsoft.com/office/officeart/2008/layout/HorizontalMultiLevelHierarchy"/>
    <dgm:cxn modelId="{020C3DBA-3EF9-478C-88FD-1982941942E4}" type="presParOf" srcId="{EE09113A-02AC-432F-A314-33A225969C96}" destId="{75709C93-9581-4D02-8690-EE1DD594428E}" srcOrd="0" destOrd="0" presId="urn:microsoft.com/office/officeart/2008/layout/HorizontalMultiLevelHierarchy"/>
    <dgm:cxn modelId="{B3DB869E-5CC7-4172-ADF9-53BEA3C6CDCA}" type="presParOf" srcId="{A76F9B24-D95F-47BD-AF0F-8E09F1514759}" destId="{02CC56B5-47DF-45B6-B947-EB2634F1F8AA}" srcOrd="7" destOrd="0" presId="urn:microsoft.com/office/officeart/2008/layout/HorizontalMultiLevelHierarchy"/>
    <dgm:cxn modelId="{1C543DF7-33E6-4C30-B1FC-E31F6DF8A4DB}" type="presParOf" srcId="{02CC56B5-47DF-45B6-B947-EB2634F1F8AA}" destId="{2EB2EA31-ED47-4910-ADDD-6F37C74C85AD}" srcOrd="0" destOrd="0" presId="urn:microsoft.com/office/officeart/2008/layout/HorizontalMultiLevelHierarchy"/>
    <dgm:cxn modelId="{FC31032C-C609-4177-BB4B-396A25F996C4}" type="presParOf" srcId="{02CC56B5-47DF-45B6-B947-EB2634F1F8AA}" destId="{2045F837-2A1E-4339-8126-93C08F978B18}" srcOrd="1" destOrd="0" presId="urn:microsoft.com/office/officeart/2008/layout/HorizontalMultiLevelHierarchy"/>
    <dgm:cxn modelId="{4E0DB7D0-17FC-4090-9D42-2DF71A59D509}" type="presParOf" srcId="{A76F9B24-D95F-47BD-AF0F-8E09F1514759}" destId="{56D87479-2CC2-448A-9EA8-B77CF0D54936}" srcOrd="8" destOrd="0" presId="urn:microsoft.com/office/officeart/2008/layout/HorizontalMultiLevelHierarchy"/>
    <dgm:cxn modelId="{E76403A6-1ADC-451E-9582-2A9D1496C8F3}" type="presParOf" srcId="{56D87479-2CC2-448A-9EA8-B77CF0D54936}" destId="{B9A97474-BD80-44B3-8A3C-A061C0C5CAE4}" srcOrd="0" destOrd="0" presId="urn:microsoft.com/office/officeart/2008/layout/HorizontalMultiLevelHierarchy"/>
    <dgm:cxn modelId="{3B162745-6039-4084-B0CB-928ECEB0C8E5}" type="presParOf" srcId="{A76F9B24-D95F-47BD-AF0F-8E09F1514759}" destId="{034BC4B4-9395-4ECC-BC00-ABD73401140E}" srcOrd="9" destOrd="0" presId="urn:microsoft.com/office/officeart/2008/layout/HorizontalMultiLevelHierarchy"/>
    <dgm:cxn modelId="{95ED70FA-1A02-4D60-9992-CD6B6E636BF8}" type="presParOf" srcId="{034BC4B4-9395-4ECC-BC00-ABD73401140E}" destId="{DADB3D52-4648-4C16-9B1F-EA27DF54D198}" srcOrd="0" destOrd="0" presId="urn:microsoft.com/office/officeart/2008/layout/HorizontalMultiLevelHierarchy"/>
    <dgm:cxn modelId="{A38E511C-42D7-4BBE-9298-ADCA98A5F8E4}" type="presParOf" srcId="{034BC4B4-9395-4ECC-BC00-ABD73401140E}" destId="{CEA17002-08EB-4CD4-9238-40AADA4E24DE}" srcOrd="1" destOrd="0" presId="urn:microsoft.com/office/officeart/2008/layout/HorizontalMultiLevelHierarchy"/>
    <dgm:cxn modelId="{5C29F937-4454-400E-A6A5-E98827309B49}" type="presParOf" srcId="{A76F9B24-D95F-47BD-AF0F-8E09F1514759}" destId="{E422443C-3653-4FBC-979B-A17BD032053C}" srcOrd="10" destOrd="0" presId="urn:microsoft.com/office/officeart/2008/layout/HorizontalMultiLevelHierarchy"/>
    <dgm:cxn modelId="{AE765FC3-F21E-4A77-A9A0-46E8D148B0CF}" type="presParOf" srcId="{E422443C-3653-4FBC-979B-A17BD032053C}" destId="{C68645FB-ECD8-434E-A344-312EC725344A}" srcOrd="0" destOrd="0" presId="urn:microsoft.com/office/officeart/2008/layout/HorizontalMultiLevelHierarchy"/>
    <dgm:cxn modelId="{FCE2D89C-CB53-4280-BD78-86DF7B27D368}" type="presParOf" srcId="{A76F9B24-D95F-47BD-AF0F-8E09F1514759}" destId="{8A3C02B9-9B97-48D6-82C5-D2FB9B4741BE}" srcOrd="11" destOrd="0" presId="urn:microsoft.com/office/officeart/2008/layout/HorizontalMultiLevelHierarchy"/>
    <dgm:cxn modelId="{457EA8CE-572C-48D3-BF30-04D5C0213792}" type="presParOf" srcId="{8A3C02B9-9B97-48D6-82C5-D2FB9B4741BE}" destId="{1820E433-B6FB-46FF-8439-59953F1C245B}" srcOrd="0" destOrd="0" presId="urn:microsoft.com/office/officeart/2008/layout/HorizontalMultiLevelHierarchy"/>
    <dgm:cxn modelId="{A7136471-9C80-4C42-A21C-7AE30D000D19}" type="presParOf" srcId="{8A3C02B9-9B97-48D6-82C5-D2FB9B4741BE}" destId="{015F5AE5-6276-4FEA-BBDE-CEFF72A5C74C}" srcOrd="1" destOrd="0" presId="urn:microsoft.com/office/officeart/2008/layout/HorizontalMultiLevelHierarchy"/>
    <dgm:cxn modelId="{1BAF71C5-A1CD-4378-92AD-AD39B32F9047}" type="presParOf" srcId="{6E8A903F-9BE4-4559-8ACC-64497E4C6003}" destId="{F759C573-9043-4C59-8C63-6FE51AE005E2}" srcOrd="2" destOrd="0" presId="urn:microsoft.com/office/officeart/2008/layout/HorizontalMultiLevelHierarchy"/>
    <dgm:cxn modelId="{0097F5D8-5B6B-4C2C-A02C-610EC1F23FC3}" type="presParOf" srcId="{F759C573-9043-4C59-8C63-6FE51AE005E2}" destId="{8A6231D2-A00A-4964-A551-78BB6EE7FC0A}" srcOrd="0" destOrd="0" presId="urn:microsoft.com/office/officeart/2008/layout/HorizontalMultiLevelHierarchy"/>
    <dgm:cxn modelId="{04C7D4A9-76AE-4187-BCA6-8E2F2260A375}" type="presParOf" srcId="{6E8A903F-9BE4-4559-8ACC-64497E4C6003}" destId="{D1F00769-43DC-407E-B9E8-5160F4F5F44D}" srcOrd="3" destOrd="0" presId="urn:microsoft.com/office/officeart/2008/layout/HorizontalMultiLevelHierarchy"/>
    <dgm:cxn modelId="{B4AE9BFB-C6BB-48BA-A891-BB8127AB447D}" type="presParOf" srcId="{D1F00769-43DC-407E-B9E8-5160F4F5F44D}" destId="{E1D0690F-2346-4367-AAE6-4899FFF38D4D}" srcOrd="0" destOrd="0" presId="urn:microsoft.com/office/officeart/2008/layout/HorizontalMultiLevelHierarchy"/>
    <dgm:cxn modelId="{DD1D7926-36DF-4B42-AF97-C3662A42512B}" type="presParOf" srcId="{D1F00769-43DC-407E-B9E8-5160F4F5F44D}" destId="{6BC87505-5526-4B20-99C7-05EB2BA00159}" srcOrd="1" destOrd="0" presId="urn:microsoft.com/office/officeart/2008/layout/HorizontalMultiLevelHierarchy"/>
    <dgm:cxn modelId="{3DB667A5-478F-4655-B449-06150C5F9F29}" type="presParOf" srcId="{6E8A903F-9BE4-4559-8ACC-64497E4C6003}" destId="{7A3CE5D0-DA5C-4BA7-A924-2CD1331BB581}" srcOrd="4" destOrd="0" presId="urn:microsoft.com/office/officeart/2008/layout/HorizontalMultiLevelHierarchy"/>
    <dgm:cxn modelId="{B838DB80-204E-463A-937B-D68763510928}" type="presParOf" srcId="{7A3CE5D0-DA5C-4BA7-A924-2CD1331BB581}" destId="{2F85BB01-D36D-42FD-8437-A191920C79C4}" srcOrd="0" destOrd="0" presId="urn:microsoft.com/office/officeart/2008/layout/HorizontalMultiLevelHierarchy"/>
    <dgm:cxn modelId="{04B8FBA3-81BE-4B43-AEA1-8855F32C7FCE}" type="presParOf" srcId="{6E8A903F-9BE4-4559-8ACC-64497E4C6003}" destId="{448E809D-54FE-4166-908E-909B4BF17A47}" srcOrd="5" destOrd="0" presId="urn:microsoft.com/office/officeart/2008/layout/HorizontalMultiLevelHierarchy"/>
    <dgm:cxn modelId="{292AFF80-97B2-4591-8470-46A19D2E82E4}" type="presParOf" srcId="{448E809D-54FE-4166-908E-909B4BF17A47}" destId="{8F5B64D5-448D-4615-B85E-89C4519D6C50}" srcOrd="0" destOrd="0" presId="urn:microsoft.com/office/officeart/2008/layout/HorizontalMultiLevelHierarchy"/>
    <dgm:cxn modelId="{B8EC93C1-CE00-4A48-9F4B-2B8A92F88245}" type="presParOf" srcId="{448E809D-54FE-4166-908E-909B4BF17A47}" destId="{B137114C-E50D-472E-BA4C-EBF16BA3BA2A}" srcOrd="1" destOrd="0" presId="urn:microsoft.com/office/officeart/2008/layout/HorizontalMultiLevelHierarchy"/>
    <dgm:cxn modelId="{CEE80E96-44C9-4FEB-A239-CB18ADF96461}" type="presParOf" srcId="{6E8A903F-9BE4-4559-8ACC-64497E4C6003}" destId="{B32FF812-A6E1-4166-B866-8AE6210E65E6}" srcOrd="6" destOrd="0" presId="urn:microsoft.com/office/officeart/2008/layout/HorizontalMultiLevelHierarchy"/>
    <dgm:cxn modelId="{6963E9DD-AC54-4239-9BB1-0DB65719AB1C}" type="presParOf" srcId="{B32FF812-A6E1-4166-B866-8AE6210E65E6}" destId="{E9806153-740C-4A3E-A52B-B2F00D5B0004}" srcOrd="0" destOrd="0" presId="urn:microsoft.com/office/officeart/2008/layout/HorizontalMultiLevelHierarchy"/>
    <dgm:cxn modelId="{F92E8EB4-0A59-46AF-AC32-9DD9B5FFDCD2}" type="presParOf" srcId="{6E8A903F-9BE4-4559-8ACC-64497E4C6003}" destId="{E1F3A206-E3DC-43F5-9D60-6C006750E756}" srcOrd="7" destOrd="0" presId="urn:microsoft.com/office/officeart/2008/layout/HorizontalMultiLevelHierarchy"/>
    <dgm:cxn modelId="{372958BA-4908-4EBF-8431-1D7D144EFC7D}" type="presParOf" srcId="{E1F3A206-E3DC-43F5-9D60-6C006750E756}" destId="{DB1D8958-BE5E-4D41-A69F-F4C569513EF3}" srcOrd="0" destOrd="0" presId="urn:microsoft.com/office/officeart/2008/layout/HorizontalMultiLevelHierarchy"/>
    <dgm:cxn modelId="{40E76E55-4995-4A8C-982D-280B1E1EC2A2}" type="presParOf" srcId="{E1F3A206-E3DC-43F5-9D60-6C006750E756}" destId="{DE907C2B-318E-4FCC-983C-38630C7F7D5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EE0B68-298A-4A3F-ADA6-A429BA4FCC0D}"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CO"/>
        </a:p>
      </dgm:t>
    </dgm:pt>
    <dgm:pt modelId="{D1532C8A-D66B-44B0-9B03-7A51E4A401AB}">
      <dgm:prSet phldrT="[Texto]" custT="1"/>
      <dgm:spPr/>
      <dgm:t>
        <a:bodyPr/>
        <a:lstStyle/>
        <a:p>
          <a:r>
            <a:rPr lang="es-CO" sz="2800" dirty="0" smtClean="0">
              <a:latin typeface="Trebuchet MS" panose="020B0603020202020204" pitchFamily="34" charset="0"/>
            </a:rPr>
            <a:t>Línea de base</a:t>
          </a:r>
          <a:endParaRPr lang="es-CO" sz="2800" dirty="0">
            <a:latin typeface="Trebuchet MS" panose="020B0603020202020204" pitchFamily="34" charset="0"/>
          </a:endParaRPr>
        </a:p>
      </dgm:t>
    </dgm:pt>
    <dgm:pt modelId="{6B2A4279-7239-432E-9930-ED13D70845F6}" type="parTrans" cxnId="{2B7B7A5A-4A24-495E-BB35-C1277B54103C}">
      <dgm:prSet/>
      <dgm:spPr/>
      <dgm:t>
        <a:bodyPr/>
        <a:lstStyle/>
        <a:p>
          <a:endParaRPr lang="es-CO"/>
        </a:p>
      </dgm:t>
    </dgm:pt>
    <dgm:pt modelId="{7F02C89B-FDDC-4512-BD22-7F1CDB90BD0E}" type="sibTrans" cxnId="{2B7B7A5A-4A24-495E-BB35-C1277B54103C}">
      <dgm:prSet/>
      <dgm:spPr/>
      <dgm:t>
        <a:bodyPr/>
        <a:lstStyle/>
        <a:p>
          <a:endParaRPr lang="es-CO"/>
        </a:p>
      </dgm:t>
    </dgm:pt>
    <dgm:pt modelId="{99955D57-B8D7-4A7C-A247-96C0BD889488}">
      <dgm:prSet phldrT="[Texto]" custT="1"/>
      <dgm:spPr/>
      <dgm:t>
        <a:bodyPr/>
        <a:lstStyle/>
        <a:p>
          <a:r>
            <a:rPr lang="es-CO" sz="2000" dirty="0" smtClean="0">
              <a:latin typeface="Trebuchet MS" panose="020B0603020202020204" pitchFamily="34" charset="0"/>
            </a:rPr>
            <a:t>Calidad de atención en educación</a:t>
          </a:r>
          <a:endParaRPr lang="es-CO" sz="2000" dirty="0">
            <a:latin typeface="Trebuchet MS" panose="020B0603020202020204" pitchFamily="34" charset="0"/>
          </a:endParaRPr>
        </a:p>
      </dgm:t>
    </dgm:pt>
    <dgm:pt modelId="{17626414-8F4B-4D69-AEC7-8481DB3C4984}" type="parTrans" cxnId="{CCF9FCA9-60D9-4D94-922E-5D59891A21D9}">
      <dgm:prSet/>
      <dgm:spPr>
        <a:ln>
          <a:solidFill>
            <a:schemeClr val="bg1"/>
          </a:solidFill>
        </a:ln>
      </dgm:spPr>
      <dgm:t>
        <a:bodyPr/>
        <a:lstStyle/>
        <a:p>
          <a:endParaRPr lang="es-CO"/>
        </a:p>
      </dgm:t>
    </dgm:pt>
    <dgm:pt modelId="{8853ACF4-64DC-4C75-8254-659A95DAEC20}" type="sibTrans" cxnId="{CCF9FCA9-60D9-4D94-922E-5D59891A21D9}">
      <dgm:prSet/>
      <dgm:spPr/>
      <dgm:t>
        <a:bodyPr/>
        <a:lstStyle/>
        <a:p>
          <a:endParaRPr lang="es-CO"/>
        </a:p>
      </dgm:t>
    </dgm:pt>
    <dgm:pt modelId="{892E0901-3752-4746-A4C1-07F873DD56A5}">
      <dgm:prSet phldrT="[Texto]" custT="1"/>
      <dgm:spPr/>
      <dgm:t>
        <a:bodyPr/>
        <a:lstStyle/>
        <a:p>
          <a:r>
            <a:rPr lang="es-CO" sz="2000" dirty="0" smtClean="0">
              <a:latin typeface="Trebuchet MS" panose="020B0603020202020204" pitchFamily="34" charset="0"/>
            </a:rPr>
            <a:t>Calidad de atención en salud</a:t>
          </a:r>
          <a:endParaRPr lang="es-CO" sz="2000" dirty="0">
            <a:latin typeface="Trebuchet MS" panose="020B0603020202020204" pitchFamily="34" charset="0"/>
          </a:endParaRPr>
        </a:p>
      </dgm:t>
    </dgm:pt>
    <dgm:pt modelId="{5D56ED44-3420-4BE1-B79F-8B2798030A10}" type="parTrans" cxnId="{611C0EF2-0C1E-4C1B-AF94-0ED0C7D88D16}">
      <dgm:prSet/>
      <dgm:spPr>
        <a:ln>
          <a:solidFill>
            <a:schemeClr val="bg1"/>
          </a:solidFill>
        </a:ln>
      </dgm:spPr>
      <dgm:t>
        <a:bodyPr/>
        <a:lstStyle/>
        <a:p>
          <a:endParaRPr lang="es-CO"/>
        </a:p>
      </dgm:t>
    </dgm:pt>
    <dgm:pt modelId="{B8C05983-71DA-48C5-AA95-CF11CFDB4F11}" type="sibTrans" cxnId="{611C0EF2-0C1E-4C1B-AF94-0ED0C7D88D16}">
      <dgm:prSet/>
      <dgm:spPr/>
      <dgm:t>
        <a:bodyPr/>
        <a:lstStyle/>
        <a:p>
          <a:endParaRPr lang="es-CO"/>
        </a:p>
      </dgm:t>
    </dgm:pt>
    <dgm:pt modelId="{377BCF74-D25A-484D-8B3D-278F25E73D46}">
      <dgm:prSet custT="1"/>
      <dgm:spPr/>
      <dgm:t>
        <a:bodyPr/>
        <a:lstStyle/>
        <a:p>
          <a:r>
            <a:rPr lang="es-CO" sz="2000" dirty="0" smtClean="0">
              <a:latin typeface="Trebuchet MS" panose="020B0603020202020204" pitchFamily="34" charset="0"/>
            </a:rPr>
            <a:t>Capacidad institucional</a:t>
          </a:r>
          <a:endParaRPr lang="es-CO" sz="2000" dirty="0">
            <a:latin typeface="Trebuchet MS" panose="020B0603020202020204" pitchFamily="34" charset="0"/>
          </a:endParaRPr>
        </a:p>
      </dgm:t>
    </dgm:pt>
    <dgm:pt modelId="{A7F9C8CC-74FE-4DAB-B712-6B77E55F8C14}" type="parTrans" cxnId="{92B48C43-E7A1-4A24-A421-E02AFE3DA711}">
      <dgm:prSet/>
      <dgm:spPr>
        <a:ln>
          <a:solidFill>
            <a:schemeClr val="bg1"/>
          </a:solidFill>
        </a:ln>
      </dgm:spPr>
      <dgm:t>
        <a:bodyPr/>
        <a:lstStyle/>
        <a:p>
          <a:endParaRPr lang="es-CO"/>
        </a:p>
      </dgm:t>
    </dgm:pt>
    <dgm:pt modelId="{31B5A69E-3886-49EF-9EAA-BDA619A1BD03}" type="sibTrans" cxnId="{92B48C43-E7A1-4A24-A421-E02AFE3DA711}">
      <dgm:prSet/>
      <dgm:spPr/>
      <dgm:t>
        <a:bodyPr/>
        <a:lstStyle/>
        <a:p>
          <a:endParaRPr lang="es-CO"/>
        </a:p>
      </dgm:t>
    </dgm:pt>
    <dgm:pt modelId="{EFFD1488-0758-426D-999F-7FCD3A85F130}">
      <dgm:prSet custT="1"/>
      <dgm:spPr/>
      <dgm:t>
        <a:bodyPr/>
        <a:lstStyle/>
        <a:p>
          <a:r>
            <a:rPr lang="es-CO" sz="2000" dirty="0" smtClean="0">
              <a:latin typeface="Trebuchet MS" panose="020B0603020202020204" pitchFamily="34" charset="0"/>
            </a:rPr>
            <a:t>Conocimiento</a:t>
          </a:r>
          <a:endParaRPr lang="es-CO" sz="2800" dirty="0">
            <a:latin typeface="Trebuchet MS" panose="020B0603020202020204" pitchFamily="34" charset="0"/>
          </a:endParaRPr>
        </a:p>
      </dgm:t>
    </dgm:pt>
    <dgm:pt modelId="{6FDBAA65-A458-46F5-AA65-295A18A83721}" type="parTrans" cxnId="{ACD29B60-9AD7-414B-8381-25FA4F5184CE}">
      <dgm:prSet/>
      <dgm:spPr>
        <a:ln>
          <a:solidFill>
            <a:schemeClr val="bg1"/>
          </a:solidFill>
        </a:ln>
      </dgm:spPr>
      <dgm:t>
        <a:bodyPr/>
        <a:lstStyle/>
        <a:p>
          <a:endParaRPr lang="es-CO"/>
        </a:p>
      </dgm:t>
    </dgm:pt>
    <dgm:pt modelId="{F056ABB0-A4EC-4EE7-9247-A0D0059EBF6E}" type="sibTrans" cxnId="{ACD29B60-9AD7-414B-8381-25FA4F5184CE}">
      <dgm:prSet/>
      <dgm:spPr/>
      <dgm:t>
        <a:bodyPr/>
        <a:lstStyle/>
        <a:p>
          <a:endParaRPr lang="es-CO"/>
        </a:p>
      </dgm:t>
    </dgm:pt>
    <dgm:pt modelId="{0ADFDE86-2C6B-485A-AF4B-6FB70E1B3D92}">
      <dgm:prSet custT="1"/>
      <dgm:spPr/>
      <dgm:t>
        <a:bodyPr/>
        <a:lstStyle/>
        <a:p>
          <a:r>
            <a:rPr lang="es-CO" sz="2000" dirty="0" smtClean="0">
              <a:latin typeface="Trebuchet MS" panose="020B0603020202020204" pitchFamily="34" charset="0"/>
            </a:rPr>
            <a:t>Planeación</a:t>
          </a:r>
          <a:endParaRPr lang="es-CO" sz="2800" dirty="0">
            <a:latin typeface="Trebuchet MS" panose="020B0603020202020204" pitchFamily="34" charset="0"/>
          </a:endParaRPr>
        </a:p>
      </dgm:t>
    </dgm:pt>
    <dgm:pt modelId="{0402AEA8-99AE-4BEE-92BE-C08133D79223}" type="parTrans" cxnId="{00C577C8-8EE8-4EFD-B8A1-B0B54F813C96}">
      <dgm:prSet/>
      <dgm:spPr>
        <a:solidFill>
          <a:schemeClr val="accent2"/>
        </a:solidFill>
        <a:ln>
          <a:solidFill>
            <a:schemeClr val="bg1"/>
          </a:solidFill>
        </a:ln>
      </dgm:spPr>
      <dgm:t>
        <a:bodyPr/>
        <a:lstStyle/>
        <a:p>
          <a:endParaRPr lang="es-CO"/>
        </a:p>
      </dgm:t>
    </dgm:pt>
    <dgm:pt modelId="{0A2D47D1-B43C-4F45-B02E-4BF0F51900CD}" type="sibTrans" cxnId="{00C577C8-8EE8-4EFD-B8A1-B0B54F813C96}">
      <dgm:prSet/>
      <dgm:spPr/>
      <dgm:t>
        <a:bodyPr/>
        <a:lstStyle/>
        <a:p>
          <a:endParaRPr lang="es-CO"/>
        </a:p>
      </dgm:t>
    </dgm:pt>
    <dgm:pt modelId="{D1255DB0-B392-482D-88E7-E5C29FE6D9DF}">
      <dgm:prSet custT="1"/>
      <dgm:spPr/>
      <dgm:t>
        <a:bodyPr/>
        <a:lstStyle/>
        <a:p>
          <a:r>
            <a:rPr lang="es-CO" sz="2000" dirty="0" smtClean="0">
              <a:latin typeface="Trebuchet MS" panose="020B0603020202020204" pitchFamily="34" charset="0"/>
            </a:rPr>
            <a:t>Implementación</a:t>
          </a:r>
          <a:endParaRPr lang="es-CO" sz="2800" dirty="0">
            <a:latin typeface="Trebuchet MS" panose="020B0603020202020204" pitchFamily="34" charset="0"/>
          </a:endParaRPr>
        </a:p>
      </dgm:t>
    </dgm:pt>
    <dgm:pt modelId="{1166D4D6-98E9-44E3-8D6A-87D3D600844B}" type="parTrans" cxnId="{2904792D-4272-41C9-BB23-7431C2CB4119}">
      <dgm:prSet/>
      <dgm:spPr>
        <a:ln>
          <a:solidFill>
            <a:schemeClr val="bg1"/>
          </a:solidFill>
        </a:ln>
      </dgm:spPr>
      <dgm:t>
        <a:bodyPr/>
        <a:lstStyle/>
        <a:p>
          <a:endParaRPr lang="es-CO"/>
        </a:p>
      </dgm:t>
    </dgm:pt>
    <dgm:pt modelId="{62C5B85B-6C2D-4255-97AF-A4BDDD91D631}" type="sibTrans" cxnId="{2904792D-4272-41C9-BB23-7431C2CB4119}">
      <dgm:prSet/>
      <dgm:spPr/>
      <dgm:t>
        <a:bodyPr/>
        <a:lstStyle/>
        <a:p>
          <a:endParaRPr lang="es-CO"/>
        </a:p>
      </dgm:t>
    </dgm:pt>
    <dgm:pt modelId="{2BB09E0F-2F64-4BBB-8132-560977F9E1D4}">
      <dgm:prSet custT="1"/>
      <dgm:spPr/>
      <dgm:t>
        <a:bodyPr/>
        <a:lstStyle/>
        <a:p>
          <a:r>
            <a:rPr lang="es-CO" sz="2000" dirty="0" smtClean="0">
              <a:latin typeface="Trebuchet MS" panose="020B0603020202020204" pitchFamily="34" charset="0"/>
            </a:rPr>
            <a:t>Seguimiento y evaluación</a:t>
          </a:r>
          <a:endParaRPr lang="es-CO" sz="2800" dirty="0">
            <a:latin typeface="Trebuchet MS" panose="020B0603020202020204" pitchFamily="34" charset="0"/>
          </a:endParaRPr>
        </a:p>
      </dgm:t>
    </dgm:pt>
    <dgm:pt modelId="{256A55F6-5015-492F-B5B6-9671C8D6AB7F}" type="parTrans" cxnId="{4C5D8F71-06EC-4C34-B831-0F9359C98C16}">
      <dgm:prSet/>
      <dgm:spPr>
        <a:ln>
          <a:solidFill>
            <a:schemeClr val="bg1"/>
          </a:solidFill>
        </a:ln>
      </dgm:spPr>
      <dgm:t>
        <a:bodyPr/>
        <a:lstStyle/>
        <a:p>
          <a:endParaRPr lang="es-CO"/>
        </a:p>
      </dgm:t>
    </dgm:pt>
    <dgm:pt modelId="{79606F12-29BA-4D2A-B7C5-FD34ECFA6F34}" type="sibTrans" cxnId="{4C5D8F71-06EC-4C34-B831-0F9359C98C16}">
      <dgm:prSet/>
      <dgm:spPr/>
      <dgm:t>
        <a:bodyPr/>
        <a:lstStyle/>
        <a:p>
          <a:endParaRPr lang="es-CO"/>
        </a:p>
      </dgm:t>
    </dgm:pt>
    <dgm:pt modelId="{645E7669-0680-4DA0-AAFF-653E9BACA22F}" type="pres">
      <dgm:prSet presAssocID="{9DEE0B68-298A-4A3F-ADA6-A429BA4FCC0D}" presName="Name0" presStyleCnt="0">
        <dgm:presLayoutVars>
          <dgm:chPref val="1"/>
          <dgm:dir/>
          <dgm:animOne val="branch"/>
          <dgm:animLvl val="lvl"/>
          <dgm:resizeHandles val="exact"/>
        </dgm:presLayoutVars>
      </dgm:prSet>
      <dgm:spPr/>
      <dgm:t>
        <a:bodyPr/>
        <a:lstStyle/>
        <a:p>
          <a:endParaRPr lang="es-CO"/>
        </a:p>
      </dgm:t>
    </dgm:pt>
    <dgm:pt modelId="{C532FCD1-E97D-4785-9A30-974371BA83B1}" type="pres">
      <dgm:prSet presAssocID="{D1532C8A-D66B-44B0-9B03-7A51E4A401AB}" presName="root1" presStyleCnt="0"/>
      <dgm:spPr/>
    </dgm:pt>
    <dgm:pt modelId="{947C7553-BFE2-4BDC-9A09-021DFC4111B5}" type="pres">
      <dgm:prSet presAssocID="{D1532C8A-D66B-44B0-9B03-7A51E4A401AB}" presName="LevelOneTextNode" presStyleLbl="node0" presStyleIdx="0" presStyleCnt="1" custScaleY="60982">
        <dgm:presLayoutVars>
          <dgm:chPref val="3"/>
        </dgm:presLayoutVars>
      </dgm:prSet>
      <dgm:spPr>
        <a:prstGeom prst="roundRect">
          <a:avLst/>
        </a:prstGeom>
      </dgm:spPr>
      <dgm:t>
        <a:bodyPr/>
        <a:lstStyle/>
        <a:p>
          <a:endParaRPr lang="es-CO"/>
        </a:p>
      </dgm:t>
    </dgm:pt>
    <dgm:pt modelId="{C4980D2A-E913-43EF-9E36-23A2027C646B}" type="pres">
      <dgm:prSet presAssocID="{D1532C8A-D66B-44B0-9B03-7A51E4A401AB}" presName="level2hierChild" presStyleCnt="0"/>
      <dgm:spPr/>
    </dgm:pt>
    <dgm:pt modelId="{5FC3C603-87DE-4C72-A23F-98F21E021DE6}" type="pres">
      <dgm:prSet presAssocID="{17626414-8F4B-4D69-AEC7-8481DB3C4984}" presName="conn2-1" presStyleLbl="parChTrans1D2" presStyleIdx="0" presStyleCnt="3"/>
      <dgm:spPr/>
      <dgm:t>
        <a:bodyPr/>
        <a:lstStyle/>
        <a:p>
          <a:endParaRPr lang="es-CO"/>
        </a:p>
      </dgm:t>
    </dgm:pt>
    <dgm:pt modelId="{F46C4F21-13DC-4E50-A252-A80C03897C83}" type="pres">
      <dgm:prSet presAssocID="{17626414-8F4B-4D69-AEC7-8481DB3C4984}" presName="connTx" presStyleLbl="parChTrans1D2" presStyleIdx="0" presStyleCnt="3"/>
      <dgm:spPr/>
      <dgm:t>
        <a:bodyPr/>
        <a:lstStyle/>
        <a:p>
          <a:endParaRPr lang="es-CO"/>
        </a:p>
      </dgm:t>
    </dgm:pt>
    <dgm:pt modelId="{7FAE1912-DB45-471B-9E0B-1B1794997520}" type="pres">
      <dgm:prSet presAssocID="{99955D57-B8D7-4A7C-A247-96C0BD889488}" presName="root2" presStyleCnt="0"/>
      <dgm:spPr/>
    </dgm:pt>
    <dgm:pt modelId="{3F729073-6403-4F09-9B63-DC60477943A1}" type="pres">
      <dgm:prSet presAssocID="{99955D57-B8D7-4A7C-A247-96C0BD889488}" presName="LevelTwoTextNode" presStyleLbl="node2" presStyleIdx="0" presStyleCnt="3">
        <dgm:presLayoutVars>
          <dgm:chPref val="3"/>
        </dgm:presLayoutVars>
      </dgm:prSet>
      <dgm:spPr>
        <a:prstGeom prst="roundRect">
          <a:avLst/>
        </a:prstGeom>
      </dgm:spPr>
      <dgm:t>
        <a:bodyPr/>
        <a:lstStyle/>
        <a:p>
          <a:endParaRPr lang="es-CO"/>
        </a:p>
      </dgm:t>
    </dgm:pt>
    <dgm:pt modelId="{5DDE3974-8A60-4BCD-9DC1-67C754DA34BB}" type="pres">
      <dgm:prSet presAssocID="{99955D57-B8D7-4A7C-A247-96C0BD889488}" presName="level3hierChild" presStyleCnt="0"/>
      <dgm:spPr/>
    </dgm:pt>
    <dgm:pt modelId="{D521E8A1-4117-4FB7-A6DE-289D7D87D3A4}" type="pres">
      <dgm:prSet presAssocID="{5D56ED44-3420-4BE1-B79F-8B2798030A10}" presName="conn2-1" presStyleLbl="parChTrans1D2" presStyleIdx="1" presStyleCnt="3"/>
      <dgm:spPr/>
      <dgm:t>
        <a:bodyPr/>
        <a:lstStyle/>
        <a:p>
          <a:endParaRPr lang="es-CO"/>
        </a:p>
      </dgm:t>
    </dgm:pt>
    <dgm:pt modelId="{89D7E4E4-ACC5-4220-A488-5B5DD3119EC2}" type="pres">
      <dgm:prSet presAssocID="{5D56ED44-3420-4BE1-B79F-8B2798030A10}" presName="connTx" presStyleLbl="parChTrans1D2" presStyleIdx="1" presStyleCnt="3"/>
      <dgm:spPr/>
      <dgm:t>
        <a:bodyPr/>
        <a:lstStyle/>
        <a:p>
          <a:endParaRPr lang="es-CO"/>
        </a:p>
      </dgm:t>
    </dgm:pt>
    <dgm:pt modelId="{49602679-D9AD-41FA-B7FF-C6D4F3B4272A}" type="pres">
      <dgm:prSet presAssocID="{892E0901-3752-4746-A4C1-07F873DD56A5}" presName="root2" presStyleCnt="0"/>
      <dgm:spPr/>
    </dgm:pt>
    <dgm:pt modelId="{AE39898B-8B6B-49A0-A1EB-B6022CA1E81B}" type="pres">
      <dgm:prSet presAssocID="{892E0901-3752-4746-A4C1-07F873DD56A5}" presName="LevelTwoTextNode" presStyleLbl="node2" presStyleIdx="1" presStyleCnt="3">
        <dgm:presLayoutVars>
          <dgm:chPref val="3"/>
        </dgm:presLayoutVars>
      </dgm:prSet>
      <dgm:spPr>
        <a:prstGeom prst="roundRect">
          <a:avLst/>
        </a:prstGeom>
      </dgm:spPr>
      <dgm:t>
        <a:bodyPr/>
        <a:lstStyle/>
        <a:p>
          <a:endParaRPr lang="es-CO"/>
        </a:p>
      </dgm:t>
    </dgm:pt>
    <dgm:pt modelId="{94FD2600-306E-46F2-B997-032B5EC263A2}" type="pres">
      <dgm:prSet presAssocID="{892E0901-3752-4746-A4C1-07F873DD56A5}" presName="level3hierChild" presStyleCnt="0"/>
      <dgm:spPr/>
    </dgm:pt>
    <dgm:pt modelId="{422EC3B1-6715-42C3-AA61-DFB673100BDE}" type="pres">
      <dgm:prSet presAssocID="{A7F9C8CC-74FE-4DAB-B712-6B77E55F8C14}" presName="conn2-1" presStyleLbl="parChTrans1D2" presStyleIdx="2" presStyleCnt="3"/>
      <dgm:spPr/>
      <dgm:t>
        <a:bodyPr/>
        <a:lstStyle/>
        <a:p>
          <a:endParaRPr lang="es-CO"/>
        </a:p>
      </dgm:t>
    </dgm:pt>
    <dgm:pt modelId="{87DACD49-6BFF-4B90-B678-397CA6A856F7}" type="pres">
      <dgm:prSet presAssocID="{A7F9C8CC-74FE-4DAB-B712-6B77E55F8C14}" presName="connTx" presStyleLbl="parChTrans1D2" presStyleIdx="2" presStyleCnt="3"/>
      <dgm:spPr/>
      <dgm:t>
        <a:bodyPr/>
        <a:lstStyle/>
        <a:p>
          <a:endParaRPr lang="es-CO"/>
        </a:p>
      </dgm:t>
    </dgm:pt>
    <dgm:pt modelId="{FBCABEB2-65FB-433D-8058-EE57EAA0F655}" type="pres">
      <dgm:prSet presAssocID="{377BCF74-D25A-484D-8B3D-278F25E73D46}" presName="root2" presStyleCnt="0"/>
      <dgm:spPr/>
    </dgm:pt>
    <dgm:pt modelId="{211EC954-313B-40EC-8909-F7DDC8F600F6}" type="pres">
      <dgm:prSet presAssocID="{377BCF74-D25A-484D-8B3D-278F25E73D46}" presName="LevelTwoTextNode" presStyleLbl="node2" presStyleIdx="2" presStyleCnt="3">
        <dgm:presLayoutVars>
          <dgm:chPref val="3"/>
        </dgm:presLayoutVars>
      </dgm:prSet>
      <dgm:spPr>
        <a:prstGeom prst="roundRect">
          <a:avLst/>
        </a:prstGeom>
      </dgm:spPr>
      <dgm:t>
        <a:bodyPr/>
        <a:lstStyle/>
        <a:p>
          <a:endParaRPr lang="es-CO"/>
        </a:p>
      </dgm:t>
    </dgm:pt>
    <dgm:pt modelId="{A9E14908-1ECF-4BD8-91F1-61C369440DD8}" type="pres">
      <dgm:prSet presAssocID="{377BCF74-D25A-484D-8B3D-278F25E73D46}" presName="level3hierChild" presStyleCnt="0"/>
      <dgm:spPr/>
    </dgm:pt>
    <dgm:pt modelId="{FEEA774F-9437-464C-A32A-DF72279E122B}" type="pres">
      <dgm:prSet presAssocID="{6FDBAA65-A458-46F5-AA65-295A18A83721}" presName="conn2-1" presStyleLbl="parChTrans1D3" presStyleIdx="0" presStyleCnt="4"/>
      <dgm:spPr/>
      <dgm:t>
        <a:bodyPr/>
        <a:lstStyle/>
        <a:p>
          <a:endParaRPr lang="es-CO"/>
        </a:p>
      </dgm:t>
    </dgm:pt>
    <dgm:pt modelId="{15DED64C-5210-4F4E-B522-0B408FA986A1}" type="pres">
      <dgm:prSet presAssocID="{6FDBAA65-A458-46F5-AA65-295A18A83721}" presName="connTx" presStyleLbl="parChTrans1D3" presStyleIdx="0" presStyleCnt="4"/>
      <dgm:spPr/>
      <dgm:t>
        <a:bodyPr/>
        <a:lstStyle/>
        <a:p>
          <a:endParaRPr lang="es-CO"/>
        </a:p>
      </dgm:t>
    </dgm:pt>
    <dgm:pt modelId="{ED668247-0F19-432C-AAE0-35652022109D}" type="pres">
      <dgm:prSet presAssocID="{EFFD1488-0758-426D-999F-7FCD3A85F130}" presName="root2" presStyleCnt="0"/>
      <dgm:spPr/>
    </dgm:pt>
    <dgm:pt modelId="{35B68467-1322-4CFD-A335-64786778A192}" type="pres">
      <dgm:prSet presAssocID="{EFFD1488-0758-426D-999F-7FCD3A85F130}" presName="LevelTwoTextNode" presStyleLbl="node3" presStyleIdx="0" presStyleCnt="4" custScaleY="57700">
        <dgm:presLayoutVars>
          <dgm:chPref val="3"/>
        </dgm:presLayoutVars>
      </dgm:prSet>
      <dgm:spPr>
        <a:prstGeom prst="roundRect">
          <a:avLst/>
        </a:prstGeom>
      </dgm:spPr>
      <dgm:t>
        <a:bodyPr/>
        <a:lstStyle/>
        <a:p>
          <a:endParaRPr lang="es-CO"/>
        </a:p>
      </dgm:t>
    </dgm:pt>
    <dgm:pt modelId="{764EA4AC-94A5-4E84-B75D-6AB896A049F5}" type="pres">
      <dgm:prSet presAssocID="{EFFD1488-0758-426D-999F-7FCD3A85F130}" presName="level3hierChild" presStyleCnt="0"/>
      <dgm:spPr/>
    </dgm:pt>
    <dgm:pt modelId="{06A87246-AD71-4BF0-90D2-654765EBECF5}" type="pres">
      <dgm:prSet presAssocID="{0402AEA8-99AE-4BEE-92BE-C08133D79223}" presName="conn2-1" presStyleLbl="parChTrans1D3" presStyleIdx="1" presStyleCnt="4"/>
      <dgm:spPr/>
      <dgm:t>
        <a:bodyPr/>
        <a:lstStyle/>
        <a:p>
          <a:endParaRPr lang="es-CO"/>
        </a:p>
      </dgm:t>
    </dgm:pt>
    <dgm:pt modelId="{122A718C-0EF2-46C2-93A5-36F0E0EFF242}" type="pres">
      <dgm:prSet presAssocID="{0402AEA8-99AE-4BEE-92BE-C08133D79223}" presName="connTx" presStyleLbl="parChTrans1D3" presStyleIdx="1" presStyleCnt="4"/>
      <dgm:spPr/>
      <dgm:t>
        <a:bodyPr/>
        <a:lstStyle/>
        <a:p>
          <a:endParaRPr lang="es-CO"/>
        </a:p>
      </dgm:t>
    </dgm:pt>
    <dgm:pt modelId="{5DDD5341-869F-4F2E-BE03-9C6A4DD0C624}" type="pres">
      <dgm:prSet presAssocID="{0ADFDE86-2C6B-485A-AF4B-6FB70E1B3D92}" presName="root2" presStyleCnt="0"/>
      <dgm:spPr/>
    </dgm:pt>
    <dgm:pt modelId="{A18C985F-A850-4EDE-805B-E66189D0F28A}" type="pres">
      <dgm:prSet presAssocID="{0ADFDE86-2C6B-485A-AF4B-6FB70E1B3D92}" presName="LevelTwoTextNode" presStyleLbl="node3" presStyleIdx="1" presStyleCnt="4" custScaleY="58467">
        <dgm:presLayoutVars>
          <dgm:chPref val="3"/>
        </dgm:presLayoutVars>
      </dgm:prSet>
      <dgm:spPr>
        <a:prstGeom prst="roundRect">
          <a:avLst/>
        </a:prstGeom>
      </dgm:spPr>
      <dgm:t>
        <a:bodyPr/>
        <a:lstStyle/>
        <a:p>
          <a:endParaRPr lang="es-CO"/>
        </a:p>
      </dgm:t>
    </dgm:pt>
    <dgm:pt modelId="{7E5003A6-0851-43DA-88A9-9DAAC83B0688}" type="pres">
      <dgm:prSet presAssocID="{0ADFDE86-2C6B-485A-AF4B-6FB70E1B3D92}" presName="level3hierChild" presStyleCnt="0"/>
      <dgm:spPr/>
    </dgm:pt>
    <dgm:pt modelId="{A6DBD1BD-F9B3-4C55-A2A5-BD0131E26BC4}" type="pres">
      <dgm:prSet presAssocID="{1166D4D6-98E9-44E3-8D6A-87D3D600844B}" presName="conn2-1" presStyleLbl="parChTrans1D3" presStyleIdx="2" presStyleCnt="4"/>
      <dgm:spPr/>
      <dgm:t>
        <a:bodyPr/>
        <a:lstStyle/>
        <a:p>
          <a:endParaRPr lang="es-CO"/>
        </a:p>
      </dgm:t>
    </dgm:pt>
    <dgm:pt modelId="{8DBF3978-6BEA-4470-9391-E56260EABBC2}" type="pres">
      <dgm:prSet presAssocID="{1166D4D6-98E9-44E3-8D6A-87D3D600844B}" presName="connTx" presStyleLbl="parChTrans1D3" presStyleIdx="2" presStyleCnt="4"/>
      <dgm:spPr/>
      <dgm:t>
        <a:bodyPr/>
        <a:lstStyle/>
        <a:p>
          <a:endParaRPr lang="es-CO"/>
        </a:p>
      </dgm:t>
    </dgm:pt>
    <dgm:pt modelId="{DA33F855-80D3-4830-806E-09C0621CE4CF}" type="pres">
      <dgm:prSet presAssocID="{D1255DB0-B392-482D-88E7-E5C29FE6D9DF}" presName="root2" presStyleCnt="0"/>
      <dgm:spPr/>
    </dgm:pt>
    <dgm:pt modelId="{06FDA1BB-EC75-47D3-8D43-F605908FBA4F}" type="pres">
      <dgm:prSet presAssocID="{D1255DB0-B392-482D-88E7-E5C29FE6D9DF}" presName="LevelTwoTextNode" presStyleLbl="node3" presStyleIdx="2" presStyleCnt="4" custScaleY="60258">
        <dgm:presLayoutVars>
          <dgm:chPref val="3"/>
        </dgm:presLayoutVars>
      </dgm:prSet>
      <dgm:spPr>
        <a:prstGeom prst="roundRect">
          <a:avLst/>
        </a:prstGeom>
      </dgm:spPr>
      <dgm:t>
        <a:bodyPr/>
        <a:lstStyle/>
        <a:p>
          <a:endParaRPr lang="es-CO"/>
        </a:p>
      </dgm:t>
    </dgm:pt>
    <dgm:pt modelId="{8D1F9261-313E-4B81-BD1F-8F0F534128A7}" type="pres">
      <dgm:prSet presAssocID="{D1255DB0-B392-482D-88E7-E5C29FE6D9DF}" presName="level3hierChild" presStyleCnt="0"/>
      <dgm:spPr/>
    </dgm:pt>
    <dgm:pt modelId="{B02B1CEC-FC07-47D5-B3A5-A7DAB56B20BF}" type="pres">
      <dgm:prSet presAssocID="{256A55F6-5015-492F-B5B6-9671C8D6AB7F}" presName="conn2-1" presStyleLbl="parChTrans1D3" presStyleIdx="3" presStyleCnt="4"/>
      <dgm:spPr/>
      <dgm:t>
        <a:bodyPr/>
        <a:lstStyle/>
        <a:p>
          <a:endParaRPr lang="es-CO"/>
        </a:p>
      </dgm:t>
    </dgm:pt>
    <dgm:pt modelId="{A24A7521-1FB5-4CA1-BC38-A9B686F6EDC9}" type="pres">
      <dgm:prSet presAssocID="{256A55F6-5015-492F-B5B6-9671C8D6AB7F}" presName="connTx" presStyleLbl="parChTrans1D3" presStyleIdx="3" presStyleCnt="4"/>
      <dgm:spPr/>
      <dgm:t>
        <a:bodyPr/>
        <a:lstStyle/>
        <a:p>
          <a:endParaRPr lang="es-CO"/>
        </a:p>
      </dgm:t>
    </dgm:pt>
    <dgm:pt modelId="{AB4D31BE-87E2-44FD-B149-A4E1D0046A5C}" type="pres">
      <dgm:prSet presAssocID="{2BB09E0F-2F64-4BBB-8132-560977F9E1D4}" presName="root2" presStyleCnt="0"/>
      <dgm:spPr/>
    </dgm:pt>
    <dgm:pt modelId="{F0F8BAB5-E0BF-47B0-90D1-C5B21B6DF295}" type="pres">
      <dgm:prSet presAssocID="{2BB09E0F-2F64-4BBB-8132-560977F9E1D4}" presName="LevelTwoTextNode" presStyleLbl="node3" presStyleIdx="3" presStyleCnt="4" custScaleY="76469">
        <dgm:presLayoutVars>
          <dgm:chPref val="3"/>
        </dgm:presLayoutVars>
      </dgm:prSet>
      <dgm:spPr>
        <a:prstGeom prst="roundRect">
          <a:avLst/>
        </a:prstGeom>
      </dgm:spPr>
      <dgm:t>
        <a:bodyPr/>
        <a:lstStyle/>
        <a:p>
          <a:endParaRPr lang="es-CO"/>
        </a:p>
      </dgm:t>
    </dgm:pt>
    <dgm:pt modelId="{16D8AEA8-7B65-443D-A835-E8FF8FCB8439}" type="pres">
      <dgm:prSet presAssocID="{2BB09E0F-2F64-4BBB-8132-560977F9E1D4}" presName="level3hierChild" presStyleCnt="0"/>
      <dgm:spPr/>
    </dgm:pt>
  </dgm:ptLst>
  <dgm:cxnLst>
    <dgm:cxn modelId="{4297A335-73B1-419B-92A9-D70991BB014F}" type="presOf" srcId="{0402AEA8-99AE-4BEE-92BE-C08133D79223}" destId="{122A718C-0EF2-46C2-93A5-36F0E0EFF242}" srcOrd="1" destOrd="0" presId="urn:microsoft.com/office/officeart/2008/layout/HorizontalMultiLevelHierarchy"/>
    <dgm:cxn modelId="{92B48C43-E7A1-4A24-A421-E02AFE3DA711}" srcId="{D1532C8A-D66B-44B0-9B03-7A51E4A401AB}" destId="{377BCF74-D25A-484D-8B3D-278F25E73D46}" srcOrd="2" destOrd="0" parTransId="{A7F9C8CC-74FE-4DAB-B712-6B77E55F8C14}" sibTransId="{31B5A69E-3886-49EF-9EAA-BDA619A1BD03}"/>
    <dgm:cxn modelId="{F17375EE-04C6-4092-A090-148AE79AC8FB}" type="presOf" srcId="{D1255DB0-B392-482D-88E7-E5C29FE6D9DF}" destId="{06FDA1BB-EC75-47D3-8D43-F605908FBA4F}" srcOrd="0" destOrd="0" presId="urn:microsoft.com/office/officeart/2008/layout/HorizontalMultiLevelHierarchy"/>
    <dgm:cxn modelId="{2B7B7A5A-4A24-495E-BB35-C1277B54103C}" srcId="{9DEE0B68-298A-4A3F-ADA6-A429BA4FCC0D}" destId="{D1532C8A-D66B-44B0-9B03-7A51E4A401AB}" srcOrd="0" destOrd="0" parTransId="{6B2A4279-7239-432E-9930-ED13D70845F6}" sibTransId="{7F02C89B-FDDC-4512-BD22-7F1CDB90BD0E}"/>
    <dgm:cxn modelId="{E68F54EB-012A-4A8E-9DCA-74DA7CEEC40C}" type="presOf" srcId="{256A55F6-5015-492F-B5B6-9671C8D6AB7F}" destId="{B02B1CEC-FC07-47D5-B3A5-A7DAB56B20BF}" srcOrd="0" destOrd="0" presId="urn:microsoft.com/office/officeart/2008/layout/HorizontalMultiLevelHierarchy"/>
    <dgm:cxn modelId="{611C0EF2-0C1E-4C1B-AF94-0ED0C7D88D16}" srcId="{D1532C8A-D66B-44B0-9B03-7A51E4A401AB}" destId="{892E0901-3752-4746-A4C1-07F873DD56A5}" srcOrd="1" destOrd="0" parTransId="{5D56ED44-3420-4BE1-B79F-8B2798030A10}" sibTransId="{B8C05983-71DA-48C5-AA95-CF11CFDB4F11}"/>
    <dgm:cxn modelId="{FD3AC2CA-2E2C-4087-B9F7-A6BBFEB8BCED}" type="presOf" srcId="{6FDBAA65-A458-46F5-AA65-295A18A83721}" destId="{15DED64C-5210-4F4E-B522-0B408FA986A1}" srcOrd="1" destOrd="0" presId="urn:microsoft.com/office/officeart/2008/layout/HorizontalMultiLevelHierarchy"/>
    <dgm:cxn modelId="{590373DD-E967-41E9-9018-EFD768544646}" type="presOf" srcId="{99955D57-B8D7-4A7C-A247-96C0BD889488}" destId="{3F729073-6403-4F09-9B63-DC60477943A1}" srcOrd="0" destOrd="0" presId="urn:microsoft.com/office/officeart/2008/layout/HorizontalMultiLevelHierarchy"/>
    <dgm:cxn modelId="{9D836CB4-A6DA-474D-BC6D-987CA9ED659E}" type="presOf" srcId="{17626414-8F4B-4D69-AEC7-8481DB3C4984}" destId="{5FC3C603-87DE-4C72-A23F-98F21E021DE6}" srcOrd="0" destOrd="0" presId="urn:microsoft.com/office/officeart/2008/layout/HorizontalMultiLevelHierarchy"/>
    <dgm:cxn modelId="{00C577C8-8EE8-4EFD-B8A1-B0B54F813C96}" srcId="{377BCF74-D25A-484D-8B3D-278F25E73D46}" destId="{0ADFDE86-2C6B-485A-AF4B-6FB70E1B3D92}" srcOrd="1" destOrd="0" parTransId="{0402AEA8-99AE-4BEE-92BE-C08133D79223}" sibTransId="{0A2D47D1-B43C-4F45-B02E-4BF0F51900CD}"/>
    <dgm:cxn modelId="{45277DD1-E1D2-4B1B-9818-5954D9EF1E1C}" type="presOf" srcId="{5D56ED44-3420-4BE1-B79F-8B2798030A10}" destId="{D521E8A1-4117-4FB7-A6DE-289D7D87D3A4}" srcOrd="0" destOrd="0" presId="urn:microsoft.com/office/officeart/2008/layout/HorizontalMultiLevelHierarchy"/>
    <dgm:cxn modelId="{A3C07D68-42CD-41C4-81C3-605C30D63B62}" type="presOf" srcId="{0402AEA8-99AE-4BEE-92BE-C08133D79223}" destId="{06A87246-AD71-4BF0-90D2-654765EBECF5}" srcOrd="0" destOrd="0" presId="urn:microsoft.com/office/officeart/2008/layout/HorizontalMultiLevelHierarchy"/>
    <dgm:cxn modelId="{1A3093B1-9D38-4DB8-A6DB-7108D275F8A5}" type="presOf" srcId="{377BCF74-D25A-484D-8B3D-278F25E73D46}" destId="{211EC954-313B-40EC-8909-F7DDC8F600F6}" srcOrd="0" destOrd="0" presId="urn:microsoft.com/office/officeart/2008/layout/HorizontalMultiLevelHierarchy"/>
    <dgm:cxn modelId="{CCF9FCA9-60D9-4D94-922E-5D59891A21D9}" srcId="{D1532C8A-D66B-44B0-9B03-7A51E4A401AB}" destId="{99955D57-B8D7-4A7C-A247-96C0BD889488}" srcOrd="0" destOrd="0" parTransId="{17626414-8F4B-4D69-AEC7-8481DB3C4984}" sibTransId="{8853ACF4-64DC-4C75-8254-659A95DAEC20}"/>
    <dgm:cxn modelId="{FFB7790B-32BE-44B0-B00E-7C48FD469B08}" type="presOf" srcId="{17626414-8F4B-4D69-AEC7-8481DB3C4984}" destId="{F46C4F21-13DC-4E50-A252-A80C03897C83}" srcOrd="1" destOrd="0" presId="urn:microsoft.com/office/officeart/2008/layout/HorizontalMultiLevelHierarchy"/>
    <dgm:cxn modelId="{D0EDA3BB-B87C-4A87-A82B-096809BCD413}" type="presOf" srcId="{D1532C8A-D66B-44B0-9B03-7A51E4A401AB}" destId="{947C7553-BFE2-4BDC-9A09-021DFC4111B5}" srcOrd="0" destOrd="0" presId="urn:microsoft.com/office/officeart/2008/layout/HorizontalMultiLevelHierarchy"/>
    <dgm:cxn modelId="{67302A1E-FE84-4F62-B9E7-C02E9D3DF16C}" type="presOf" srcId="{A7F9C8CC-74FE-4DAB-B712-6B77E55F8C14}" destId="{422EC3B1-6715-42C3-AA61-DFB673100BDE}" srcOrd="0" destOrd="0" presId="urn:microsoft.com/office/officeart/2008/layout/HorizontalMultiLevelHierarchy"/>
    <dgm:cxn modelId="{137FBA61-B8DD-412D-B90E-9F5DC4B220BA}" type="presOf" srcId="{EFFD1488-0758-426D-999F-7FCD3A85F130}" destId="{35B68467-1322-4CFD-A335-64786778A192}" srcOrd="0" destOrd="0" presId="urn:microsoft.com/office/officeart/2008/layout/HorizontalMultiLevelHierarchy"/>
    <dgm:cxn modelId="{FFE9C285-D89F-411E-A3BC-CE51F5CB729A}" type="presOf" srcId="{256A55F6-5015-492F-B5B6-9671C8D6AB7F}" destId="{A24A7521-1FB5-4CA1-BC38-A9B686F6EDC9}" srcOrd="1" destOrd="0" presId="urn:microsoft.com/office/officeart/2008/layout/HorizontalMultiLevelHierarchy"/>
    <dgm:cxn modelId="{ACD29B60-9AD7-414B-8381-25FA4F5184CE}" srcId="{377BCF74-D25A-484D-8B3D-278F25E73D46}" destId="{EFFD1488-0758-426D-999F-7FCD3A85F130}" srcOrd="0" destOrd="0" parTransId="{6FDBAA65-A458-46F5-AA65-295A18A83721}" sibTransId="{F056ABB0-A4EC-4EE7-9247-A0D0059EBF6E}"/>
    <dgm:cxn modelId="{4C5D8F71-06EC-4C34-B831-0F9359C98C16}" srcId="{377BCF74-D25A-484D-8B3D-278F25E73D46}" destId="{2BB09E0F-2F64-4BBB-8132-560977F9E1D4}" srcOrd="3" destOrd="0" parTransId="{256A55F6-5015-492F-B5B6-9671C8D6AB7F}" sibTransId="{79606F12-29BA-4D2A-B7C5-FD34ECFA6F34}"/>
    <dgm:cxn modelId="{ADDA97F5-7622-49DD-B7E7-CB522FB44EEB}" type="presOf" srcId="{2BB09E0F-2F64-4BBB-8132-560977F9E1D4}" destId="{F0F8BAB5-E0BF-47B0-90D1-C5B21B6DF295}" srcOrd="0" destOrd="0" presId="urn:microsoft.com/office/officeart/2008/layout/HorizontalMultiLevelHierarchy"/>
    <dgm:cxn modelId="{34CDEE87-1B70-4D00-8D27-75289EAD93B5}" type="presOf" srcId="{0ADFDE86-2C6B-485A-AF4B-6FB70E1B3D92}" destId="{A18C985F-A850-4EDE-805B-E66189D0F28A}" srcOrd="0" destOrd="0" presId="urn:microsoft.com/office/officeart/2008/layout/HorizontalMultiLevelHierarchy"/>
    <dgm:cxn modelId="{8F794502-C56C-4187-9B74-9FA8BDF9D754}" type="presOf" srcId="{5D56ED44-3420-4BE1-B79F-8B2798030A10}" destId="{89D7E4E4-ACC5-4220-A488-5B5DD3119EC2}" srcOrd="1" destOrd="0" presId="urn:microsoft.com/office/officeart/2008/layout/HorizontalMultiLevelHierarchy"/>
    <dgm:cxn modelId="{2904792D-4272-41C9-BB23-7431C2CB4119}" srcId="{377BCF74-D25A-484D-8B3D-278F25E73D46}" destId="{D1255DB0-B392-482D-88E7-E5C29FE6D9DF}" srcOrd="2" destOrd="0" parTransId="{1166D4D6-98E9-44E3-8D6A-87D3D600844B}" sibTransId="{62C5B85B-6C2D-4255-97AF-A4BDDD91D631}"/>
    <dgm:cxn modelId="{F353528D-B1B6-48DF-95C0-24B566C31563}" type="presOf" srcId="{9DEE0B68-298A-4A3F-ADA6-A429BA4FCC0D}" destId="{645E7669-0680-4DA0-AAFF-653E9BACA22F}" srcOrd="0" destOrd="0" presId="urn:microsoft.com/office/officeart/2008/layout/HorizontalMultiLevelHierarchy"/>
    <dgm:cxn modelId="{45E5014F-16A7-4C15-B9BD-516EEA047F75}" type="presOf" srcId="{A7F9C8CC-74FE-4DAB-B712-6B77E55F8C14}" destId="{87DACD49-6BFF-4B90-B678-397CA6A856F7}" srcOrd="1" destOrd="0" presId="urn:microsoft.com/office/officeart/2008/layout/HorizontalMultiLevelHierarchy"/>
    <dgm:cxn modelId="{7AA79FE4-807B-476B-9068-FD617803C97A}" type="presOf" srcId="{892E0901-3752-4746-A4C1-07F873DD56A5}" destId="{AE39898B-8B6B-49A0-A1EB-B6022CA1E81B}" srcOrd="0" destOrd="0" presId="urn:microsoft.com/office/officeart/2008/layout/HorizontalMultiLevelHierarchy"/>
    <dgm:cxn modelId="{B30355A3-CA78-4073-B7F2-63C0E7F4B16C}" type="presOf" srcId="{6FDBAA65-A458-46F5-AA65-295A18A83721}" destId="{FEEA774F-9437-464C-A32A-DF72279E122B}" srcOrd="0" destOrd="0" presId="urn:microsoft.com/office/officeart/2008/layout/HorizontalMultiLevelHierarchy"/>
    <dgm:cxn modelId="{0FD73461-D333-437D-9B59-4F09A68B644D}" type="presOf" srcId="{1166D4D6-98E9-44E3-8D6A-87D3D600844B}" destId="{A6DBD1BD-F9B3-4C55-A2A5-BD0131E26BC4}" srcOrd="0" destOrd="0" presId="urn:microsoft.com/office/officeart/2008/layout/HorizontalMultiLevelHierarchy"/>
    <dgm:cxn modelId="{EB764990-29E8-4304-AF55-54F180237FED}" type="presOf" srcId="{1166D4D6-98E9-44E3-8D6A-87D3D600844B}" destId="{8DBF3978-6BEA-4470-9391-E56260EABBC2}" srcOrd="1" destOrd="0" presId="urn:microsoft.com/office/officeart/2008/layout/HorizontalMultiLevelHierarchy"/>
    <dgm:cxn modelId="{72CD819D-DFBF-4FEF-8DB3-38E67CD63AB5}" type="presParOf" srcId="{645E7669-0680-4DA0-AAFF-653E9BACA22F}" destId="{C532FCD1-E97D-4785-9A30-974371BA83B1}" srcOrd="0" destOrd="0" presId="urn:microsoft.com/office/officeart/2008/layout/HorizontalMultiLevelHierarchy"/>
    <dgm:cxn modelId="{CB5D46E8-A7AB-46F6-96CD-7F77ACEC424E}" type="presParOf" srcId="{C532FCD1-E97D-4785-9A30-974371BA83B1}" destId="{947C7553-BFE2-4BDC-9A09-021DFC4111B5}" srcOrd="0" destOrd="0" presId="urn:microsoft.com/office/officeart/2008/layout/HorizontalMultiLevelHierarchy"/>
    <dgm:cxn modelId="{EF49386E-35C8-40D1-B0C9-534F7953F6A9}" type="presParOf" srcId="{C532FCD1-E97D-4785-9A30-974371BA83B1}" destId="{C4980D2A-E913-43EF-9E36-23A2027C646B}" srcOrd="1" destOrd="0" presId="urn:microsoft.com/office/officeart/2008/layout/HorizontalMultiLevelHierarchy"/>
    <dgm:cxn modelId="{96FA70DB-B031-4B86-A114-77868D5B837F}" type="presParOf" srcId="{C4980D2A-E913-43EF-9E36-23A2027C646B}" destId="{5FC3C603-87DE-4C72-A23F-98F21E021DE6}" srcOrd="0" destOrd="0" presId="urn:microsoft.com/office/officeart/2008/layout/HorizontalMultiLevelHierarchy"/>
    <dgm:cxn modelId="{13B12693-83D6-4C3D-BA16-A4DC5C40D467}" type="presParOf" srcId="{5FC3C603-87DE-4C72-A23F-98F21E021DE6}" destId="{F46C4F21-13DC-4E50-A252-A80C03897C83}" srcOrd="0" destOrd="0" presId="urn:microsoft.com/office/officeart/2008/layout/HorizontalMultiLevelHierarchy"/>
    <dgm:cxn modelId="{3AE6379F-BA2C-4265-A9E6-C852A1D6E6D6}" type="presParOf" srcId="{C4980D2A-E913-43EF-9E36-23A2027C646B}" destId="{7FAE1912-DB45-471B-9E0B-1B1794997520}" srcOrd="1" destOrd="0" presId="urn:microsoft.com/office/officeart/2008/layout/HorizontalMultiLevelHierarchy"/>
    <dgm:cxn modelId="{B3B55336-7F3A-4009-9ECA-8773772E6FB5}" type="presParOf" srcId="{7FAE1912-DB45-471B-9E0B-1B1794997520}" destId="{3F729073-6403-4F09-9B63-DC60477943A1}" srcOrd="0" destOrd="0" presId="urn:microsoft.com/office/officeart/2008/layout/HorizontalMultiLevelHierarchy"/>
    <dgm:cxn modelId="{37E7BE2F-6323-43F8-ACD7-DE1EC5218052}" type="presParOf" srcId="{7FAE1912-DB45-471B-9E0B-1B1794997520}" destId="{5DDE3974-8A60-4BCD-9DC1-67C754DA34BB}" srcOrd="1" destOrd="0" presId="urn:microsoft.com/office/officeart/2008/layout/HorizontalMultiLevelHierarchy"/>
    <dgm:cxn modelId="{2CF9A97B-6067-47B5-AD63-3DA433E42CE9}" type="presParOf" srcId="{C4980D2A-E913-43EF-9E36-23A2027C646B}" destId="{D521E8A1-4117-4FB7-A6DE-289D7D87D3A4}" srcOrd="2" destOrd="0" presId="urn:microsoft.com/office/officeart/2008/layout/HorizontalMultiLevelHierarchy"/>
    <dgm:cxn modelId="{4865ADC5-027C-40E4-A907-447731006303}" type="presParOf" srcId="{D521E8A1-4117-4FB7-A6DE-289D7D87D3A4}" destId="{89D7E4E4-ACC5-4220-A488-5B5DD3119EC2}" srcOrd="0" destOrd="0" presId="urn:microsoft.com/office/officeart/2008/layout/HorizontalMultiLevelHierarchy"/>
    <dgm:cxn modelId="{76FEEEE4-B113-4DC4-A753-1FA632245007}" type="presParOf" srcId="{C4980D2A-E913-43EF-9E36-23A2027C646B}" destId="{49602679-D9AD-41FA-B7FF-C6D4F3B4272A}" srcOrd="3" destOrd="0" presId="urn:microsoft.com/office/officeart/2008/layout/HorizontalMultiLevelHierarchy"/>
    <dgm:cxn modelId="{F4BCD8BF-764D-4350-9769-9EE296E813B8}" type="presParOf" srcId="{49602679-D9AD-41FA-B7FF-C6D4F3B4272A}" destId="{AE39898B-8B6B-49A0-A1EB-B6022CA1E81B}" srcOrd="0" destOrd="0" presId="urn:microsoft.com/office/officeart/2008/layout/HorizontalMultiLevelHierarchy"/>
    <dgm:cxn modelId="{43FE7D91-0A85-4472-851E-E1D2C3ADA199}" type="presParOf" srcId="{49602679-D9AD-41FA-B7FF-C6D4F3B4272A}" destId="{94FD2600-306E-46F2-B997-032B5EC263A2}" srcOrd="1" destOrd="0" presId="urn:microsoft.com/office/officeart/2008/layout/HorizontalMultiLevelHierarchy"/>
    <dgm:cxn modelId="{8FB2AEB0-BB47-4DE8-9F74-3E4355DBED5B}" type="presParOf" srcId="{C4980D2A-E913-43EF-9E36-23A2027C646B}" destId="{422EC3B1-6715-42C3-AA61-DFB673100BDE}" srcOrd="4" destOrd="0" presId="urn:microsoft.com/office/officeart/2008/layout/HorizontalMultiLevelHierarchy"/>
    <dgm:cxn modelId="{F38A24E6-CF56-4007-858F-323BB0111DB9}" type="presParOf" srcId="{422EC3B1-6715-42C3-AA61-DFB673100BDE}" destId="{87DACD49-6BFF-4B90-B678-397CA6A856F7}" srcOrd="0" destOrd="0" presId="urn:microsoft.com/office/officeart/2008/layout/HorizontalMultiLevelHierarchy"/>
    <dgm:cxn modelId="{225C9852-2F0D-4AA1-A684-1C381478941C}" type="presParOf" srcId="{C4980D2A-E913-43EF-9E36-23A2027C646B}" destId="{FBCABEB2-65FB-433D-8058-EE57EAA0F655}" srcOrd="5" destOrd="0" presId="urn:microsoft.com/office/officeart/2008/layout/HorizontalMultiLevelHierarchy"/>
    <dgm:cxn modelId="{0FB48CC4-44E5-4963-9587-67C65EA2997E}" type="presParOf" srcId="{FBCABEB2-65FB-433D-8058-EE57EAA0F655}" destId="{211EC954-313B-40EC-8909-F7DDC8F600F6}" srcOrd="0" destOrd="0" presId="urn:microsoft.com/office/officeart/2008/layout/HorizontalMultiLevelHierarchy"/>
    <dgm:cxn modelId="{C53F4910-BBD8-402B-919F-0C221E5D052E}" type="presParOf" srcId="{FBCABEB2-65FB-433D-8058-EE57EAA0F655}" destId="{A9E14908-1ECF-4BD8-91F1-61C369440DD8}" srcOrd="1" destOrd="0" presId="urn:microsoft.com/office/officeart/2008/layout/HorizontalMultiLevelHierarchy"/>
    <dgm:cxn modelId="{938F448B-DED3-4E65-8BB4-4DE6ABEAF787}" type="presParOf" srcId="{A9E14908-1ECF-4BD8-91F1-61C369440DD8}" destId="{FEEA774F-9437-464C-A32A-DF72279E122B}" srcOrd="0" destOrd="0" presId="urn:microsoft.com/office/officeart/2008/layout/HorizontalMultiLevelHierarchy"/>
    <dgm:cxn modelId="{AA3EAAAB-D772-4607-AC40-AA83178B27ED}" type="presParOf" srcId="{FEEA774F-9437-464C-A32A-DF72279E122B}" destId="{15DED64C-5210-4F4E-B522-0B408FA986A1}" srcOrd="0" destOrd="0" presId="urn:microsoft.com/office/officeart/2008/layout/HorizontalMultiLevelHierarchy"/>
    <dgm:cxn modelId="{97C12AB2-A4E9-4B48-87A4-0B07A61027E0}" type="presParOf" srcId="{A9E14908-1ECF-4BD8-91F1-61C369440DD8}" destId="{ED668247-0F19-432C-AAE0-35652022109D}" srcOrd="1" destOrd="0" presId="urn:microsoft.com/office/officeart/2008/layout/HorizontalMultiLevelHierarchy"/>
    <dgm:cxn modelId="{1224AFEC-7C5B-42DA-BB17-21B4D613B0BC}" type="presParOf" srcId="{ED668247-0F19-432C-AAE0-35652022109D}" destId="{35B68467-1322-4CFD-A335-64786778A192}" srcOrd="0" destOrd="0" presId="urn:microsoft.com/office/officeart/2008/layout/HorizontalMultiLevelHierarchy"/>
    <dgm:cxn modelId="{A16228A5-33C0-40ED-988F-DB8DA529C165}" type="presParOf" srcId="{ED668247-0F19-432C-AAE0-35652022109D}" destId="{764EA4AC-94A5-4E84-B75D-6AB896A049F5}" srcOrd="1" destOrd="0" presId="urn:microsoft.com/office/officeart/2008/layout/HorizontalMultiLevelHierarchy"/>
    <dgm:cxn modelId="{78615DD4-7F58-42B4-A867-565A84D588E8}" type="presParOf" srcId="{A9E14908-1ECF-4BD8-91F1-61C369440DD8}" destId="{06A87246-AD71-4BF0-90D2-654765EBECF5}" srcOrd="2" destOrd="0" presId="urn:microsoft.com/office/officeart/2008/layout/HorizontalMultiLevelHierarchy"/>
    <dgm:cxn modelId="{226A0BE0-BFAB-47D8-9245-649BEA0ECE32}" type="presParOf" srcId="{06A87246-AD71-4BF0-90D2-654765EBECF5}" destId="{122A718C-0EF2-46C2-93A5-36F0E0EFF242}" srcOrd="0" destOrd="0" presId="urn:microsoft.com/office/officeart/2008/layout/HorizontalMultiLevelHierarchy"/>
    <dgm:cxn modelId="{CBB9566B-F877-4BD7-A0CC-9E76193E509A}" type="presParOf" srcId="{A9E14908-1ECF-4BD8-91F1-61C369440DD8}" destId="{5DDD5341-869F-4F2E-BE03-9C6A4DD0C624}" srcOrd="3" destOrd="0" presId="urn:microsoft.com/office/officeart/2008/layout/HorizontalMultiLevelHierarchy"/>
    <dgm:cxn modelId="{647E9A12-BAAC-4E16-9FCF-D0667BE747C8}" type="presParOf" srcId="{5DDD5341-869F-4F2E-BE03-9C6A4DD0C624}" destId="{A18C985F-A850-4EDE-805B-E66189D0F28A}" srcOrd="0" destOrd="0" presId="urn:microsoft.com/office/officeart/2008/layout/HorizontalMultiLevelHierarchy"/>
    <dgm:cxn modelId="{FDFDCA98-05C0-4EE1-BFEC-A6E49032D3E4}" type="presParOf" srcId="{5DDD5341-869F-4F2E-BE03-9C6A4DD0C624}" destId="{7E5003A6-0851-43DA-88A9-9DAAC83B0688}" srcOrd="1" destOrd="0" presId="urn:microsoft.com/office/officeart/2008/layout/HorizontalMultiLevelHierarchy"/>
    <dgm:cxn modelId="{D27639EE-6D0E-403B-81AF-7AC08F6E92BE}" type="presParOf" srcId="{A9E14908-1ECF-4BD8-91F1-61C369440DD8}" destId="{A6DBD1BD-F9B3-4C55-A2A5-BD0131E26BC4}" srcOrd="4" destOrd="0" presId="urn:microsoft.com/office/officeart/2008/layout/HorizontalMultiLevelHierarchy"/>
    <dgm:cxn modelId="{D3D08716-3872-4279-868A-41100D6F9120}" type="presParOf" srcId="{A6DBD1BD-F9B3-4C55-A2A5-BD0131E26BC4}" destId="{8DBF3978-6BEA-4470-9391-E56260EABBC2}" srcOrd="0" destOrd="0" presId="urn:microsoft.com/office/officeart/2008/layout/HorizontalMultiLevelHierarchy"/>
    <dgm:cxn modelId="{548E9CDB-CD22-4EE2-B903-598209EFEA1D}" type="presParOf" srcId="{A9E14908-1ECF-4BD8-91F1-61C369440DD8}" destId="{DA33F855-80D3-4830-806E-09C0621CE4CF}" srcOrd="5" destOrd="0" presId="urn:microsoft.com/office/officeart/2008/layout/HorizontalMultiLevelHierarchy"/>
    <dgm:cxn modelId="{263F6E9E-F6AB-4259-8051-E98AA2F38F55}" type="presParOf" srcId="{DA33F855-80D3-4830-806E-09C0621CE4CF}" destId="{06FDA1BB-EC75-47D3-8D43-F605908FBA4F}" srcOrd="0" destOrd="0" presId="urn:microsoft.com/office/officeart/2008/layout/HorizontalMultiLevelHierarchy"/>
    <dgm:cxn modelId="{80B8CEF1-66C1-4639-B4E0-983D5F1013C6}" type="presParOf" srcId="{DA33F855-80D3-4830-806E-09C0621CE4CF}" destId="{8D1F9261-313E-4B81-BD1F-8F0F534128A7}" srcOrd="1" destOrd="0" presId="urn:microsoft.com/office/officeart/2008/layout/HorizontalMultiLevelHierarchy"/>
    <dgm:cxn modelId="{0DF8F01D-5C12-4F52-9650-424FD4CAA1C5}" type="presParOf" srcId="{A9E14908-1ECF-4BD8-91F1-61C369440DD8}" destId="{B02B1CEC-FC07-47D5-B3A5-A7DAB56B20BF}" srcOrd="6" destOrd="0" presId="urn:microsoft.com/office/officeart/2008/layout/HorizontalMultiLevelHierarchy"/>
    <dgm:cxn modelId="{BC9B8632-BE41-41B4-B2C4-C5E8F82C976E}" type="presParOf" srcId="{B02B1CEC-FC07-47D5-B3A5-A7DAB56B20BF}" destId="{A24A7521-1FB5-4CA1-BC38-A9B686F6EDC9}" srcOrd="0" destOrd="0" presId="urn:microsoft.com/office/officeart/2008/layout/HorizontalMultiLevelHierarchy"/>
    <dgm:cxn modelId="{30F2E9D1-6EF3-4A5E-86F6-B5BA368DD2BF}" type="presParOf" srcId="{A9E14908-1ECF-4BD8-91F1-61C369440DD8}" destId="{AB4D31BE-87E2-44FD-B149-A4E1D0046A5C}" srcOrd="7" destOrd="0" presId="urn:microsoft.com/office/officeart/2008/layout/HorizontalMultiLevelHierarchy"/>
    <dgm:cxn modelId="{87F2551D-F449-44B9-B794-196A2F21C6A6}" type="presParOf" srcId="{AB4D31BE-87E2-44FD-B149-A4E1D0046A5C}" destId="{F0F8BAB5-E0BF-47B0-90D1-C5B21B6DF295}" srcOrd="0" destOrd="0" presId="urn:microsoft.com/office/officeart/2008/layout/HorizontalMultiLevelHierarchy"/>
    <dgm:cxn modelId="{F183B886-43F6-4314-BF34-7C745EBC5F8F}" type="presParOf" srcId="{AB4D31BE-87E2-44FD-B149-A4E1D0046A5C}" destId="{16D8AEA8-7B65-443D-A835-E8FF8FCB843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37F9AA-A40C-400F-A7C9-D31B303C2B7F}" type="doc">
      <dgm:prSet loTypeId="urn:microsoft.com/office/officeart/2005/8/layout/arrow2" loCatId="process" qsTypeId="urn:microsoft.com/office/officeart/2005/8/quickstyle/simple1#3" qsCatId="simple" csTypeId="urn:microsoft.com/office/officeart/2005/8/colors/accent1_2#2" csCatId="accent1" phldr="1"/>
      <dgm:spPr/>
      <dgm:t>
        <a:bodyPr/>
        <a:lstStyle/>
        <a:p>
          <a:endParaRPr lang="es-CO"/>
        </a:p>
      </dgm:t>
    </dgm:pt>
    <dgm:pt modelId="{096F3A17-0677-4E12-9C93-803F6E5159D8}">
      <dgm:prSet phldrT="[Texto]" custT="1"/>
      <dgm:spPr/>
      <dgm:t>
        <a:bodyPr/>
        <a:lstStyle/>
        <a:p>
          <a:endParaRPr lang="es-CO" sz="1200" b="1" dirty="0" smtClean="0">
            <a:solidFill>
              <a:srgbClr val="0033CC"/>
            </a:solidFill>
            <a:latin typeface="+mn-lt"/>
            <a:ea typeface="Tahoma" pitchFamily="34" charset="0"/>
            <a:cs typeface="Tahoma" pitchFamily="34" charset="0"/>
          </a:endParaRPr>
        </a:p>
        <a:p>
          <a:r>
            <a:rPr lang="es-CO" sz="1200" b="1" dirty="0" smtClean="0">
              <a:solidFill>
                <a:srgbClr val="0033CC"/>
              </a:solidFill>
              <a:latin typeface="+mn-lt"/>
              <a:ea typeface="Tahoma" pitchFamily="34" charset="0"/>
              <a:cs typeface="Tahoma" pitchFamily="34" charset="0"/>
            </a:rPr>
            <a:t>Ninguna </a:t>
          </a:r>
          <a:r>
            <a:rPr lang="es-CO" sz="1200" dirty="0" smtClean="0">
              <a:latin typeface="+mn-lt"/>
              <a:ea typeface="Tahoma" pitchFamily="34" charset="0"/>
              <a:cs typeface="Tahoma" pitchFamily="34" charset="0"/>
            </a:rPr>
            <a:t>acción/proceso</a:t>
          </a:r>
          <a:endParaRPr lang="es-CO" sz="1200" dirty="0">
            <a:latin typeface="+mn-lt"/>
            <a:ea typeface="Tahoma" pitchFamily="34" charset="0"/>
            <a:cs typeface="Tahoma" pitchFamily="34" charset="0"/>
          </a:endParaRPr>
        </a:p>
      </dgm:t>
    </dgm:pt>
    <dgm:pt modelId="{C89F3137-3940-4FD4-AB87-B2383E3B903E}" type="parTrans" cxnId="{31784485-9235-47ED-9064-A8E02B15AB6C}">
      <dgm:prSet/>
      <dgm:spPr/>
      <dgm:t>
        <a:bodyPr/>
        <a:lstStyle/>
        <a:p>
          <a:endParaRPr lang="es-CO">
            <a:latin typeface="+mn-lt"/>
            <a:ea typeface="Tahoma" pitchFamily="34" charset="0"/>
            <a:cs typeface="Tahoma" pitchFamily="34" charset="0"/>
          </a:endParaRPr>
        </a:p>
      </dgm:t>
    </dgm:pt>
    <dgm:pt modelId="{8D253E21-3BA4-4964-B705-BA38FB96A980}" type="sibTrans" cxnId="{31784485-9235-47ED-9064-A8E02B15AB6C}">
      <dgm:prSet/>
      <dgm:spPr/>
      <dgm:t>
        <a:bodyPr/>
        <a:lstStyle/>
        <a:p>
          <a:endParaRPr lang="es-CO">
            <a:latin typeface="+mn-lt"/>
            <a:ea typeface="Tahoma" pitchFamily="34" charset="0"/>
            <a:cs typeface="Tahoma" pitchFamily="34" charset="0"/>
          </a:endParaRPr>
        </a:p>
      </dgm:t>
    </dgm:pt>
    <dgm:pt modelId="{1D158C2F-EA54-490A-967E-C5026BF34D97}">
      <dgm:prSet phldrT="[Texto]" custT="1"/>
      <dgm:spPr/>
      <dgm:t>
        <a:bodyPr/>
        <a:lstStyle/>
        <a:p>
          <a:endParaRPr lang="es-CO" sz="1200" dirty="0" smtClean="0">
            <a:latin typeface="+mn-lt"/>
            <a:ea typeface="Tahoma" pitchFamily="34" charset="0"/>
            <a:cs typeface="Tahoma" pitchFamily="34" charset="0"/>
          </a:endParaRPr>
        </a:p>
        <a:p>
          <a:r>
            <a:rPr lang="es-CO" sz="1200" dirty="0" smtClean="0">
              <a:latin typeface="+mn-lt"/>
              <a:ea typeface="Tahoma" pitchFamily="34" charset="0"/>
              <a:cs typeface="Tahoma" pitchFamily="34" charset="0"/>
            </a:rPr>
            <a:t>Acciones/procesos </a:t>
          </a:r>
          <a:r>
            <a:rPr lang="es-CO" sz="1200" b="1" dirty="0" smtClean="0">
              <a:solidFill>
                <a:srgbClr val="0033CC"/>
              </a:solidFill>
              <a:latin typeface="+mn-lt"/>
              <a:ea typeface="Tahoma" pitchFamily="34" charset="0"/>
              <a:cs typeface="Tahoma" pitchFamily="34" charset="0"/>
            </a:rPr>
            <a:t>incipientes</a:t>
          </a:r>
          <a:endParaRPr lang="es-CO" sz="1200" b="1" dirty="0">
            <a:solidFill>
              <a:srgbClr val="0033CC"/>
            </a:solidFill>
            <a:latin typeface="+mn-lt"/>
            <a:ea typeface="Tahoma" pitchFamily="34" charset="0"/>
            <a:cs typeface="Tahoma" pitchFamily="34" charset="0"/>
          </a:endParaRPr>
        </a:p>
      </dgm:t>
    </dgm:pt>
    <dgm:pt modelId="{F4F27BCF-2AB9-474D-AB71-DBD124EE8042}" type="parTrans" cxnId="{E07F0004-383C-43A5-AF76-E482462AB86A}">
      <dgm:prSet/>
      <dgm:spPr/>
      <dgm:t>
        <a:bodyPr/>
        <a:lstStyle/>
        <a:p>
          <a:endParaRPr lang="es-CO">
            <a:latin typeface="+mn-lt"/>
            <a:ea typeface="Tahoma" pitchFamily="34" charset="0"/>
            <a:cs typeface="Tahoma" pitchFamily="34" charset="0"/>
          </a:endParaRPr>
        </a:p>
      </dgm:t>
    </dgm:pt>
    <dgm:pt modelId="{EBC611C3-795E-4E48-B06D-07A74247EDDB}" type="sibTrans" cxnId="{E07F0004-383C-43A5-AF76-E482462AB86A}">
      <dgm:prSet/>
      <dgm:spPr/>
      <dgm:t>
        <a:bodyPr/>
        <a:lstStyle/>
        <a:p>
          <a:endParaRPr lang="es-CO">
            <a:latin typeface="+mn-lt"/>
            <a:ea typeface="Tahoma" pitchFamily="34" charset="0"/>
            <a:cs typeface="Tahoma" pitchFamily="34" charset="0"/>
          </a:endParaRPr>
        </a:p>
      </dgm:t>
    </dgm:pt>
    <dgm:pt modelId="{49BAACE9-B679-4DB6-82AA-A9A125201026}">
      <dgm:prSet phldrT="[Texto]" custT="1"/>
      <dgm:spPr/>
      <dgm:t>
        <a:bodyPr/>
        <a:lstStyle/>
        <a:p>
          <a:pPr>
            <a:lnSpc>
              <a:spcPct val="90000"/>
            </a:lnSpc>
            <a:spcAft>
              <a:spcPct val="35000"/>
            </a:spcAft>
          </a:pPr>
          <a:endParaRPr lang="es-CO" sz="1200" dirty="0" smtClean="0">
            <a:latin typeface="+mn-lt"/>
            <a:ea typeface="Tahoma" pitchFamily="34" charset="0"/>
            <a:cs typeface="Tahoma" pitchFamily="34" charset="0"/>
          </a:endParaRPr>
        </a:p>
        <a:p>
          <a:pPr>
            <a:lnSpc>
              <a:spcPts val="1100"/>
            </a:lnSpc>
            <a:spcAft>
              <a:spcPts val="0"/>
            </a:spcAft>
          </a:pPr>
          <a:r>
            <a:rPr lang="es-CO" sz="1200" dirty="0" smtClean="0">
              <a:latin typeface="+mn-lt"/>
              <a:ea typeface="Tahoma" pitchFamily="34" charset="0"/>
              <a:cs typeface="Tahoma" pitchFamily="34" charset="0"/>
            </a:rPr>
            <a:t>Acciones/procesos</a:t>
          </a:r>
        </a:p>
        <a:p>
          <a:pPr>
            <a:lnSpc>
              <a:spcPts val="1100"/>
            </a:lnSpc>
            <a:spcAft>
              <a:spcPts val="0"/>
            </a:spcAft>
          </a:pPr>
          <a:r>
            <a:rPr lang="es-CO" sz="1200" b="1" dirty="0" smtClean="0">
              <a:solidFill>
                <a:srgbClr val="0033CC"/>
              </a:solidFill>
              <a:latin typeface="+mn-lt"/>
              <a:ea typeface="Tahoma" pitchFamily="34" charset="0"/>
              <a:cs typeface="Tahoma" pitchFamily="34" charset="0"/>
            </a:rPr>
            <a:t>parciales</a:t>
          </a:r>
          <a:endParaRPr lang="es-CO" sz="1200" b="1" dirty="0">
            <a:solidFill>
              <a:srgbClr val="0033CC"/>
            </a:solidFill>
            <a:latin typeface="+mn-lt"/>
            <a:ea typeface="Tahoma" pitchFamily="34" charset="0"/>
            <a:cs typeface="Tahoma" pitchFamily="34" charset="0"/>
          </a:endParaRPr>
        </a:p>
      </dgm:t>
    </dgm:pt>
    <dgm:pt modelId="{656E0B80-3A89-4EE5-BE87-06709EB07F18}" type="parTrans" cxnId="{E602FFC4-C73E-4D15-BD34-D5E0D3731177}">
      <dgm:prSet/>
      <dgm:spPr/>
      <dgm:t>
        <a:bodyPr/>
        <a:lstStyle/>
        <a:p>
          <a:endParaRPr lang="es-CO">
            <a:latin typeface="+mn-lt"/>
            <a:ea typeface="Tahoma" pitchFamily="34" charset="0"/>
            <a:cs typeface="Tahoma" pitchFamily="34" charset="0"/>
          </a:endParaRPr>
        </a:p>
      </dgm:t>
    </dgm:pt>
    <dgm:pt modelId="{BB4D00D1-5B79-45D9-9931-BC42BC9DBA1E}" type="sibTrans" cxnId="{E602FFC4-C73E-4D15-BD34-D5E0D3731177}">
      <dgm:prSet/>
      <dgm:spPr/>
      <dgm:t>
        <a:bodyPr/>
        <a:lstStyle/>
        <a:p>
          <a:endParaRPr lang="es-CO">
            <a:latin typeface="+mn-lt"/>
            <a:ea typeface="Tahoma" pitchFamily="34" charset="0"/>
            <a:cs typeface="Tahoma" pitchFamily="34" charset="0"/>
          </a:endParaRPr>
        </a:p>
      </dgm:t>
    </dgm:pt>
    <dgm:pt modelId="{9C21B10B-E562-4074-B00C-A9195E088306}">
      <dgm:prSet phldrT="[Texto]" custT="1"/>
      <dgm:spPr/>
      <dgm:t>
        <a:bodyPr/>
        <a:lstStyle/>
        <a:p>
          <a:endParaRPr lang="es-CO" sz="1200" dirty="0" smtClean="0">
            <a:latin typeface="+mn-lt"/>
            <a:ea typeface="Tahoma" pitchFamily="34" charset="0"/>
            <a:cs typeface="Tahoma" pitchFamily="34" charset="0"/>
          </a:endParaRPr>
        </a:p>
        <a:p>
          <a:r>
            <a:rPr lang="es-CO" sz="1200" dirty="0" smtClean="0">
              <a:latin typeface="+mn-lt"/>
              <a:ea typeface="Tahoma" pitchFamily="34" charset="0"/>
              <a:cs typeface="Tahoma" pitchFamily="34" charset="0"/>
            </a:rPr>
            <a:t>Acciones/procesos </a:t>
          </a:r>
          <a:r>
            <a:rPr lang="es-CO" sz="1200" b="1" dirty="0" smtClean="0">
              <a:solidFill>
                <a:srgbClr val="0033CC"/>
              </a:solidFill>
              <a:latin typeface="+mn-lt"/>
              <a:ea typeface="Tahoma" pitchFamily="34" charset="0"/>
              <a:cs typeface="Tahoma" pitchFamily="34" charset="0"/>
            </a:rPr>
            <a:t>avanzadas</a:t>
          </a:r>
          <a:endParaRPr lang="es-CO" sz="1200" b="1" dirty="0">
            <a:solidFill>
              <a:srgbClr val="0033CC"/>
            </a:solidFill>
            <a:latin typeface="+mn-lt"/>
            <a:ea typeface="Tahoma" pitchFamily="34" charset="0"/>
            <a:cs typeface="Tahoma" pitchFamily="34" charset="0"/>
          </a:endParaRPr>
        </a:p>
      </dgm:t>
    </dgm:pt>
    <dgm:pt modelId="{07EF96D7-A20D-41AE-9F8E-983472E92780}" type="parTrans" cxnId="{8D2D787A-9230-4500-A9CE-4A3F13E2B8CB}">
      <dgm:prSet/>
      <dgm:spPr/>
      <dgm:t>
        <a:bodyPr/>
        <a:lstStyle/>
        <a:p>
          <a:endParaRPr lang="es-CO">
            <a:latin typeface="+mn-lt"/>
            <a:ea typeface="Tahoma" pitchFamily="34" charset="0"/>
            <a:cs typeface="Tahoma" pitchFamily="34" charset="0"/>
          </a:endParaRPr>
        </a:p>
      </dgm:t>
    </dgm:pt>
    <dgm:pt modelId="{C8B39A01-9900-46C3-BD7D-7168D928E08D}" type="sibTrans" cxnId="{8D2D787A-9230-4500-A9CE-4A3F13E2B8CB}">
      <dgm:prSet/>
      <dgm:spPr/>
      <dgm:t>
        <a:bodyPr/>
        <a:lstStyle/>
        <a:p>
          <a:endParaRPr lang="es-CO">
            <a:latin typeface="+mn-lt"/>
            <a:ea typeface="Tahoma" pitchFamily="34" charset="0"/>
            <a:cs typeface="Tahoma" pitchFamily="34" charset="0"/>
          </a:endParaRPr>
        </a:p>
      </dgm:t>
    </dgm:pt>
    <dgm:pt modelId="{26A89A1D-C2DB-4516-BDAA-95B0D8BE8097}" type="pres">
      <dgm:prSet presAssocID="{7B37F9AA-A40C-400F-A7C9-D31B303C2B7F}" presName="arrowDiagram" presStyleCnt="0">
        <dgm:presLayoutVars>
          <dgm:chMax val="5"/>
          <dgm:dir/>
          <dgm:resizeHandles val="exact"/>
        </dgm:presLayoutVars>
      </dgm:prSet>
      <dgm:spPr/>
      <dgm:t>
        <a:bodyPr/>
        <a:lstStyle/>
        <a:p>
          <a:endParaRPr lang="es-CO"/>
        </a:p>
      </dgm:t>
    </dgm:pt>
    <dgm:pt modelId="{234AFCE5-BBF3-45CF-9AFD-EF09B0E5C9D3}" type="pres">
      <dgm:prSet presAssocID="{7B37F9AA-A40C-400F-A7C9-D31B303C2B7F}" presName="arrow" presStyleLbl="bgShp" presStyleIdx="0" presStyleCnt="1"/>
      <dgm:spPr>
        <a:solidFill>
          <a:schemeClr val="accent1">
            <a:lumMod val="60000"/>
            <a:lumOff val="40000"/>
          </a:schemeClr>
        </a:solidFill>
      </dgm:spPr>
      <dgm:t>
        <a:bodyPr/>
        <a:lstStyle/>
        <a:p>
          <a:endParaRPr lang="es-CO"/>
        </a:p>
      </dgm:t>
    </dgm:pt>
    <dgm:pt modelId="{25B6ED8B-8EBF-44FE-88A3-B66DE7E941EC}" type="pres">
      <dgm:prSet presAssocID="{7B37F9AA-A40C-400F-A7C9-D31B303C2B7F}" presName="arrowDiagram4" presStyleCnt="0"/>
      <dgm:spPr/>
    </dgm:pt>
    <dgm:pt modelId="{367FC919-D27C-43A3-9AC2-D70B2956B0B8}" type="pres">
      <dgm:prSet presAssocID="{096F3A17-0677-4E12-9C93-803F6E5159D8}" presName="bullet4a" presStyleLbl="node1" presStyleIdx="0" presStyleCnt="4"/>
      <dgm:spPr/>
    </dgm:pt>
    <dgm:pt modelId="{AF21CCD5-8360-47EB-BE63-2DE26CC46729}" type="pres">
      <dgm:prSet presAssocID="{096F3A17-0677-4E12-9C93-803F6E5159D8}" presName="textBox4a" presStyleLbl="revTx" presStyleIdx="0" presStyleCnt="4" custScaleX="147520">
        <dgm:presLayoutVars>
          <dgm:bulletEnabled val="1"/>
        </dgm:presLayoutVars>
      </dgm:prSet>
      <dgm:spPr/>
      <dgm:t>
        <a:bodyPr/>
        <a:lstStyle/>
        <a:p>
          <a:endParaRPr lang="es-CO"/>
        </a:p>
      </dgm:t>
    </dgm:pt>
    <dgm:pt modelId="{713F4377-AE8A-469B-9401-4C779D113D7C}" type="pres">
      <dgm:prSet presAssocID="{1D158C2F-EA54-490A-967E-C5026BF34D97}" presName="bullet4b" presStyleLbl="node1" presStyleIdx="1" presStyleCnt="4"/>
      <dgm:spPr/>
    </dgm:pt>
    <dgm:pt modelId="{5DE0D45E-5E79-4BFC-97DD-9C95AC11504E}" type="pres">
      <dgm:prSet presAssocID="{1D158C2F-EA54-490A-967E-C5026BF34D97}" presName="textBox4b" presStyleLbl="revTx" presStyleIdx="1" presStyleCnt="4" custScaleX="144622">
        <dgm:presLayoutVars>
          <dgm:bulletEnabled val="1"/>
        </dgm:presLayoutVars>
      </dgm:prSet>
      <dgm:spPr/>
      <dgm:t>
        <a:bodyPr/>
        <a:lstStyle/>
        <a:p>
          <a:endParaRPr lang="es-CO"/>
        </a:p>
      </dgm:t>
    </dgm:pt>
    <dgm:pt modelId="{2A71A59F-352D-447F-A49C-55E671193BE6}" type="pres">
      <dgm:prSet presAssocID="{49BAACE9-B679-4DB6-82AA-A9A125201026}" presName="bullet4c" presStyleLbl="node1" presStyleIdx="2" presStyleCnt="4"/>
      <dgm:spPr/>
    </dgm:pt>
    <dgm:pt modelId="{EFA0EA02-327A-48BE-AB58-A726483419EF}" type="pres">
      <dgm:prSet presAssocID="{49BAACE9-B679-4DB6-82AA-A9A125201026}" presName="textBox4c" presStyleLbl="revTx" presStyleIdx="2" presStyleCnt="4" custScaleX="119755">
        <dgm:presLayoutVars>
          <dgm:bulletEnabled val="1"/>
        </dgm:presLayoutVars>
      </dgm:prSet>
      <dgm:spPr/>
      <dgm:t>
        <a:bodyPr/>
        <a:lstStyle/>
        <a:p>
          <a:endParaRPr lang="es-CO"/>
        </a:p>
      </dgm:t>
    </dgm:pt>
    <dgm:pt modelId="{C94E287A-0DCF-43AE-B1EA-4FF9F3797801}" type="pres">
      <dgm:prSet presAssocID="{9C21B10B-E562-4074-B00C-A9195E088306}" presName="bullet4d" presStyleLbl="node1" presStyleIdx="3" presStyleCnt="4"/>
      <dgm:spPr/>
    </dgm:pt>
    <dgm:pt modelId="{4A3F293D-D806-45B4-92A2-6EB997856058}" type="pres">
      <dgm:prSet presAssocID="{9C21B10B-E562-4074-B00C-A9195E088306}" presName="textBox4d" presStyleLbl="revTx" presStyleIdx="3" presStyleCnt="4" custScaleX="128857">
        <dgm:presLayoutVars>
          <dgm:bulletEnabled val="1"/>
        </dgm:presLayoutVars>
      </dgm:prSet>
      <dgm:spPr/>
      <dgm:t>
        <a:bodyPr/>
        <a:lstStyle/>
        <a:p>
          <a:endParaRPr lang="es-CO"/>
        </a:p>
      </dgm:t>
    </dgm:pt>
  </dgm:ptLst>
  <dgm:cxnLst>
    <dgm:cxn modelId="{E602FFC4-C73E-4D15-BD34-D5E0D3731177}" srcId="{7B37F9AA-A40C-400F-A7C9-D31B303C2B7F}" destId="{49BAACE9-B679-4DB6-82AA-A9A125201026}" srcOrd="2" destOrd="0" parTransId="{656E0B80-3A89-4EE5-BE87-06709EB07F18}" sibTransId="{BB4D00D1-5B79-45D9-9931-BC42BC9DBA1E}"/>
    <dgm:cxn modelId="{8D2D787A-9230-4500-A9CE-4A3F13E2B8CB}" srcId="{7B37F9AA-A40C-400F-A7C9-D31B303C2B7F}" destId="{9C21B10B-E562-4074-B00C-A9195E088306}" srcOrd="3" destOrd="0" parTransId="{07EF96D7-A20D-41AE-9F8E-983472E92780}" sibTransId="{C8B39A01-9900-46C3-BD7D-7168D928E08D}"/>
    <dgm:cxn modelId="{E07F0004-383C-43A5-AF76-E482462AB86A}" srcId="{7B37F9AA-A40C-400F-A7C9-D31B303C2B7F}" destId="{1D158C2F-EA54-490A-967E-C5026BF34D97}" srcOrd="1" destOrd="0" parTransId="{F4F27BCF-2AB9-474D-AB71-DBD124EE8042}" sibTransId="{EBC611C3-795E-4E48-B06D-07A74247EDDB}"/>
    <dgm:cxn modelId="{6A0A9A0A-2A8F-45E1-97AA-C9F6385B117E}" type="presOf" srcId="{1D158C2F-EA54-490A-967E-C5026BF34D97}" destId="{5DE0D45E-5E79-4BFC-97DD-9C95AC11504E}" srcOrd="0" destOrd="0" presId="urn:microsoft.com/office/officeart/2005/8/layout/arrow2"/>
    <dgm:cxn modelId="{1F60D458-7F27-430D-8E7D-20AD444F4CD5}" type="presOf" srcId="{096F3A17-0677-4E12-9C93-803F6E5159D8}" destId="{AF21CCD5-8360-47EB-BE63-2DE26CC46729}" srcOrd="0" destOrd="0" presId="urn:microsoft.com/office/officeart/2005/8/layout/arrow2"/>
    <dgm:cxn modelId="{12335D6A-7286-45CF-B6F5-F1367EF97DE0}" type="presOf" srcId="{9C21B10B-E562-4074-B00C-A9195E088306}" destId="{4A3F293D-D806-45B4-92A2-6EB997856058}" srcOrd="0" destOrd="0" presId="urn:microsoft.com/office/officeart/2005/8/layout/arrow2"/>
    <dgm:cxn modelId="{1F8BB173-C8A9-4648-82A5-0FC850D093CC}" type="presOf" srcId="{49BAACE9-B679-4DB6-82AA-A9A125201026}" destId="{EFA0EA02-327A-48BE-AB58-A726483419EF}" srcOrd="0" destOrd="0" presId="urn:microsoft.com/office/officeart/2005/8/layout/arrow2"/>
    <dgm:cxn modelId="{0B372644-536E-47AA-B8DD-11E5E43DABEA}" type="presOf" srcId="{7B37F9AA-A40C-400F-A7C9-D31B303C2B7F}" destId="{26A89A1D-C2DB-4516-BDAA-95B0D8BE8097}" srcOrd="0" destOrd="0" presId="urn:microsoft.com/office/officeart/2005/8/layout/arrow2"/>
    <dgm:cxn modelId="{31784485-9235-47ED-9064-A8E02B15AB6C}" srcId="{7B37F9AA-A40C-400F-A7C9-D31B303C2B7F}" destId="{096F3A17-0677-4E12-9C93-803F6E5159D8}" srcOrd="0" destOrd="0" parTransId="{C89F3137-3940-4FD4-AB87-B2383E3B903E}" sibTransId="{8D253E21-3BA4-4964-B705-BA38FB96A980}"/>
    <dgm:cxn modelId="{3AD9C09D-B05A-4BF8-813A-39EB30B94CC2}" type="presParOf" srcId="{26A89A1D-C2DB-4516-BDAA-95B0D8BE8097}" destId="{234AFCE5-BBF3-45CF-9AFD-EF09B0E5C9D3}" srcOrd="0" destOrd="0" presId="urn:microsoft.com/office/officeart/2005/8/layout/arrow2"/>
    <dgm:cxn modelId="{C3B4D423-FC40-4751-A75E-0BED773E83A6}" type="presParOf" srcId="{26A89A1D-C2DB-4516-BDAA-95B0D8BE8097}" destId="{25B6ED8B-8EBF-44FE-88A3-B66DE7E941EC}" srcOrd="1" destOrd="0" presId="urn:microsoft.com/office/officeart/2005/8/layout/arrow2"/>
    <dgm:cxn modelId="{ADB7D365-3763-4741-8241-8C062DCE6432}" type="presParOf" srcId="{25B6ED8B-8EBF-44FE-88A3-B66DE7E941EC}" destId="{367FC919-D27C-43A3-9AC2-D70B2956B0B8}" srcOrd="0" destOrd="0" presId="urn:microsoft.com/office/officeart/2005/8/layout/arrow2"/>
    <dgm:cxn modelId="{E5649944-FF9E-499E-836D-A9D0E773A7F4}" type="presParOf" srcId="{25B6ED8B-8EBF-44FE-88A3-B66DE7E941EC}" destId="{AF21CCD5-8360-47EB-BE63-2DE26CC46729}" srcOrd="1" destOrd="0" presId="urn:microsoft.com/office/officeart/2005/8/layout/arrow2"/>
    <dgm:cxn modelId="{C531ED3E-65B3-4A74-A6A8-503D9F5F3D58}" type="presParOf" srcId="{25B6ED8B-8EBF-44FE-88A3-B66DE7E941EC}" destId="{713F4377-AE8A-469B-9401-4C779D113D7C}" srcOrd="2" destOrd="0" presId="urn:microsoft.com/office/officeart/2005/8/layout/arrow2"/>
    <dgm:cxn modelId="{3037C8EB-DC9A-4EDF-BE36-1D7415D721D1}" type="presParOf" srcId="{25B6ED8B-8EBF-44FE-88A3-B66DE7E941EC}" destId="{5DE0D45E-5E79-4BFC-97DD-9C95AC11504E}" srcOrd="3" destOrd="0" presId="urn:microsoft.com/office/officeart/2005/8/layout/arrow2"/>
    <dgm:cxn modelId="{7C2B17FD-78A6-4484-9E9E-A107DCB55EB0}" type="presParOf" srcId="{25B6ED8B-8EBF-44FE-88A3-B66DE7E941EC}" destId="{2A71A59F-352D-447F-A49C-55E671193BE6}" srcOrd="4" destOrd="0" presId="urn:microsoft.com/office/officeart/2005/8/layout/arrow2"/>
    <dgm:cxn modelId="{218579AB-70A4-4B97-A07D-808F737F2F25}" type="presParOf" srcId="{25B6ED8B-8EBF-44FE-88A3-B66DE7E941EC}" destId="{EFA0EA02-327A-48BE-AB58-A726483419EF}" srcOrd="5" destOrd="0" presId="urn:microsoft.com/office/officeart/2005/8/layout/arrow2"/>
    <dgm:cxn modelId="{9D1E19DD-605A-4EE0-8003-1985386697ED}" type="presParOf" srcId="{25B6ED8B-8EBF-44FE-88A3-B66DE7E941EC}" destId="{C94E287A-0DCF-43AE-B1EA-4FF9F3797801}" srcOrd="6" destOrd="0" presId="urn:microsoft.com/office/officeart/2005/8/layout/arrow2"/>
    <dgm:cxn modelId="{A5D770EE-2B93-4B9F-941F-81B148606C00}" type="presParOf" srcId="{25B6ED8B-8EBF-44FE-88A3-B66DE7E941EC}" destId="{4A3F293D-D806-45B4-92A2-6EB997856058}"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3C8FF-842B-4D45-9FBA-B74A6BFC493F}">
      <dsp:nvSpPr>
        <dsp:cNvPr id="0" name=""/>
        <dsp:cNvSpPr/>
      </dsp:nvSpPr>
      <dsp:spPr>
        <a:xfrm>
          <a:off x="7341" y="0"/>
          <a:ext cx="4388549" cy="878406"/>
        </a:xfrm>
        <a:prstGeom prst="chevron">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208026" tIns="69342" rIns="69342" bIns="69342" numCol="1" spcCol="1270" anchor="ctr" anchorCtr="0">
          <a:noAutofit/>
        </a:bodyPr>
        <a:lstStyle/>
        <a:p>
          <a:pPr lvl="0" algn="ctr" defTabSz="2311400">
            <a:lnSpc>
              <a:spcPct val="90000"/>
            </a:lnSpc>
            <a:spcBef>
              <a:spcPct val="0"/>
            </a:spcBef>
            <a:spcAft>
              <a:spcPct val="35000"/>
            </a:spcAft>
          </a:pPr>
          <a:r>
            <a:rPr lang="es-CO" sz="5200" kern="1200" dirty="0" smtClean="0"/>
            <a:t>Resultados </a:t>
          </a:r>
          <a:endParaRPr lang="es-CO" sz="5200" kern="1200" dirty="0"/>
        </a:p>
      </dsp:txBody>
      <dsp:txXfrm>
        <a:off x="446544" y="0"/>
        <a:ext cx="3510143" cy="878406"/>
      </dsp:txXfrm>
    </dsp:sp>
    <dsp:sp modelId="{9A5402D9-ACD3-4D3A-A58A-D0349A1C51D2}">
      <dsp:nvSpPr>
        <dsp:cNvPr id="0" name=""/>
        <dsp:cNvSpPr/>
      </dsp:nvSpPr>
      <dsp:spPr>
        <a:xfrm>
          <a:off x="3957036" y="0"/>
          <a:ext cx="4388549" cy="878406"/>
        </a:xfrm>
        <a:prstGeom prst="chevron">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208026" tIns="69342" rIns="69342" bIns="69342" numCol="1" spcCol="1270" anchor="ctr" anchorCtr="0">
          <a:noAutofit/>
        </a:bodyPr>
        <a:lstStyle/>
        <a:p>
          <a:pPr lvl="0" algn="ctr" defTabSz="2311400">
            <a:lnSpc>
              <a:spcPct val="90000"/>
            </a:lnSpc>
            <a:spcBef>
              <a:spcPct val="0"/>
            </a:spcBef>
            <a:spcAft>
              <a:spcPct val="35000"/>
            </a:spcAft>
          </a:pPr>
          <a:r>
            <a:rPr lang="es-CO" sz="5200" kern="1200" dirty="0" smtClean="0"/>
            <a:t>Impactos</a:t>
          </a:r>
          <a:endParaRPr lang="es-CO" sz="5200" kern="1200" dirty="0"/>
        </a:p>
      </dsp:txBody>
      <dsp:txXfrm>
        <a:off x="4396239" y="0"/>
        <a:ext cx="3510143" cy="878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8C287-5C2E-42B1-83D1-D6E93F9B6053}">
      <dsp:nvSpPr>
        <dsp:cNvPr id="0" name=""/>
        <dsp:cNvSpPr/>
      </dsp:nvSpPr>
      <dsp:spPr>
        <a:xfrm>
          <a:off x="2039" y="76209"/>
          <a:ext cx="1814967" cy="725986"/>
        </a:xfrm>
        <a:prstGeom prst="chevron">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Insumos</a:t>
          </a:r>
          <a:endParaRPr lang="es-CO" sz="1600" kern="1200" dirty="0"/>
        </a:p>
      </dsp:txBody>
      <dsp:txXfrm>
        <a:off x="365032" y="76209"/>
        <a:ext cx="1088981" cy="725986"/>
      </dsp:txXfrm>
    </dsp:sp>
    <dsp:sp modelId="{2C39012D-B655-4964-BB85-5C8B9904BF89}">
      <dsp:nvSpPr>
        <dsp:cNvPr id="0" name=""/>
        <dsp:cNvSpPr/>
      </dsp:nvSpPr>
      <dsp:spPr>
        <a:xfrm>
          <a:off x="1635509" y="76209"/>
          <a:ext cx="1814967" cy="725986"/>
        </a:xfrm>
        <a:prstGeom prst="chevron">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Actividades </a:t>
          </a:r>
          <a:endParaRPr lang="es-CO" sz="1600" kern="1200" dirty="0"/>
        </a:p>
      </dsp:txBody>
      <dsp:txXfrm>
        <a:off x="1998502" y="76209"/>
        <a:ext cx="1088981" cy="725986"/>
      </dsp:txXfrm>
    </dsp:sp>
    <dsp:sp modelId="{7B56FC8D-00B9-483D-9895-B1D852A99458}">
      <dsp:nvSpPr>
        <dsp:cNvPr id="0" name=""/>
        <dsp:cNvSpPr/>
      </dsp:nvSpPr>
      <dsp:spPr>
        <a:xfrm>
          <a:off x="3268979" y="76209"/>
          <a:ext cx="1814967" cy="725986"/>
        </a:xfrm>
        <a:prstGeom prst="chevron">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Productos</a:t>
          </a:r>
          <a:endParaRPr lang="es-CO" sz="1600" kern="1200" dirty="0"/>
        </a:p>
      </dsp:txBody>
      <dsp:txXfrm>
        <a:off x="3631972" y="76209"/>
        <a:ext cx="1088981" cy="725986"/>
      </dsp:txXfrm>
    </dsp:sp>
    <dsp:sp modelId="{8BB3C8FF-842B-4D45-9FBA-B74A6BFC493F}">
      <dsp:nvSpPr>
        <dsp:cNvPr id="0" name=""/>
        <dsp:cNvSpPr/>
      </dsp:nvSpPr>
      <dsp:spPr>
        <a:xfrm>
          <a:off x="4902450" y="76209"/>
          <a:ext cx="1814967" cy="725986"/>
        </a:xfrm>
        <a:prstGeom prst="chevron">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Resultados </a:t>
          </a:r>
          <a:endParaRPr lang="es-CO" sz="1600" kern="1200" dirty="0"/>
        </a:p>
      </dsp:txBody>
      <dsp:txXfrm>
        <a:off x="5265443" y="76209"/>
        <a:ext cx="1088981" cy="725986"/>
      </dsp:txXfrm>
    </dsp:sp>
    <dsp:sp modelId="{9A5402D9-ACD3-4D3A-A58A-D0349A1C51D2}">
      <dsp:nvSpPr>
        <dsp:cNvPr id="0" name=""/>
        <dsp:cNvSpPr/>
      </dsp:nvSpPr>
      <dsp:spPr>
        <a:xfrm>
          <a:off x="6535920" y="76209"/>
          <a:ext cx="1814967" cy="725986"/>
        </a:xfrm>
        <a:prstGeom prst="chevron">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Impactos</a:t>
          </a:r>
          <a:endParaRPr lang="es-CO" sz="1600" kern="1200" dirty="0"/>
        </a:p>
      </dsp:txBody>
      <dsp:txXfrm>
        <a:off x="6898913" y="76209"/>
        <a:ext cx="1088981" cy="725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8C287-5C2E-42B1-83D1-D6E93F9B6053}">
      <dsp:nvSpPr>
        <dsp:cNvPr id="0" name=""/>
        <dsp:cNvSpPr/>
      </dsp:nvSpPr>
      <dsp:spPr>
        <a:xfrm>
          <a:off x="2039" y="76209"/>
          <a:ext cx="1814967" cy="725986"/>
        </a:xfrm>
        <a:prstGeom prst="chevron">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Insumos</a:t>
          </a:r>
          <a:endParaRPr lang="es-CO" sz="1600" kern="1200" dirty="0"/>
        </a:p>
      </dsp:txBody>
      <dsp:txXfrm>
        <a:off x="365032" y="76209"/>
        <a:ext cx="1088981" cy="725986"/>
      </dsp:txXfrm>
    </dsp:sp>
    <dsp:sp modelId="{2C39012D-B655-4964-BB85-5C8B9904BF89}">
      <dsp:nvSpPr>
        <dsp:cNvPr id="0" name=""/>
        <dsp:cNvSpPr/>
      </dsp:nvSpPr>
      <dsp:spPr>
        <a:xfrm>
          <a:off x="1635509" y="76209"/>
          <a:ext cx="1814967" cy="725986"/>
        </a:xfrm>
        <a:prstGeom prst="chevron">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Actividades </a:t>
          </a:r>
          <a:endParaRPr lang="es-CO" sz="1600" kern="1200" dirty="0"/>
        </a:p>
      </dsp:txBody>
      <dsp:txXfrm>
        <a:off x="1998502" y="76209"/>
        <a:ext cx="1088981" cy="725986"/>
      </dsp:txXfrm>
    </dsp:sp>
    <dsp:sp modelId="{7B56FC8D-00B9-483D-9895-B1D852A99458}">
      <dsp:nvSpPr>
        <dsp:cNvPr id="0" name=""/>
        <dsp:cNvSpPr/>
      </dsp:nvSpPr>
      <dsp:spPr>
        <a:xfrm>
          <a:off x="3268979" y="76209"/>
          <a:ext cx="1814967" cy="725986"/>
        </a:xfrm>
        <a:prstGeom prst="chevron">
          <a:avLst/>
        </a:prstGeom>
        <a:solidFill>
          <a:schemeClr val="accent4"/>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Productos</a:t>
          </a:r>
          <a:endParaRPr lang="es-CO" sz="1600" kern="1200" dirty="0"/>
        </a:p>
      </dsp:txBody>
      <dsp:txXfrm>
        <a:off x="3631972" y="76209"/>
        <a:ext cx="1088981" cy="725986"/>
      </dsp:txXfrm>
    </dsp:sp>
    <dsp:sp modelId="{8BB3C8FF-842B-4D45-9FBA-B74A6BFC493F}">
      <dsp:nvSpPr>
        <dsp:cNvPr id="0" name=""/>
        <dsp:cNvSpPr/>
      </dsp:nvSpPr>
      <dsp:spPr>
        <a:xfrm>
          <a:off x="4902450" y="76209"/>
          <a:ext cx="1814967" cy="725986"/>
        </a:xfrm>
        <a:prstGeom prst="chevron">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Resultados </a:t>
          </a:r>
          <a:endParaRPr lang="es-CO" sz="1600" kern="1200" dirty="0"/>
        </a:p>
      </dsp:txBody>
      <dsp:txXfrm>
        <a:off x="5265443" y="76209"/>
        <a:ext cx="1088981" cy="725986"/>
      </dsp:txXfrm>
    </dsp:sp>
    <dsp:sp modelId="{9A5402D9-ACD3-4D3A-A58A-D0349A1C51D2}">
      <dsp:nvSpPr>
        <dsp:cNvPr id="0" name=""/>
        <dsp:cNvSpPr/>
      </dsp:nvSpPr>
      <dsp:spPr>
        <a:xfrm>
          <a:off x="6535920" y="76209"/>
          <a:ext cx="1814967" cy="725986"/>
        </a:xfrm>
        <a:prstGeom prst="chevron">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1600" kern="1200" dirty="0" smtClean="0"/>
            <a:t>Impactos</a:t>
          </a:r>
          <a:endParaRPr lang="es-CO" sz="1600" kern="1200" dirty="0"/>
        </a:p>
      </dsp:txBody>
      <dsp:txXfrm>
        <a:off x="6898913" y="76209"/>
        <a:ext cx="1088981" cy="7259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41A74-4303-4008-A349-4FFB060AE844}">
      <dsp:nvSpPr>
        <dsp:cNvPr id="0" name=""/>
        <dsp:cNvSpPr/>
      </dsp:nvSpPr>
      <dsp:spPr>
        <a:xfrm>
          <a:off x="34" y="2872"/>
          <a:ext cx="3259099" cy="1303639"/>
        </a:xfrm>
        <a:prstGeom prst="rect">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s-CO" sz="2000" b="1" i="0" kern="1200" dirty="0" smtClean="0">
              <a:solidFill>
                <a:srgbClr val="FFFF00"/>
              </a:solidFill>
              <a:latin typeface="Trebuchet MS" panose="020B0603020202020204" pitchFamily="34" charset="0"/>
              <a:ea typeface="Tahoma" panose="020B0604030504040204" pitchFamily="34" charset="0"/>
              <a:cs typeface="Tahoma" panose="020B0604030504040204" pitchFamily="34" charset="0"/>
            </a:rPr>
            <a:t>¿Cuán sustanciales y valiosos fueron los resultados? </a:t>
          </a:r>
          <a:endParaRPr lang="es-CO" sz="2000" b="1" i="0" kern="1200" dirty="0">
            <a:solidFill>
              <a:srgbClr val="FFFF00"/>
            </a:solidFill>
            <a:latin typeface="Trebuchet MS" panose="020B0603020202020204" pitchFamily="34" charset="0"/>
          </a:endParaRPr>
        </a:p>
      </dsp:txBody>
      <dsp:txXfrm>
        <a:off x="34" y="2872"/>
        <a:ext cx="3259099" cy="1303639"/>
      </dsp:txXfrm>
    </dsp:sp>
    <dsp:sp modelId="{67810C29-90DE-42CD-AEA7-01CE031CC935}">
      <dsp:nvSpPr>
        <dsp:cNvPr id="0" name=""/>
        <dsp:cNvSpPr/>
      </dsp:nvSpPr>
      <dsp:spPr>
        <a:xfrm>
          <a:off x="34" y="1306512"/>
          <a:ext cx="3259099" cy="2415599"/>
        </a:xfrm>
        <a:prstGeom prst="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s-CO" sz="1600" kern="1200" dirty="0" smtClean="0">
              <a:solidFill>
                <a:schemeClr val="tx1"/>
              </a:solidFill>
              <a:effectLst/>
              <a:latin typeface="Trebuchet MS" panose="020B0603020202020204" pitchFamily="34" charset="0"/>
            </a:rPr>
            <a:t>¿La arquitectura institucional </a:t>
          </a:r>
          <a:br>
            <a:rPr lang="es-CO" sz="1600" kern="1200" dirty="0" smtClean="0">
              <a:solidFill>
                <a:schemeClr val="tx1"/>
              </a:solidFill>
              <a:effectLst/>
              <a:latin typeface="Trebuchet MS" panose="020B0603020202020204" pitchFamily="34" charset="0"/>
            </a:rPr>
          </a:br>
          <a:r>
            <a:rPr lang="es-CO" sz="1600" kern="1200" dirty="0" smtClean="0">
              <a:solidFill>
                <a:schemeClr val="tx1"/>
              </a:solidFill>
              <a:effectLst/>
              <a:latin typeface="Trebuchet MS" panose="020B0603020202020204" pitchFamily="34" charset="0"/>
            </a:rPr>
            <a:t>a nivel nacional con la que actualmente se ejecuta la Estrategia funciona?</a:t>
          </a:r>
          <a:endParaRPr lang="es-CO" sz="1600" kern="1200" dirty="0">
            <a:solidFill>
              <a:schemeClr val="tx1"/>
            </a:solidFill>
            <a:effectLst/>
            <a:latin typeface="Trebuchet MS" panose="020B0603020202020204" pitchFamily="34" charset="0"/>
          </a:endParaRPr>
        </a:p>
        <a:p>
          <a:pPr marL="171450" lvl="1" indent="-171450" algn="l" defTabSz="711200">
            <a:lnSpc>
              <a:spcPct val="90000"/>
            </a:lnSpc>
            <a:spcBef>
              <a:spcPct val="0"/>
            </a:spcBef>
            <a:spcAft>
              <a:spcPct val="15000"/>
            </a:spcAft>
            <a:buChar char="••"/>
          </a:pPr>
          <a:r>
            <a:rPr lang="es-CO" sz="1600" kern="1200" dirty="0" smtClean="0">
              <a:solidFill>
                <a:schemeClr val="tx1"/>
              </a:solidFill>
              <a:effectLst/>
              <a:latin typeface="Trebuchet MS" panose="020B0603020202020204" pitchFamily="34" charset="0"/>
            </a:rPr>
            <a:t> ¿Es adecuada? </a:t>
          </a:r>
          <a:endParaRPr lang="es-CO" sz="1600" kern="1200" dirty="0">
            <a:solidFill>
              <a:schemeClr val="tx1"/>
            </a:solidFill>
            <a:effectLst/>
            <a:latin typeface="Trebuchet MS" panose="020B0603020202020204" pitchFamily="34" charset="0"/>
          </a:endParaRPr>
        </a:p>
        <a:p>
          <a:pPr marL="171450" lvl="1" indent="-171450" algn="l" defTabSz="711200">
            <a:lnSpc>
              <a:spcPct val="90000"/>
            </a:lnSpc>
            <a:spcBef>
              <a:spcPct val="0"/>
            </a:spcBef>
            <a:spcAft>
              <a:spcPct val="15000"/>
            </a:spcAft>
            <a:buChar char="••"/>
          </a:pPr>
          <a:r>
            <a:rPr lang="es-CO" sz="1600" kern="1200" dirty="0" smtClean="0">
              <a:solidFill>
                <a:schemeClr val="tx1"/>
              </a:solidFill>
              <a:effectLst/>
              <a:latin typeface="Trebuchet MS" panose="020B0603020202020204" pitchFamily="34" charset="0"/>
            </a:rPr>
            <a:t>¿Asegura su sostenibilidad? </a:t>
          </a:r>
          <a:endParaRPr lang="es-CO" sz="1600" kern="1200" dirty="0">
            <a:solidFill>
              <a:schemeClr val="tx1"/>
            </a:solidFill>
            <a:effectLst/>
            <a:latin typeface="Trebuchet MS" panose="020B0603020202020204" pitchFamily="34" charset="0"/>
          </a:endParaRPr>
        </a:p>
        <a:p>
          <a:pPr marL="171450" lvl="1" indent="-171450" algn="l" defTabSz="711200">
            <a:lnSpc>
              <a:spcPct val="90000"/>
            </a:lnSpc>
            <a:spcBef>
              <a:spcPct val="0"/>
            </a:spcBef>
            <a:spcAft>
              <a:spcPct val="15000"/>
            </a:spcAft>
            <a:buChar char="••"/>
          </a:pPr>
          <a:r>
            <a:rPr lang="es-CO" sz="1600" kern="1200" dirty="0" smtClean="0">
              <a:solidFill>
                <a:schemeClr val="tx1"/>
              </a:solidFill>
              <a:effectLst/>
              <a:latin typeface="Trebuchet MS" panose="020B0603020202020204" pitchFamily="34" charset="0"/>
            </a:rPr>
            <a:t>De no ser así ¿cuál debería ser la arquitectura institucional? </a:t>
          </a:r>
          <a:endParaRPr lang="es-CO" sz="1600" kern="1200" dirty="0">
            <a:solidFill>
              <a:schemeClr val="tx1"/>
            </a:solidFill>
            <a:effectLst/>
            <a:latin typeface="Trebuchet MS" panose="020B0603020202020204" pitchFamily="34" charset="0"/>
          </a:endParaRPr>
        </a:p>
      </dsp:txBody>
      <dsp:txXfrm>
        <a:off x="34" y="1306512"/>
        <a:ext cx="3259099" cy="2415599"/>
      </dsp:txXfrm>
    </dsp:sp>
    <dsp:sp modelId="{7437B3B8-4CB7-4FBB-AA79-9123830C5330}">
      <dsp:nvSpPr>
        <dsp:cNvPr id="0" name=""/>
        <dsp:cNvSpPr/>
      </dsp:nvSpPr>
      <dsp:spPr>
        <a:xfrm>
          <a:off x="3715407" y="2872"/>
          <a:ext cx="3259099" cy="1303639"/>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CO" sz="2000" b="1" i="0" kern="1200" dirty="0" smtClean="0">
              <a:solidFill>
                <a:schemeClr val="tx2">
                  <a:lumMod val="60000"/>
                  <a:lumOff val="40000"/>
                </a:schemeClr>
              </a:solidFill>
              <a:latin typeface="Trebuchet MS" panose="020B0603020202020204" pitchFamily="34" charset="0"/>
              <a:ea typeface="Tahoma" panose="020B0604030504040204" pitchFamily="34" charset="0"/>
              <a:cs typeface="Tahoma" panose="020B0604030504040204" pitchFamily="34" charset="0"/>
            </a:rPr>
            <a:t>¿Se cumplieron los objetivos y las metas?</a:t>
          </a:r>
          <a:endParaRPr lang="es-CO" sz="2000" b="1" i="0" kern="1200" dirty="0" smtClean="0">
            <a:solidFill>
              <a:schemeClr val="tx2">
                <a:lumMod val="60000"/>
                <a:lumOff val="40000"/>
              </a:schemeClr>
            </a:solidFill>
            <a:latin typeface="Trebuchet MS" panose="020B0603020202020204" pitchFamily="34" charset="0"/>
          </a:endParaRPr>
        </a:p>
      </dsp:txBody>
      <dsp:txXfrm>
        <a:off x="3715407" y="2872"/>
        <a:ext cx="3259099" cy="1303639"/>
      </dsp:txXfrm>
    </dsp:sp>
    <dsp:sp modelId="{07713F62-F187-4DDA-9B4E-FA5C7AAEFBCD}">
      <dsp:nvSpPr>
        <dsp:cNvPr id="0" name=""/>
        <dsp:cNvSpPr/>
      </dsp:nvSpPr>
      <dsp:spPr>
        <a:xfrm>
          <a:off x="3715407" y="1306512"/>
          <a:ext cx="3259099" cy="2415599"/>
        </a:xfrm>
        <a:prstGeom prst="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85344" rIns="113792" bIns="128016" numCol="1" spcCol="1270" anchor="ctr" anchorCtr="0">
          <a:noAutofit/>
        </a:bodyPr>
        <a:lstStyle/>
        <a:p>
          <a:pPr marL="171450" lvl="1" indent="-171450" algn="l" defTabSz="711200">
            <a:lnSpc>
              <a:spcPct val="90000"/>
            </a:lnSpc>
            <a:spcBef>
              <a:spcPct val="0"/>
            </a:spcBef>
            <a:spcAft>
              <a:spcPct val="15000"/>
            </a:spcAft>
            <a:buChar char="••"/>
          </a:pPr>
          <a:r>
            <a:rPr lang="es-CO" sz="1600" kern="1200" dirty="0" smtClean="0">
              <a:solidFill>
                <a:srgbClr val="000000"/>
              </a:solidFill>
              <a:latin typeface="Trebuchet MS" panose="020B0603020202020204" pitchFamily="34" charset="0"/>
            </a:rPr>
            <a:t>¿Cómo se ha dado el proceso de implementación de la Estrategia en las entidades territoriales?</a:t>
          </a:r>
          <a:br>
            <a:rPr lang="es-CO" sz="1600" kern="1200" dirty="0" smtClean="0">
              <a:solidFill>
                <a:srgbClr val="000000"/>
              </a:solidFill>
              <a:latin typeface="Trebuchet MS" panose="020B0603020202020204" pitchFamily="34" charset="0"/>
            </a:rPr>
          </a:br>
          <a:endParaRPr lang="es-CO" sz="1600" kern="1200" dirty="0">
            <a:latin typeface="Trebuchet MS" panose="020B0603020202020204" pitchFamily="34" charset="0"/>
          </a:endParaRPr>
        </a:p>
        <a:p>
          <a:pPr marL="171450" lvl="1" indent="-171450" algn="l" defTabSz="711200">
            <a:lnSpc>
              <a:spcPct val="90000"/>
            </a:lnSpc>
            <a:spcBef>
              <a:spcPct val="0"/>
            </a:spcBef>
            <a:spcAft>
              <a:spcPct val="15000"/>
            </a:spcAft>
            <a:buChar char="••"/>
          </a:pPr>
          <a:r>
            <a:rPr lang="es-CO" sz="1600" kern="1200" dirty="0" smtClean="0">
              <a:solidFill>
                <a:srgbClr val="000000"/>
              </a:solidFill>
              <a:latin typeface="Trebuchet MS" panose="020B0603020202020204" pitchFamily="34" charset="0"/>
            </a:rPr>
            <a:t>¿Cuáles son los espacios de participación que utilizan los adolescentes y jóvenes? </a:t>
          </a:r>
          <a:endParaRPr lang="es-CO" sz="1600" kern="1200" dirty="0">
            <a:latin typeface="Trebuchet MS" panose="020B0603020202020204" pitchFamily="34" charset="0"/>
          </a:endParaRPr>
        </a:p>
        <a:p>
          <a:pPr marL="171450" lvl="1" indent="-171450" algn="l" defTabSz="800100">
            <a:lnSpc>
              <a:spcPct val="90000"/>
            </a:lnSpc>
            <a:spcBef>
              <a:spcPct val="0"/>
            </a:spcBef>
            <a:spcAft>
              <a:spcPct val="15000"/>
            </a:spcAft>
            <a:buChar char="••"/>
          </a:pPr>
          <a:endParaRPr lang="es-CO" sz="1800" kern="1200" dirty="0">
            <a:latin typeface="Trebuchet MS" panose="020B0603020202020204" pitchFamily="34" charset="0"/>
          </a:endParaRPr>
        </a:p>
      </dsp:txBody>
      <dsp:txXfrm>
        <a:off x="3715407" y="1306512"/>
        <a:ext cx="3259099"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41A74-4303-4008-A349-4FFB060AE844}">
      <dsp:nvSpPr>
        <dsp:cNvPr id="0" name=""/>
        <dsp:cNvSpPr/>
      </dsp:nvSpPr>
      <dsp:spPr>
        <a:xfrm>
          <a:off x="34" y="2872"/>
          <a:ext cx="3259099" cy="1303639"/>
        </a:xfrm>
        <a:prstGeom prst="rect">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s-CO" sz="2000" b="1" i="0" kern="1200" dirty="0" smtClean="0">
              <a:solidFill>
                <a:srgbClr val="FFFF00"/>
              </a:solidFill>
              <a:latin typeface="Trebuchet MS" panose="020B0603020202020204" pitchFamily="34" charset="0"/>
              <a:ea typeface="Tahoma" panose="020B0604030504040204" pitchFamily="34" charset="0"/>
              <a:cs typeface="Tahoma" panose="020B0604030504040204" pitchFamily="34" charset="0"/>
            </a:rPr>
            <a:t>¿Cuán sustanciales y valiosos fueron los resultados? </a:t>
          </a:r>
          <a:endParaRPr lang="es-CO" sz="2000" b="1" i="0" kern="1200" dirty="0">
            <a:solidFill>
              <a:srgbClr val="FFFF00"/>
            </a:solidFill>
            <a:latin typeface="Trebuchet MS" panose="020B0603020202020204" pitchFamily="34" charset="0"/>
          </a:endParaRPr>
        </a:p>
      </dsp:txBody>
      <dsp:txXfrm>
        <a:off x="34" y="2872"/>
        <a:ext cx="3259099" cy="1303639"/>
      </dsp:txXfrm>
    </dsp:sp>
    <dsp:sp modelId="{67810C29-90DE-42CD-AEA7-01CE031CC935}">
      <dsp:nvSpPr>
        <dsp:cNvPr id="0" name=""/>
        <dsp:cNvSpPr/>
      </dsp:nvSpPr>
      <dsp:spPr>
        <a:xfrm>
          <a:off x="34" y="1306512"/>
          <a:ext cx="3259099" cy="2415599"/>
        </a:xfrm>
        <a:prstGeom prst="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5344" tIns="85344" rIns="113792" bIns="128016" numCol="1" spcCol="1270" anchor="ctr" anchorCtr="0">
          <a:noAutofit/>
        </a:bodyPr>
        <a:lstStyle/>
        <a:p>
          <a:pPr marL="171450" lvl="1" indent="-171450" algn="ctr" defTabSz="711200">
            <a:lnSpc>
              <a:spcPct val="90000"/>
            </a:lnSpc>
            <a:spcBef>
              <a:spcPct val="0"/>
            </a:spcBef>
            <a:spcAft>
              <a:spcPct val="15000"/>
            </a:spcAft>
            <a:buChar char="••"/>
          </a:pPr>
          <a:r>
            <a:rPr lang="es-CO" sz="1600" kern="1200" dirty="0" smtClean="0">
              <a:solidFill>
                <a:schemeClr val="tx1"/>
              </a:solidFill>
              <a:effectLst/>
              <a:latin typeface="Trebuchet MS" panose="020B0603020202020204" pitchFamily="34" charset="0"/>
            </a:rPr>
            <a:t>Ninguna</a:t>
          </a:r>
          <a:endParaRPr lang="es-CO" sz="1600" kern="1200" dirty="0">
            <a:solidFill>
              <a:schemeClr val="tx1"/>
            </a:solidFill>
            <a:effectLst/>
            <a:latin typeface="Trebuchet MS" panose="020B0603020202020204" pitchFamily="34" charset="0"/>
          </a:endParaRPr>
        </a:p>
      </dsp:txBody>
      <dsp:txXfrm>
        <a:off x="34" y="1306512"/>
        <a:ext cx="3259099" cy="2415599"/>
      </dsp:txXfrm>
    </dsp:sp>
    <dsp:sp modelId="{7437B3B8-4CB7-4FBB-AA79-9123830C5330}">
      <dsp:nvSpPr>
        <dsp:cNvPr id="0" name=""/>
        <dsp:cNvSpPr/>
      </dsp:nvSpPr>
      <dsp:spPr>
        <a:xfrm>
          <a:off x="3715407" y="2872"/>
          <a:ext cx="3259099" cy="1303639"/>
        </a:xfrm>
        <a:prstGeom prst="rect">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CO" sz="2000" b="1" i="0" kern="1200" dirty="0" smtClean="0">
              <a:solidFill>
                <a:schemeClr val="tx2">
                  <a:lumMod val="60000"/>
                  <a:lumOff val="40000"/>
                </a:schemeClr>
              </a:solidFill>
              <a:latin typeface="Trebuchet MS" panose="020B0603020202020204" pitchFamily="34" charset="0"/>
              <a:ea typeface="Tahoma" panose="020B0604030504040204" pitchFamily="34" charset="0"/>
              <a:cs typeface="Tahoma" panose="020B0604030504040204" pitchFamily="34" charset="0"/>
            </a:rPr>
            <a:t>¿Se cumplieron los objetivos y las metas?</a:t>
          </a:r>
          <a:endParaRPr lang="es-CO" sz="2000" b="1" i="0" kern="1200" dirty="0" smtClean="0">
            <a:solidFill>
              <a:schemeClr val="tx2">
                <a:lumMod val="60000"/>
                <a:lumOff val="40000"/>
              </a:schemeClr>
            </a:solidFill>
            <a:latin typeface="Trebuchet MS" panose="020B0603020202020204" pitchFamily="34" charset="0"/>
          </a:endParaRPr>
        </a:p>
      </dsp:txBody>
      <dsp:txXfrm>
        <a:off x="3715407" y="2872"/>
        <a:ext cx="3259099" cy="1303639"/>
      </dsp:txXfrm>
    </dsp:sp>
    <dsp:sp modelId="{07713F62-F187-4DDA-9B4E-FA5C7AAEFBCD}">
      <dsp:nvSpPr>
        <dsp:cNvPr id="0" name=""/>
        <dsp:cNvSpPr/>
      </dsp:nvSpPr>
      <dsp:spPr>
        <a:xfrm>
          <a:off x="3715407" y="1306512"/>
          <a:ext cx="3259099" cy="2415599"/>
        </a:xfrm>
        <a:prstGeom prst="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64008" tIns="64008" rIns="85344" bIns="96012" numCol="1" spcCol="1270" anchor="ctr" anchorCtr="0">
          <a:noAutofit/>
        </a:bodyPr>
        <a:lstStyle/>
        <a:p>
          <a:pPr marL="114300" lvl="1" indent="-114300" algn="l" defTabSz="533400">
            <a:lnSpc>
              <a:spcPct val="90000"/>
            </a:lnSpc>
            <a:spcBef>
              <a:spcPct val="0"/>
            </a:spcBef>
            <a:spcAft>
              <a:spcPct val="15000"/>
            </a:spcAft>
            <a:buChar char="••"/>
          </a:pPr>
          <a:r>
            <a:rPr lang="es-CO" sz="1200" kern="1200" dirty="0" smtClean="0">
              <a:latin typeface="Trebuchet MS" panose="020B0603020202020204" pitchFamily="34" charset="0"/>
            </a:rPr>
            <a:t>¿Con qué información se soporta la toma de decisiones, en los territorios, respecto a las acciones realizadas para la primera infancia? </a:t>
          </a:r>
          <a:endParaRPr lang="es-CO" sz="1200" kern="1200" dirty="0">
            <a:latin typeface="Trebuchet MS" panose="020B0603020202020204" pitchFamily="34" charset="0"/>
          </a:endParaRPr>
        </a:p>
        <a:p>
          <a:pPr marL="114300" lvl="1" indent="-114300" algn="l" defTabSz="533400">
            <a:lnSpc>
              <a:spcPct val="90000"/>
            </a:lnSpc>
            <a:spcBef>
              <a:spcPct val="0"/>
            </a:spcBef>
            <a:spcAft>
              <a:spcPct val="15000"/>
            </a:spcAft>
            <a:buChar char="••"/>
          </a:pPr>
          <a:endParaRPr lang="es-CO" sz="1200" kern="1200" dirty="0">
            <a:latin typeface="Trebuchet MS" panose="020B0603020202020204" pitchFamily="34" charset="0"/>
          </a:endParaRPr>
        </a:p>
        <a:p>
          <a:pPr marL="114300" lvl="1" indent="-114300" algn="l" defTabSz="533400">
            <a:lnSpc>
              <a:spcPct val="90000"/>
            </a:lnSpc>
            <a:spcBef>
              <a:spcPct val="0"/>
            </a:spcBef>
            <a:spcAft>
              <a:spcPct val="15000"/>
            </a:spcAft>
            <a:buChar char="••"/>
          </a:pPr>
          <a:r>
            <a:rPr lang="es-CO" sz="1200" kern="1200" dirty="0" smtClean="0">
              <a:solidFill>
                <a:srgbClr val="000000"/>
              </a:solidFill>
              <a:latin typeface="Trebuchet MS" panose="020B0603020202020204" pitchFamily="34" charset="0"/>
            </a:rPr>
            <a:t>¿Qué entienden los territorios por Política de Atención Integral a la Primera Infancia?</a:t>
          </a:r>
          <a:endParaRPr lang="es-CO" sz="1200" kern="1200" dirty="0">
            <a:latin typeface="Trebuchet MS" panose="020B0603020202020204" pitchFamily="34" charset="0"/>
          </a:endParaRPr>
        </a:p>
        <a:p>
          <a:pPr marL="114300" lvl="1" indent="-114300" algn="l" defTabSz="533400">
            <a:lnSpc>
              <a:spcPct val="90000"/>
            </a:lnSpc>
            <a:spcBef>
              <a:spcPct val="0"/>
            </a:spcBef>
            <a:spcAft>
              <a:spcPct val="15000"/>
            </a:spcAft>
            <a:buChar char="••"/>
          </a:pPr>
          <a:endParaRPr lang="es-CO" sz="1200" kern="1200" dirty="0">
            <a:latin typeface="Trebuchet MS" panose="020B0603020202020204" pitchFamily="34" charset="0"/>
          </a:endParaRPr>
        </a:p>
        <a:p>
          <a:pPr marL="114300" lvl="1" indent="-114300" algn="l" defTabSz="533400">
            <a:lnSpc>
              <a:spcPct val="90000"/>
            </a:lnSpc>
            <a:spcBef>
              <a:spcPct val="0"/>
            </a:spcBef>
            <a:spcAft>
              <a:spcPct val="15000"/>
            </a:spcAft>
            <a:buChar char="••"/>
          </a:pPr>
          <a:r>
            <a:rPr lang="es-CO" sz="1200" kern="1200" dirty="0" smtClean="0">
              <a:latin typeface="Trebuchet MS" panose="020B0603020202020204" pitchFamily="34" charset="0"/>
            </a:rPr>
            <a:t>¿Cuál es el rol de los organismos de cooperación internacional y de los Organismos No Gubernamentales en el desarrollo de las acciones para la primera infancia en los territorios?</a:t>
          </a:r>
          <a:endParaRPr lang="es-CO" sz="1200" kern="1200" dirty="0">
            <a:latin typeface="Trebuchet MS" panose="020B0603020202020204" pitchFamily="34" charset="0"/>
          </a:endParaRPr>
        </a:p>
      </dsp:txBody>
      <dsp:txXfrm>
        <a:off x="3715407" y="1306512"/>
        <a:ext cx="3259099" cy="2415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FF812-A6E1-4166-B866-8AE6210E65E6}">
      <dsp:nvSpPr>
        <dsp:cNvPr id="0" name=""/>
        <dsp:cNvSpPr/>
      </dsp:nvSpPr>
      <dsp:spPr>
        <a:xfrm>
          <a:off x="3379401" y="3313253"/>
          <a:ext cx="395024" cy="1129071"/>
        </a:xfrm>
        <a:custGeom>
          <a:avLst/>
          <a:gdLst/>
          <a:ahLst/>
          <a:cxnLst/>
          <a:rect l="0" t="0" r="0" b="0"/>
          <a:pathLst>
            <a:path>
              <a:moveTo>
                <a:pt x="0" y="0"/>
              </a:moveTo>
              <a:lnTo>
                <a:pt x="197512" y="0"/>
              </a:lnTo>
              <a:lnTo>
                <a:pt x="197512" y="1129071"/>
              </a:lnTo>
              <a:lnTo>
                <a:pt x="395024" y="112907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547009" y="3847884"/>
        <a:ext cx="59809" cy="59809"/>
      </dsp:txXfrm>
    </dsp:sp>
    <dsp:sp modelId="{7A3CE5D0-DA5C-4BA7-A924-2CD1331BB581}">
      <dsp:nvSpPr>
        <dsp:cNvPr id="0" name=""/>
        <dsp:cNvSpPr/>
      </dsp:nvSpPr>
      <dsp:spPr>
        <a:xfrm>
          <a:off x="3379401" y="3313253"/>
          <a:ext cx="395024" cy="376357"/>
        </a:xfrm>
        <a:custGeom>
          <a:avLst/>
          <a:gdLst/>
          <a:ahLst/>
          <a:cxnLst/>
          <a:rect l="0" t="0" r="0" b="0"/>
          <a:pathLst>
            <a:path>
              <a:moveTo>
                <a:pt x="0" y="0"/>
              </a:moveTo>
              <a:lnTo>
                <a:pt x="197512" y="0"/>
              </a:lnTo>
              <a:lnTo>
                <a:pt x="197512" y="376357"/>
              </a:lnTo>
              <a:lnTo>
                <a:pt x="395024" y="37635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563274" y="3487791"/>
        <a:ext cx="27280" cy="27280"/>
      </dsp:txXfrm>
    </dsp:sp>
    <dsp:sp modelId="{F759C573-9043-4C59-8C63-6FE51AE005E2}">
      <dsp:nvSpPr>
        <dsp:cNvPr id="0" name=""/>
        <dsp:cNvSpPr/>
      </dsp:nvSpPr>
      <dsp:spPr>
        <a:xfrm>
          <a:off x="3379401" y="2936895"/>
          <a:ext cx="395024" cy="376357"/>
        </a:xfrm>
        <a:custGeom>
          <a:avLst/>
          <a:gdLst/>
          <a:ahLst/>
          <a:cxnLst/>
          <a:rect l="0" t="0" r="0" b="0"/>
          <a:pathLst>
            <a:path>
              <a:moveTo>
                <a:pt x="0" y="376357"/>
              </a:moveTo>
              <a:lnTo>
                <a:pt x="197512" y="376357"/>
              </a:lnTo>
              <a:lnTo>
                <a:pt x="197512" y="0"/>
              </a:lnTo>
              <a:lnTo>
                <a:pt x="39502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563274" y="3111434"/>
        <a:ext cx="27280" cy="27280"/>
      </dsp:txXfrm>
    </dsp:sp>
    <dsp:sp modelId="{E422443C-3653-4FBC-979B-A17BD032053C}">
      <dsp:nvSpPr>
        <dsp:cNvPr id="0" name=""/>
        <dsp:cNvSpPr/>
      </dsp:nvSpPr>
      <dsp:spPr>
        <a:xfrm>
          <a:off x="5749549" y="2184181"/>
          <a:ext cx="395024" cy="1881786"/>
        </a:xfrm>
        <a:custGeom>
          <a:avLst/>
          <a:gdLst/>
          <a:ahLst/>
          <a:cxnLst/>
          <a:rect l="0" t="0" r="0" b="0"/>
          <a:pathLst>
            <a:path>
              <a:moveTo>
                <a:pt x="0" y="0"/>
              </a:moveTo>
              <a:lnTo>
                <a:pt x="197512" y="0"/>
              </a:lnTo>
              <a:lnTo>
                <a:pt x="197512" y="1881786"/>
              </a:lnTo>
              <a:lnTo>
                <a:pt x="395024" y="188178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CO" sz="600" kern="1200"/>
        </a:p>
      </dsp:txBody>
      <dsp:txXfrm>
        <a:off x="5898992" y="3077004"/>
        <a:ext cx="96140" cy="96140"/>
      </dsp:txXfrm>
    </dsp:sp>
    <dsp:sp modelId="{56D87479-2CC2-448A-9EA8-B77CF0D54936}">
      <dsp:nvSpPr>
        <dsp:cNvPr id="0" name=""/>
        <dsp:cNvSpPr/>
      </dsp:nvSpPr>
      <dsp:spPr>
        <a:xfrm>
          <a:off x="5749549" y="2184181"/>
          <a:ext cx="395024" cy="1129071"/>
        </a:xfrm>
        <a:custGeom>
          <a:avLst/>
          <a:gdLst/>
          <a:ahLst/>
          <a:cxnLst/>
          <a:rect l="0" t="0" r="0" b="0"/>
          <a:pathLst>
            <a:path>
              <a:moveTo>
                <a:pt x="0" y="0"/>
              </a:moveTo>
              <a:lnTo>
                <a:pt x="197512" y="0"/>
              </a:lnTo>
              <a:lnTo>
                <a:pt x="197512" y="1129071"/>
              </a:lnTo>
              <a:lnTo>
                <a:pt x="395024" y="112907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917157" y="2718812"/>
        <a:ext cx="59809" cy="59809"/>
      </dsp:txXfrm>
    </dsp:sp>
    <dsp:sp modelId="{EE09113A-02AC-432F-A314-33A225969C96}">
      <dsp:nvSpPr>
        <dsp:cNvPr id="0" name=""/>
        <dsp:cNvSpPr/>
      </dsp:nvSpPr>
      <dsp:spPr>
        <a:xfrm>
          <a:off x="5749549" y="2184181"/>
          <a:ext cx="395024" cy="376357"/>
        </a:xfrm>
        <a:custGeom>
          <a:avLst/>
          <a:gdLst/>
          <a:ahLst/>
          <a:cxnLst/>
          <a:rect l="0" t="0" r="0" b="0"/>
          <a:pathLst>
            <a:path>
              <a:moveTo>
                <a:pt x="0" y="0"/>
              </a:moveTo>
              <a:lnTo>
                <a:pt x="197512" y="0"/>
              </a:lnTo>
              <a:lnTo>
                <a:pt x="197512" y="376357"/>
              </a:lnTo>
              <a:lnTo>
                <a:pt x="395024" y="37635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933421" y="2358719"/>
        <a:ext cx="27280" cy="27280"/>
      </dsp:txXfrm>
    </dsp:sp>
    <dsp:sp modelId="{CAD411BA-7184-4921-8E90-77F26186BDDE}">
      <dsp:nvSpPr>
        <dsp:cNvPr id="0" name=""/>
        <dsp:cNvSpPr/>
      </dsp:nvSpPr>
      <dsp:spPr>
        <a:xfrm>
          <a:off x="5749549" y="1807824"/>
          <a:ext cx="395024" cy="376357"/>
        </a:xfrm>
        <a:custGeom>
          <a:avLst/>
          <a:gdLst/>
          <a:ahLst/>
          <a:cxnLst/>
          <a:rect l="0" t="0" r="0" b="0"/>
          <a:pathLst>
            <a:path>
              <a:moveTo>
                <a:pt x="0" y="376357"/>
              </a:moveTo>
              <a:lnTo>
                <a:pt x="197512" y="376357"/>
              </a:lnTo>
              <a:lnTo>
                <a:pt x="197512" y="0"/>
              </a:lnTo>
              <a:lnTo>
                <a:pt x="39502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933421" y="1982362"/>
        <a:ext cx="27280" cy="27280"/>
      </dsp:txXfrm>
    </dsp:sp>
    <dsp:sp modelId="{7340256A-2111-4F13-85D8-F86F8BF604A1}">
      <dsp:nvSpPr>
        <dsp:cNvPr id="0" name=""/>
        <dsp:cNvSpPr/>
      </dsp:nvSpPr>
      <dsp:spPr>
        <a:xfrm>
          <a:off x="5749549" y="1055109"/>
          <a:ext cx="395024" cy="1129071"/>
        </a:xfrm>
        <a:custGeom>
          <a:avLst/>
          <a:gdLst/>
          <a:ahLst/>
          <a:cxnLst/>
          <a:rect l="0" t="0" r="0" b="0"/>
          <a:pathLst>
            <a:path>
              <a:moveTo>
                <a:pt x="0" y="1129071"/>
              </a:moveTo>
              <a:lnTo>
                <a:pt x="197512" y="1129071"/>
              </a:lnTo>
              <a:lnTo>
                <a:pt x="197512" y="0"/>
              </a:lnTo>
              <a:lnTo>
                <a:pt x="39502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5917157" y="1589740"/>
        <a:ext cx="59809" cy="59809"/>
      </dsp:txXfrm>
    </dsp:sp>
    <dsp:sp modelId="{9B5BE4F5-9ADB-4D90-AF22-225E908920E5}">
      <dsp:nvSpPr>
        <dsp:cNvPr id="0" name=""/>
        <dsp:cNvSpPr/>
      </dsp:nvSpPr>
      <dsp:spPr>
        <a:xfrm>
          <a:off x="5749549" y="302394"/>
          <a:ext cx="395024" cy="1881786"/>
        </a:xfrm>
        <a:custGeom>
          <a:avLst/>
          <a:gdLst/>
          <a:ahLst/>
          <a:cxnLst/>
          <a:rect l="0" t="0" r="0" b="0"/>
          <a:pathLst>
            <a:path>
              <a:moveTo>
                <a:pt x="0" y="1881786"/>
              </a:moveTo>
              <a:lnTo>
                <a:pt x="197512" y="1881786"/>
              </a:lnTo>
              <a:lnTo>
                <a:pt x="197512" y="0"/>
              </a:lnTo>
              <a:lnTo>
                <a:pt x="39502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CO" sz="600" kern="1200"/>
        </a:p>
      </dsp:txBody>
      <dsp:txXfrm>
        <a:off x="5898992" y="1195218"/>
        <a:ext cx="96140" cy="96140"/>
      </dsp:txXfrm>
    </dsp:sp>
    <dsp:sp modelId="{D0851F51-6BD8-47DF-8E2B-AD93F9CE71E6}">
      <dsp:nvSpPr>
        <dsp:cNvPr id="0" name=""/>
        <dsp:cNvSpPr/>
      </dsp:nvSpPr>
      <dsp:spPr>
        <a:xfrm>
          <a:off x="3379401" y="2184181"/>
          <a:ext cx="395024" cy="1129071"/>
        </a:xfrm>
        <a:custGeom>
          <a:avLst/>
          <a:gdLst/>
          <a:ahLst/>
          <a:cxnLst/>
          <a:rect l="0" t="0" r="0" b="0"/>
          <a:pathLst>
            <a:path>
              <a:moveTo>
                <a:pt x="0" y="1129071"/>
              </a:moveTo>
              <a:lnTo>
                <a:pt x="197512" y="1129071"/>
              </a:lnTo>
              <a:lnTo>
                <a:pt x="197512" y="0"/>
              </a:lnTo>
              <a:lnTo>
                <a:pt x="39502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3547009" y="2718812"/>
        <a:ext cx="59809" cy="59809"/>
      </dsp:txXfrm>
    </dsp:sp>
    <dsp:sp modelId="{2BCE4821-730A-47F5-AC1F-FC75DBD74609}">
      <dsp:nvSpPr>
        <dsp:cNvPr id="0" name=""/>
        <dsp:cNvSpPr/>
      </dsp:nvSpPr>
      <dsp:spPr>
        <a:xfrm>
          <a:off x="1009254" y="2936895"/>
          <a:ext cx="395024" cy="376357"/>
        </a:xfrm>
        <a:custGeom>
          <a:avLst/>
          <a:gdLst/>
          <a:ahLst/>
          <a:cxnLst/>
          <a:rect l="0" t="0" r="0" b="0"/>
          <a:pathLst>
            <a:path>
              <a:moveTo>
                <a:pt x="0" y="0"/>
              </a:moveTo>
              <a:lnTo>
                <a:pt x="197512" y="0"/>
              </a:lnTo>
              <a:lnTo>
                <a:pt x="197512" y="376357"/>
              </a:lnTo>
              <a:lnTo>
                <a:pt x="395024" y="37635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193126" y="3111434"/>
        <a:ext cx="27280" cy="27280"/>
      </dsp:txXfrm>
    </dsp:sp>
    <dsp:sp modelId="{8CF4F584-F74E-4DF4-B9AA-998FF2A0C3E0}">
      <dsp:nvSpPr>
        <dsp:cNvPr id="0" name=""/>
        <dsp:cNvSpPr/>
      </dsp:nvSpPr>
      <dsp:spPr>
        <a:xfrm>
          <a:off x="1009254" y="2560538"/>
          <a:ext cx="395024" cy="376357"/>
        </a:xfrm>
        <a:custGeom>
          <a:avLst/>
          <a:gdLst/>
          <a:ahLst/>
          <a:cxnLst/>
          <a:rect l="0" t="0" r="0" b="0"/>
          <a:pathLst>
            <a:path>
              <a:moveTo>
                <a:pt x="0" y="376357"/>
              </a:moveTo>
              <a:lnTo>
                <a:pt x="197512" y="376357"/>
              </a:lnTo>
              <a:lnTo>
                <a:pt x="197512" y="0"/>
              </a:lnTo>
              <a:lnTo>
                <a:pt x="395024"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193126" y="2735077"/>
        <a:ext cx="27280" cy="27280"/>
      </dsp:txXfrm>
    </dsp:sp>
    <dsp:sp modelId="{947C7553-BFE2-4BDC-9A09-021DFC4111B5}">
      <dsp:nvSpPr>
        <dsp:cNvPr id="0" name=""/>
        <dsp:cNvSpPr/>
      </dsp:nvSpPr>
      <dsp:spPr>
        <a:xfrm rot="16200000">
          <a:off x="-876494" y="2635810"/>
          <a:ext cx="3169324" cy="60217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Evaluación de procesos</a:t>
          </a:r>
          <a:endParaRPr lang="es-CO" sz="2000" kern="1200" dirty="0">
            <a:latin typeface="Trebuchet MS" panose="020B0603020202020204" pitchFamily="34" charset="0"/>
          </a:endParaRPr>
        </a:p>
      </dsp:txBody>
      <dsp:txXfrm>
        <a:off x="-847098" y="2665206"/>
        <a:ext cx="3110532" cy="543379"/>
      </dsp:txXfrm>
    </dsp:sp>
    <dsp:sp modelId="{703709AF-C6E9-45F1-89EE-0AC00E75DBC6}">
      <dsp:nvSpPr>
        <dsp:cNvPr id="0" name=""/>
        <dsp:cNvSpPr/>
      </dsp:nvSpPr>
      <dsp:spPr>
        <a:xfrm>
          <a:off x="1404278" y="2259452"/>
          <a:ext cx="1975123" cy="60217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Nivel nacional</a:t>
          </a:r>
          <a:endParaRPr lang="es-CO" sz="1800" kern="1200" dirty="0"/>
        </a:p>
      </dsp:txBody>
      <dsp:txXfrm>
        <a:off x="1433674" y="2288848"/>
        <a:ext cx="1916331" cy="543379"/>
      </dsp:txXfrm>
    </dsp:sp>
    <dsp:sp modelId="{D552E6D4-7236-4E35-929A-7163890EEC8F}">
      <dsp:nvSpPr>
        <dsp:cNvPr id="0" name=""/>
        <dsp:cNvSpPr/>
      </dsp:nvSpPr>
      <dsp:spPr>
        <a:xfrm>
          <a:off x="1404278" y="3012167"/>
          <a:ext cx="1975123" cy="602171"/>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Nivel territorial</a:t>
          </a:r>
          <a:endParaRPr lang="es-CO" sz="1800" kern="1200" dirty="0"/>
        </a:p>
      </dsp:txBody>
      <dsp:txXfrm>
        <a:off x="1433674" y="3041563"/>
        <a:ext cx="1916331" cy="543379"/>
      </dsp:txXfrm>
    </dsp:sp>
    <dsp:sp modelId="{ACB08A7E-F275-4D97-A634-D771F2DB5FF7}">
      <dsp:nvSpPr>
        <dsp:cNvPr id="0" name=""/>
        <dsp:cNvSpPr/>
      </dsp:nvSpPr>
      <dsp:spPr>
        <a:xfrm>
          <a:off x="3774426" y="1883095"/>
          <a:ext cx="1975123" cy="6021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Proceso de implementación</a:t>
          </a:r>
          <a:endParaRPr lang="es-CO" sz="1800" kern="1200" dirty="0"/>
        </a:p>
      </dsp:txBody>
      <dsp:txXfrm>
        <a:off x="3803822" y="1912491"/>
        <a:ext cx="1916331" cy="543379"/>
      </dsp:txXfrm>
    </dsp:sp>
    <dsp:sp modelId="{5A11BB99-5EC0-4DB7-AEA6-A74B24881992}">
      <dsp:nvSpPr>
        <dsp:cNvPr id="0" name=""/>
        <dsp:cNvSpPr/>
      </dsp:nvSpPr>
      <dsp:spPr>
        <a:xfrm>
          <a:off x="6144574" y="1308"/>
          <a:ext cx="1975123" cy="6021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Alistamiento</a:t>
          </a:r>
          <a:endParaRPr lang="es-CO" sz="1800" kern="1200" dirty="0"/>
        </a:p>
      </dsp:txBody>
      <dsp:txXfrm>
        <a:off x="6173970" y="30704"/>
        <a:ext cx="1916331" cy="543379"/>
      </dsp:txXfrm>
    </dsp:sp>
    <dsp:sp modelId="{497BC944-D18A-41F7-AB80-FA240724784F}">
      <dsp:nvSpPr>
        <dsp:cNvPr id="0" name=""/>
        <dsp:cNvSpPr/>
      </dsp:nvSpPr>
      <dsp:spPr>
        <a:xfrm>
          <a:off x="6144574" y="754023"/>
          <a:ext cx="1975123" cy="6021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Identificación</a:t>
          </a:r>
          <a:endParaRPr lang="es-CO" sz="1800" kern="1200" dirty="0"/>
        </a:p>
      </dsp:txBody>
      <dsp:txXfrm>
        <a:off x="6173970" y="783419"/>
        <a:ext cx="1916331" cy="543379"/>
      </dsp:txXfrm>
    </dsp:sp>
    <dsp:sp modelId="{6B17AA72-25A9-4748-A1EB-5A1EE4FC8297}">
      <dsp:nvSpPr>
        <dsp:cNvPr id="0" name=""/>
        <dsp:cNvSpPr/>
      </dsp:nvSpPr>
      <dsp:spPr>
        <a:xfrm>
          <a:off x="6144574" y="1506738"/>
          <a:ext cx="1975123" cy="6021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Caracterización</a:t>
          </a:r>
          <a:endParaRPr lang="es-CO" sz="1800" kern="1200" dirty="0"/>
        </a:p>
      </dsp:txBody>
      <dsp:txXfrm>
        <a:off x="6173970" y="1536134"/>
        <a:ext cx="1916331" cy="543379"/>
      </dsp:txXfrm>
    </dsp:sp>
    <dsp:sp modelId="{2EB2EA31-ED47-4910-ADDD-6F37C74C85AD}">
      <dsp:nvSpPr>
        <dsp:cNvPr id="0" name=""/>
        <dsp:cNvSpPr/>
      </dsp:nvSpPr>
      <dsp:spPr>
        <a:xfrm>
          <a:off x="6144574" y="2259452"/>
          <a:ext cx="1975123" cy="6021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Planeación</a:t>
          </a:r>
          <a:endParaRPr lang="es-CO" sz="1800" kern="1200" dirty="0"/>
        </a:p>
      </dsp:txBody>
      <dsp:txXfrm>
        <a:off x="6173970" y="2288848"/>
        <a:ext cx="1916331" cy="543379"/>
      </dsp:txXfrm>
    </dsp:sp>
    <dsp:sp modelId="{DADB3D52-4648-4C16-9B1F-EA27DF54D198}">
      <dsp:nvSpPr>
        <dsp:cNvPr id="0" name=""/>
        <dsp:cNvSpPr/>
      </dsp:nvSpPr>
      <dsp:spPr>
        <a:xfrm>
          <a:off x="6144574" y="3012167"/>
          <a:ext cx="1975123" cy="6021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Promoción y divulgación</a:t>
          </a:r>
          <a:endParaRPr lang="es-CO" sz="1800" kern="1200" dirty="0"/>
        </a:p>
      </dsp:txBody>
      <dsp:txXfrm>
        <a:off x="6173970" y="3041563"/>
        <a:ext cx="1916331" cy="543379"/>
      </dsp:txXfrm>
    </dsp:sp>
    <dsp:sp modelId="{1820E433-B6FB-46FF-8439-59953F1C245B}">
      <dsp:nvSpPr>
        <dsp:cNvPr id="0" name=""/>
        <dsp:cNvSpPr/>
      </dsp:nvSpPr>
      <dsp:spPr>
        <a:xfrm>
          <a:off x="6144574" y="3764882"/>
          <a:ext cx="1975123" cy="60217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Seguimiento y monitoreo</a:t>
          </a:r>
          <a:endParaRPr lang="es-CO" sz="1800" kern="1200" dirty="0"/>
        </a:p>
      </dsp:txBody>
      <dsp:txXfrm>
        <a:off x="6173970" y="3794278"/>
        <a:ext cx="1916331" cy="543379"/>
      </dsp:txXfrm>
    </dsp:sp>
    <dsp:sp modelId="{E1D0690F-2346-4367-AAE6-4899FFF38D4D}">
      <dsp:nvSpPr>
        <dsp:cNvPr id="0" name=""/>
        <dsp:cNvSpPr/>
      </dsp:nvSpPr>
      <dsp:spPr>
        <a:xfrm>
          <a:off x="3774426" y="2635810"/>
          <a:ext cx="1975123" cy="6021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Rutas y Agendas</a:t>
          </a:r>
          <a:endParaRPr lang="es-CO" sz="1800" kern="1200" dirty="0"/>
        </a:p>
      </dsp:txBody>
      <dsp:txXfrm>
        <a:off x="3803822" y="2665206"/>
        <a:ext cx="1916331" cy="543379"/>
      </dsp:txXfrm>
    </dsp:sp>
    <dsp:sp modelId="{8F5B64D5-448D-4615-B85E-89C4519D6C50}">
      <dsp:nvSpPr>
        <dsp:cNvPr id="0" name=""/>
        <dsp:cNvSpPr/>
      </dsp:nvSpPr>
      <dsp:spPr>
        <a:xfrm>
          <a:off x="3774426" y="3388524"/>
          <a:ext cx="1975123" cy="6021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Comunicaciones</a:t>
          </a:r>
          <a:endParaRPr lang="es-CO" sz="1800" kern="1200" dirty="0"/>
        </a:p>
      </dsp:txBody>
      <dsp:txXfrm>
        <a:off x="3803822" y="3417920"/>
        <a:ext cx="1916331" cy="543379"/>
      </dsp:txXfrm>
    </dsp:sp>
    <dsp:sp modelId="{DB1D8958-BE5E-4D41-A69F-F4C569513EF3}">
      <dsp:nvSpPr>
        <dsp:cNvPr id="0" name=""/>
        <dsp:cNvSpPr/>
      </dsp:nvSpPr>
      <dsp:spPr>
        <a:xfrm>
          <a:off x="3774426" y="4141239"/>
          <a:ext cx="1975123" cy="60217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O" sz="1800" kern="1200" dirty="0" smtClean="0"/>
            <a:t>Maletas pedagógicas</a:t>
          </a:r>
          <a:endParaRPr lang="es-CO" sz="1800" kern="1200" dirty="0"/>
        </a:p>
      </dsp:txBody>
      <dsp:txXfrm>
        <a:off x="3803822" y="4170635"/>
        <a:ext cx="1916331" cy="5433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B1CEC-FC07-47D5-B3A5-A7DAB56B20BF}">
      <dsp:nvSpPr>
        <dsp:cNvPr id="0" name=""/>
        <dsp:cNvSpPr/>
      </dsp:nvSpPr>
      <dsp:spPr>
        <a:xfrm>
          <a:off x="4263052" y="2699929"/>
          <a:ext cx="534793" cy="1024851"/>
        </a:xfrm>
        <a:custGeom>
          <a:avLst/>
          <a:gdLst/>
          <a:ahLst/>
          <a:cxnLst/>
          <a:rect l="0" t="0" r="0" b="0"/>
          <a:pathLst>
            <a:path>
              <a:moveTo>
                <a:pt x="0" y="0"/>
              </a:moveTo>
              <a:lnTo>
                <a:pt x="267396" y="0"/>
              </a:lnTo>
              <a:lnTo>
                <a:pt x="267396" y="1024851"/>
              </a:lnTo>
              <a:lnTo>
                <a:pt x="534793" y="1024851"/>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501549" y="3183455"/>
        <a:ext cx="57799" cy="57799"/>
      </dsp:txXfrm>
    </dsp:sp>
    <dsp:sp modelId="{A6DBD1BD-F9B3-4C55-A2A5-BD0131E26BC4}">
      <dsp:nvSpPr>
        <dsp:cNvPr id="0" name=""/>
        <dsp:cNvSpPr/>
      </dsp:nvSpPr>
      <dsp:spPr>
        <a:xfrm>
          <a:off x="4263052" y="2699929"/>
          <a:ext cx="534793" cy="263720"/>
        </a:xfrm>
        <a:custGeom>
          <a:avLst/>
          <a:gdLst/>
          <a:ahLst/>
          <a:cxnLst/>
          <a:rect l="0" t="0" r="0" b="0"/>
          <a:pathLst>
            <a:path>
              <a:moveTo>
                <a:pt x="0" y="0"/>
              </a:moveTo>
              <a:lnTo>
                <a:pt x="267396" y="0"/>
              </a:lnTo>
              <a:lnTo>
                <a:pt x="267396" y="263720"/>
              </a:lnTo>
              <a:lnTo>
                <a:pt x="534793" y="26372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515542" y="2816882"/>
        <a:ext cx="29814" cy="29814"/>
      </dsp:txXfrm>
    </dsp:sp>
    <dsp:sp modelId="{06A87246-AD71-4BF0-90D2-654765EBECF5}">
      <dsp:nvSpPr>
        <dsp:cNvPr id="0" name=""/>
        <dsp:cNvSpPr/>
      </dsp:nvSpPr>
      <dsp:spPr>
        <a:xfrm>
          <a:off x="4263052" y="2275897"/>
          <a:ext cx="534793" cy="424032"/>
        </a:xfrm>
        <a:custGeom>
          <a:avLst/>
          <a:gdLst/>
          <a:ahLst/>
          <a:cxnLst/>
          <a:rect l="0" t="0" r="0" b="0"/>
          <a:pathLst>
            <a:path>
              <a:moveTo>
                <a:pt x="0" y="424032"/>
              </a:moveTo>
              <a:lnTo>
                <a:pt x="267396" y="424032"/>
              </a:lnTo>
              <a:lnTo>
                <a:pt x="267396" y="0"/>
              </a:lnTo>
              <a:lnTo>
                <a:pt x="534793"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513387" y="2470850"/>
        <a:ext cx="34125" cy="34125"/>
      </dsp:txXfrm>
    </dsp:sp>
    <dsp:sp modelId="{FEEA774F-9437-464C-A32A-DF72279E122B}">
      <dsp:nvSpPr>
        <dsp:cNvPr id="0" name=""/>
        <dsp:cNvSpPr/>
      </dsp:nvSpPr>
      <dsp:spPr>
        <a:xfrm>
          <a:off x="4263052" y="1598572"/>
          <a:ext cx="534793" cy="1101357"/>
        </a:xfrm>
        <a:custGeom>
          <a:avLst/>
          <a:gdLst/>
          <a:ahLst/>
          <a:cxnLst/>
          <a:rect l="0" t="0" r="0" b="0"/>
          <a:pathLst>
            <a:path>
              <a:moveTo>
                <a:pt x="0" y="1101357"/>
              </a:moveTo>
              <a:lnTo>
                <a:pt x="267396" y="1101357"/>
              </a:lnTo>
              <a:lnTo>
                <a:pt x="267396" y="0"/>
              </a:lnTo>
              <a:lnTo>
                <a:pt x="534793"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4499841" y="2118642"/>
        <a:ext cx="61216" cy="61216"/>
      </dsp:txXfrm>
    </dsp:sp>
    <dsp:sp modelId="{422EC3B1-6715-42C3-AA61-DFB673100BDE}">
      <dsp:nvSpPr>
        <dsp:cNvPr id="0" name=""/>
        <dsp:cNvSpPr/>
      </dsp:nvSpPr>
      <dsp:spPr>
        <a:xfrm>
          <a:off x="1054289" y="1680886"/>
          <a:ext cx="534793" cy="1019043"/>
        </a:xfrm>
        <a:custGeom>
          <a:avLst/>
          <a:gdLst/>
          <a:ahLst/>
          <a:cxnLst/>
          <a:rect l="0" t="0" r="0" b="0"/>
          <a:pathLst>
            <a:path>
              <a:moveTo>
                <a:pt x="0" y="0"/>
              </a:moveTo>
              <a:lnTo>
                <a:pt x="267396" y="0"/>
              </a:lnTo>
              <a:lnTo>
                <a:pt x="267396" y="1019043"/>
              </a:lnTo>
              <a:lnTo>
                <a:pt x="534793" y="101904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292915" y="2161636"/>
        <a:ext cx="57542" cy="57542"/>
      </dsp:txXfrm>
    </dsp:sp>
    <dsp:sp modelId="{D521E8A1-4117-4FB7-A6DE-289D7D87D3A4}">
      <dsp:nvSpPr>
        <dsp:cNvPr id="0" name=""/>
        <dsp:cNvSpPr/>
      </dsp:nvSpPr>
      <dsp:spPr>
        <a:xfrm>
          <a:off x="1054289" y="1635166"/>
          <a:ext cx="534793" cy="91440"/>
        </a:xfrm>
        <a:custGeom>
          <a:avLst/>
          <a:gdLst/>
          <a:ahLst/>
          <a:cxnLst/>
          <a:rect l="0" t="0" r="0" b="0"/>
          <a:pathLst>
            <a:path>
              <a:moveTo>
                <a:pt x="0" y="45720"/>
              </a:moveTo>
              <a:lnTo>
                <a:pt x="534793" y="4572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308316" y="1667516"/>
        <a:ext cx="26739" cy="26739"/>
      </dsp:txXfrm>
    </dsp:sp>
    <dsp:sp modelId="{5FC3C603-87DE-4C72-A23F-98F21E021DE6}">
      <dsp:nvSpPr>
        <dsp:cNvPr id="0" name=""/>
        <dsp:cNvSpPr/>
      </dsp:nvSpPr>
      <dsp:spPr>
        <a:xfrm>
          <a:off x="1054289" y="661843"/>
          <a:ext cx="534793" cy="1019043"/>
        </a:xfrm>
        <a:custGeom>
          <a:avLst/>
          <a:gdLst/>
          <a:ahLst/>
          <a:cxnLst/>
          <a:rect l="0" t="0" r="0" b="0"/>
          <a:pathLst>
            <a:path>
              <a:moveTo>
                <a:pt x="0" y="1019043"/>
              </a:moveTo>
              <a:lnTo>
                <a:pt x="267396" y="1019043"/>
              </a:lnTo>
              <a:lnTo>
                <a:pt x="267396" y="0"/>
              </a:lnTo>
              <a:lnTo>
                <a:pt x="534793"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O" sz="500" kern="1200"/>
        </a:p>
      </dsp:txBody>
      <dsp:txXfrm>
        <a:off x="1292915" y="1142593"/>
        <a:ext cx="57542" cy="57542"/>
      </dsp:txXfrm>
    </dsp:sp>
    <dsp:sp modelId="{947C7553-BFE2-4BDC-9A09-021DFC4111B5}">
      <dsp:nvSpPr>
        <dsp:cNvPr id="0" name=""/>
        <dsp:cNvSpPr/>
      </dsp:nvSpPr>
      <dsp:spPr>
        <a:xfrm rot="16200000">
          <a:off x="-661607" y="1273269"/>
          <a:ext cx="2616559" cy="81523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CO" sz="2800" kern="1200" dirty="0" smtClean="0">
              <a:latin typeface="Trebuchet MS" panose="020B0603020202020204" pitchFamily="34" charset="0"/>
            </a:rPr>
            <a:t>Línea de base</a:t>
          </a:r>
          <a:endParaRPr lang="es-CO" sz="2800" kern="1200" dirty="0">
            <a:latin typeface="Trebuchet MS" panose="020B0603020202020204" pitchFamily="34" charset="0"/>
          </a:endParaRPr>
        </a:p>
      </dsp:txBody>
      <dsp:txXfrm>
        <a:off x="-621811" y="1313065"/>
        <a:ext cx="2536967" cy="735642"/>
      </dsp:txXfrm>
    </dsp:sp>
    <dsp:sp modelId="{3F729073-6403-4F09-9B63-DC60477943A1}">
      <dsp:nvSpPr>
        <dsp:cNvPr id="0" name=""/>
        <dsp:cNvSpPr/>
      </dsp:nvSpPr>
      <dsp:spPr>
        <a:xfrm>
          <a:off x="1589083" y="254225"/>
          <a:ext cx="2673969" cy="8152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Calidad de atención en educación</a:t>
          </a:r>
          <a:endParaRPr lang="es-CO" sz="2000" kern="1200" dirty="0">
            <a:latin typeface="Trebuchet MS" panose="020B0603020202020204" pitchFamily="34" charset="0"/>
          </a:endParaRPr>
        </a:p>
      </dsp:txBody>
      <dsp:txXfrm>
        <a:off x="1628879" y="294021"/>
        <a:ext cx="2594377" cy="735642"/>
      </dsp:txXfrm>
    </dsp:sp>
    <dsp:sp modelId="{AE39898B-8B6B-49A0-A1EB-B6022CA1E81B}">
      <dsp:nvSpPr>
        <dsp:cNvPr id="0" name=""/>
        <dsp:cNvSpPr/>
      </dsp:nvSpPr>
      <dsp:spPr>
        <a:xfrm>
          <a:off x="1589083" y="1273269"/>
          <a:ext cx="2673969" cy="8152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Calidad de atención en salud</a:t>
          </a:r>
          <a:endParaRPr lang="es-CO" sz="2000" kern="1200" dirty="0">
            <a:latin typeface="Trebuchet MS" panose="020B0603020202020204" pitchFamily="34" charset="0"/>
          </a:endParaRPr>
        </a:p>
      </dsp:txBody>
      <dsp:txXfrm>
        <a:off x="1628879" y="1313065"/>
        <a:ext cx="2594377" cy="735642"/>
      </dsp:txXfrm>
    </dsp:sp>
    <dsp:sp modelId="{211EC954-313B-40EC-8909-F7DDC8F600F6}">
      <dsp:nvSpPr>
        <dsp:cNvPr id="0" name=""/>
        <dsp:cNvSpPr/>
      </dsp:nvSpPr>
      <dsp:spPr>
        <a:xfrm>
          <a:off x="1589083" y="2292312"/>
          <a:ext cx="2673969" cy="8152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Capacidad institucional</a:t>
          </a:r>
          <a:endParaRPr lang="es-CO" sz="2000" kern="1200" dirty="0">
            <a:latin typeface="Trebuchet MS" panose="020B0603020202020204" pitchFamily="34" charset="0"/>
          </a:endParaRPr>
        </a:p>
      </dsp:txBody>
      <dsp:txXfrm>
        <a:off x="1628879" y="2332108"/>
        <a:ext cx="2594377" cy="735642"/>
      </dsp:txXfrm>
    </dsp:sp>
    <dsp:sp modelId="{35B68467-1322-4CFD-A335-64786778A192}">
      <dsp:nvSpPr>
        <dsp:cNvPr id="0" name=""/>
        <dsp:cNvSpPr/>
      </dsp:nvSpPr>
      <dsp:spPr>
        <a:xfrm>
          <a:off x="4797846" y="1363376"/>
          <a:ext cx="2673969" cy="4703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Conocimiento</a:t>
          </a:r>
          <a:endParaRPr lang="es-CO" sz="2800" kern="1200" dirty="0">
            <a:latin typeface="Trebuchet MS" panose="020B0603020202020204" pitchFamily="34" charset="0"/>
          </a:endParaRPr>
        </a:p>
      </dsp:txBody>
      <dsp:txXfrm>
        <a:off x="4820809" y="1386339"/>
        <a:ext cx="2628043" cy="424464"/>
      </dsp:txXfrm>
    </dsp:sp>
    <dsp:sp modelId="{A18C985F-A850-4EDE-805B-E66189D0F28A}">
      <dsp:nvSpPr>
        <dsp:cNvPr id="0" name=""/>
        <dsp:cNvSpPr/>
      </dsp:nvSpPr>
      <dsp:spPr>
        <a:xfrm>
          <a:off x="4797846" y="2037575"/>
          <a:ext cx="2673969" cy="4766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Planeación</a:t>
          </a:r>
          <a:endParaRPr lang="es-CO" sz="2800" kern="1200" dirty="0">
            <a:latin typeface="Trebuchet MS" panose="020B0603020202020204" pitchFamily="34" charset="0"/>
          </a:endParaRPr>
        </a:p>
      </dsp:txBody>
      <dsp:txXfrm>
        <a:off x="4821114" y="2060843"/>
        <a:ext cx="2627433" cy="430107"/>
      </dsp:txXfrm>
    </dsp:sp>
    <dsp:sp modelId="{06FDA1BB-EC75-47D3-8D43-F605908FBA4F}">
      <dsp:nvSpPr>
        <dsp:cNvPr id="0" name=""/>
        <dsp:cNvSpPr/>
      </dsp:nvSpPr>
      <dsp:spPr>
        <a:xfrm>
          <a:off x="4797846" y="2718027"/>
          <a:ext cx="2673969" cy="49124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Implementación</a:t>
          </a:r>
          <a:endParaRPr lang="es-CO" sz="2800" kern="1200" dirty="0">
            <a:latin typeface="Trebuchet MS" panose="020B0603020202020204" pitchFamily="34" charset="0"/>
          </a:endParaRPr>
        </a:p>
      </dsp:txBody>
      <dsp:txXfrm>
        <a:off x="4821827" y="2742008"/>
        <a:ext cx="2626007" cy="443282"/>
      </dsp:txXfrm>
    </dsp:sp>
    <dsp:sp modelId="{F0F8BAB5-E0BF-47B0-90D1-C5B21B6DF295}">
      <dsp:nvSpPr>
        <dsp:cNvPr id="0" name=""/>
        <dsp:cNvSpPr/>
      </dsp:nvSpPr>
      <dsp:spPr>
        <a:xfrm>
          <a:off x="4797846" y="3413080"/>
          <a:ext cx="2673969" cy="6234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O" sz="2000" kern="1200" dirty="0" smtClean="0">
              <a:latin typeface="Trebuchet MS" panose="020B0603020202020204" pitchFamily="34" charset="0"/>
            </a:rPr>
            <a:t>Seguimiento y evaluación</a:t>
          </a:r>
          <a:endParaRPr lang="es-CO" sz="2800" kern="1200" dirty="0">
            <a:latin typeface="Trebuchet MS" panose="020B0603020202020204" pitchFamily="34" charset="0"/>
          </a:endParaRPr>
        </a:p>
      </dsp:txBody>
      <dsp:txXfrm>
        <a:off x="4828278" y="3443512"/>
        <a:ext cx="2613105" cy="5625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AFCE5-BBF3-45CF-9AFD-EF09B0E5C9D3}">
      <dsp:nvSpPr>
        <dsp:cNvPr id="0" name=""/>
        <dsp:cNvSpPr/>
      </dsp:nvSpPr>
      <dsp:spPr>
        <a:xfrm>
          <a:off x="0" y="321468"/>
          <a:ext cx="3086099" cy="1928812"/>
        </a:xfrm>
        <a:prstGeom prst="swooshArrow">
          <a:avLst>
            <a:gd name="adj1" fmla="val 25000"/>
            <a:gd name="adj2" fmla="val 25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367FC919-D27C-43A3-9AC2-D70B2956B0B8}">
      <dsp:nvSpPr>
        <dsp:cNvPr id="0" name=""/>
        <dsp:cNvSpPr/>
      </dsp:nvSpPr>
      <dsp:spPr>
        <a:xfrm>
          <a:off x="303980" y="1755733"/>
          <a:ext cx="70980" cy="709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21CCD5-8360-47EB-BE63-2DE26CC46729}">
      <dsp:nvSpPr>
        <dsp:cNvPr id="0" name=""/>
        <dsp:cNvSpPr/>
      </dsp:nvSpPr>
      <dsp:spPr>
        <a:xfrm>
          <a:off x="214083" y="1791223"/>
          <a:ext cx="778497" cy="459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611" tIns="0" rIns="0" bIns="0" numCol="1" spcCol="1270" anchor="t" anchorCtr="0">
          <a:noAutofit/>
        </a:bodyPr>
        <a:lstStyle/>
        <a:p>
          <a:pPr lvl="0" algn="l" defTabSz="533400">
            <a:lnSpc>
              <a:spcPct val="90000"/>
            </a:lnSpc>
            <a:spcBef>
              <a:spcPct val="0"/>
            </a:spcBef>
            <a:spcAft>
              <a:spcPct val="35000"/>
            </a:spcAft>
          </a:pPr>
          <a:endParaRPr lang="es-CO" sz="1200" b="1" kern="1200" dirty="0" smtClean="0">
            <a:solidFill>
              <a:srgbClr val="0033CC"/>
            </a:solidFill>
            <a:latin typeface="+mn-lt"/>
            <a:ea typeface="Tahoma" pitchFamily="34" charset="0"/>
            <a:cs typeface="Tahoma" pitchFamily="34" charset="0"/>
          </a:endParaRPr>
        </a:p>
        <a:p>
          <a:pPr lvl="0" algn="l" defTabSz="533400">
            <a:lnSpc>
              <a:spcPct val="90000"/>
            </a:lnSpc>
            <a:spcBef>
              <a:spcPct val="0"/>
            </a:spcBef>
            <a:spcAft>
              <a:spcPct val="35000"/>
            </a:spcAft>
          </a:pPr>
          <a:r>
            <a:rPr lang="es-CO" sz="1200" b="1" kern="1200" dirty="0" smtClean="0">
              <a:solidFill>
                <a:srgbClr val="0033CC"/>
              </a:solidFill>
              <a:latin typeface="+mn-lt"/>
              <a:ea typeface="Tahoma" pitchFamily="34" charset="0"/>
              <a:cs typeface="Tahoma" pitchFamily="34" charset="0"/>
            </a:rPr>
            <a:t>Ninguna </a:t>
          </a:r>
          <a:r>
            <a:rPr lang="es-CO" sz="1200" kern="1200" dirty="0" smtClean="0">
              <a:latin typeface="+mn-lt"/>
              <a:ea typeface="Tahoma" pitchFamily="34" charset="0"/>
              <a:cs typeface="Tahoma" pitchFamily="34" charset="0"/>
            </a:rPr>
            <a:t>acción/proceso</a:t>
          </a:r>
          <a:endParaRPr lang="es-CO" sz="1200" kern="1200" dirty="0">
            <a:latin typeface="+mn-lt"/>
            <a:ea typeface="Tahoma" pitchFamily="34" charset="0"/>
            <a:cs typeface="Tahoma" pitchFamily="34" charset="0"/>
          </a:endParaRPr>
        </a:p>
      </dsp:txBody>
      <dsp:txXfrm>
        <a:off x="214083" y="1791223"/>
        <a:ext cx="778497" cy="459057"/>
      </dsp:txXfrm>
    </dsp:sp>
    <dsp:sp modelId="{713F4377-AE8A-469B-9401-4C779D113D7C}">
      <dsp:nvSpPr>
        <dsp:cNvPr id="0" name=""/>
        <dsp:cNvSpPr/>
      </dsp:nvSpPr>
      <dsp:spPr>
        <a:xfrm>
          <a:off x="805472" y="1307091"/>
          <a:ext cx="123444" cy="1234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E0D45E-5E79-4BFC-97DD-9C95AC11504E}">
      <dsp:nvSpPr>
        <dsp:cNvPr id="0" name=""/>
        <dsp:cNvSpPr/>
      </dsp:nvSpPr>
      <dsp:spPr>
        <a:xfrm>
          <a:off x="722600" y="1368813"/>
          <a:ext cx="937267" cy="8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10" tIns="0" rIns="0" bIns="0" numCol="1" spcCol="1270" anchor="t" anchorCtr="0">
          <a:noAutofit/>
        </a:bodyPr>
        <a:lstStyle/>
        <a:p>
          <a:pPr lvl="0" algn="l" defTabSz="533400">
            <a:lnSpc>
              <a:spcPct val="90000"/>
            </a:lnSpc>
            <a:spcBef>
              <a:spcPct val="0"/>
            </a:spcBef>
            <a:spcAft>
              <a:spcPct val="35000"/>
            </a:spcAft>
          </a:pPr>
          <a:endParaRPr lang="es-CO" sz="1200" kern="1200" dirty="0" smtClean="0">
            <a:latin typeface="+mn-lt"/>
            <a:ea typeface="Tahoma" pitchFamily="34" charset="0"/>
            <a:cs typeface="Tahoma" pitchFamily="34" charset="0"/>
          </a:endParaRPr>
        </a:p>
        <a:p>
          <a:pPr lvl="0" algn="l" defTabSz="533400">
            <a:lnSpc>
              <a:spcPct val="90000"/>
            </a:lnSpc>
            <a:spcBef>
              <a:spcPct val="0"/>
            </a:spcBef>
            <a:spcAft>
              <a:spcPct val="35000"/>
            </a:spcAft>
          </a:pPr>
          <a:r>
            <a:rPr lang="es-CO" sz="1200" kern="1200" dirty="0" smtClean="0">
              <a:latin typeface="+mn-lt"/>
              <a:ea typeface="Tahoma" pitchFamily="34" charset="0"/>
              <a:cs typeface="Tahoma" pitchFamily="34" charset="0"/>
            </a:rPr>
            <a:t>Acciones/procesos </a:t>
          </a:r>
          <a:r>
            <a:rPr lang="es-CO" sz="1200" b="1" kern="1200" dirty="0" smtClean="0">
              <a:solidFill>
                <a:srgbClr val="0033CC"/>
              </a:solidFill>
              <a:latin typeface="+mn-lt"/>
              <a:ea typeface="Tahoma" pitchFamily="34" charset="0"/>
              <a:cs typeface="Tahoma" pitchFamily="34" charset="0"/>
            </a:rPr>
            <a:t>incipientes</a:t>
          </a:r>
          <a:endParaRPr lang="es-CO" sz="1200" b="1" kern="1200" dirty="0">
            <a:solidFill>
              <a:srgbClr val="0033CC"/>
            </a:solidFill>
            <a:latin typeface="+mn-lt"/>
            <a:ea typeface="Tahoma" pitchFamily="34" charset="0"/>
            <a:cs typeface="Tahoma" pitchFamily="34" charset="0"/>
          </a:endParaRPr>
        </a:p>
      </dsp:txBody>
      <dsp:txXfrm>
        <a:off x="722600" y="1368813"/>
        <a:ext cx="937267" cy="881467"/>
      </dsp:txXfrm>
    </dsp:sp>
    <dsp:sp modelId="{2A71A59F-352D-447F-A49C-55E671193BE6}">
      <dsp:nvSpPr>
        <dsp:cNvPr id="0" name=""/>
        <dsp:cNvSpPr/>
      </dsp:nvSpPr>
      <dsp:spPr>
        <a:xfrm>
          <a:off x="1445837" y="976493"/>
          <a:ext cx="163563" cy="16356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0EA02-327A-48BE-AB58-A726483419EF}">
      <dsp:nvSpPr>
        <dsp:cNvPr id="0" name=""/>
        <dsp:cNvSpPr/>
      </dsp:nvSpPr>
      <dsp:spPr>
        <a:xfrm>
          <a:off x="1463605" y="1058275"/>
          <a:ext cx="776109" cy="119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69" tIns="0" rIns="0" bIns="0" numCol="1" spcCol="1270" anchor="t" anchorCtr="0">
          <a:noAutofit/>
        </a:bodyPr>
        <a:lstStyle/>
        <a:p>
          <a:pPr lvl="0" algn="l" defTabSz="533400">
            <a:lnSpc>
              <a:spcPct val="90000"/>
            </a:lnSpc>
            <a:spcBef>
              <a:spcPct val="0"/>
            </a:spcBef>
            <a:spcAft>
              <a:spcPct val="35000"/>
            </a:spcAft>
          </a:pPr>
          <a:endParaRPr lang="es-CO" sz="1200" kern="1200" dirty="0" smtClean="0">
            <a:latin typeface="+mn-lt"/>
            <a:ea typeface="Tahoma" pitchFamily="34" charset="0"/>
            <a:cs typeface="Tahoma" pitchFamily="34" charset="0"/>
          </a:endParaRPr>
        </a:p>
        <a:p>
          <a:pPr lvl="0" algn="l" defTabSz="533400">
            <a:lnSpc>
              <a:spcPts val="1100"/>
            </a:lnSpc>
            <a:spcBef>
              <a:spcPct val="0"/>
            </a:spcBef>
            <a:spcAft>
              <a:spcPts val="0"/>
            </a:spcAft>
          </a:pPr>
          <a:r>
            <a:rPr lang="es-CO" sz="1200" kern="1200" dirty="0" smtClean="0">
              <a:latin typeface="+mn-lt"/>
              <a:ea typeface="Tahoma" pitchFamily="34" charset="0"/>
              <a:cs typeface="Tahoma" pitchFamily="34" charset="0"/>
            </a:rPr>
            <a:t>Acciones/procesos</a:t>
          </a:r>
        </a:p>
        <a:p>
          <a:pPr lvl="0" algn="l" defTabSz="533400">
            <a:lnSpc>
              <a:spcPts val="1100"/>
            </a:lnSpc>
            <a:spcBef>
              <a:spcPct val="0"/>
            </a:spcBef>
            <a:spcAft>
              <a:spcPts val="0"/>
            </a:spcAft>
          </a:pPr>
          <a:r>
            <a:rPr lang="es-CO" sz="1200" b="1" kern="1200" dirty="0" smtClean="0">
              <a:solidFill>
                <a:srgbClr val="0033CC"/>
              </a:solidFill>
              <a:latin typeface="+mn-lt"/>
              <a:ea typeface="Tahoma" pitchFamily="34" charset="0"/>
              <a:cs typeface="Tahoma" pitchFamily="34" charset="0"/>
            </a:rPr>
            <a:t>parciales</a:t>
          </a:r>
          <a:endParaRPr lang="es-CO" sz="1200" b="1" kern="1200" dirty="0">
            <a:solidFill>
              <a:srgbClr val="0033CC"/>
            </a:solidFill>
            <a:latin typeface="+mn-lt"/>
            <a:ea typeface="Tahoma" pitchFamily="34" charset="0"/>
            <a:cs typeface="Tahoma" pitchFamily="34" charset="0"/>
          </a:endParaRPr>
        </a:p>
      </dsp:txBody>
      <dsp:txXfrm>
        <a:off x="1463605" y="1058275"/>
        <a:ext cx="776109" cy="1192006"/>
      </dsp:txXfrm>
    </dsp:sp>
    <dsp:sp modelId="{C94E287A-0DCF-43AE-B1EA-4FF9F3797801}">
      <dsp:nvSpPr>
        <dsp:cNvPr id="0" name=""/>
        <dsp:cNvSpPr/>
      </dsp:nvSpPr>
      <dsp:spPr>
        <a:xfrm>
          <a:off x="2143296" y="757766"/>
          <a:ext cx="219113" cy="2191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3F293D-D806-45B4-92A2-6EB997856058}">
      <dsp:nvSpPr>
        <dsp:cNvPr id="0" name=""/>
        <dsp:cNvSpPr/>
      </dsp:nvSpPr>
      <dsp:spPr>
        <a:xfrm>
          <a:off x="2159344" y="867322"/>
          <a:ext cx="835097" cy="1382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103" tIns="0" rIns="0" bIns="0" numCol="1" spcCol="1270" anchor="t" anchorCtr="0">
          <a:noAutofit/>
        </a:bodyPr>
        <a:lstStyle/>
        <a:p>
          <a:pPr lvl="0" algn="l" defTabSz="533400">
            <a:lnSpc>
              <a:spcPct val="90000"/>
            </a:lnSpc>
            <a:spcBef>
              <a:spcPct val="0"/>
            </a:spcBef>
            <a:spcAft>
              <a:spcPct val="35000"/>
            </a:spcAft>
          </a:pPr>
          <a:endParaRPr lang="es-CO" sz="1200" kern="1200" dirty="0" smtClean="0">
            <a:latin typeface="+mn-lt"/>
            <a:ea typeface="Tahoma" pitchFamily="34" charset="0"/>
            <a:cs typeface="Tahoma" pitchFamily="34" charset="0"/>
          </a:endParaRPr>
        </a:p>
        <a:p>
          <a:pPr lvl="0" algn="l" defTabSz="533400">
            <a:lnSpc>
              <a:spcPct val="90000"/>
            </a:lnSpc>
            <a:spcBef>
              <a:spcPct val="0"/>
            </a:spcBef>
            <a:spcAft>
              <a:spcPct val="35000"/>
            </a:spcAft>
          </a:pPr>
          <a:r>
            <a:rPr lang="es-CO" sz="1200" kern="1200" dirty="0" smtClean="0">
              <a:latin typeface="+mn-lt"/>
              <a:ea typeface="Tahoma" pitchFamily="34" charset="0"/>
              <a:cs typeface="Tahoma" pitchFamily="34" charset="0"/>
            </a:rPr>
            <a:t>Acciones/procesos </a:t>
          </a:r>
          <a:r>
            <a:rPr lang="es-CO" sz="1200" b="1" kern="1200" dirty="0" smtClean="0">
              <a:solidFill>
                <a:srgbClr val="0033CC"/>
              </a:solidFill>
              <a:latin typeface="+mn-lt"/>
              <a:ea typeface="Tahoma" pitchFamily="34" charset="0"/>
              <a:cs typeface="Tahoma" pitchFamily="34" charset="0"/>
            </a:rPr>
            <a:t>avanzadas</a:t>
          </a:r>
          <a:endParaRPr lang="es-CO" sz="1200" b="1" kern="1200" dirty="0">
            <a:solidFill>
              <a:srgbClr val="0033CC"/>
            </a:solidFill>
            <a:latin typeface="+mn-lt"/>
            <a:ea typeface="Tahoma" pitchFamily="34" charset="0"/>
            <a:cs typeface="Tahoma" pitchFamily="34" charset="0"/>
          </a:endParaRPr>
        </a:p>
      </dsp:txBody>
      <dsp:txXfrm>
        <a:off x="2159344" y="867322"/>
        <a:ext cx="835097" cy="1382958"/>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255B08-82DD-4B0A-822A-1C82049E4FF7}" type="datetimeFigureOut">
              <a:rPr lang="es-CO" smtClean="0"/>
              <a:t>05/11/2015</a:t>
            </a:fld>
            <a:endParaRPr lang="es-CO"/>
          </a:p>
        </p:txBody>
      </p:sp>
      <p:sp>
        <p:nvSpPr>
          <p:cNvPr id="4" name="3 Marcador de imagen de diapositiva"/>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D36A68-0BB6-4E46-B5EF-D3564B89E2FD}" type="slidenum">
              <a:rPr lang="es-CO" smtClean="0"/>
              <a:t>‹Nº›</a:t>
            </a:fld>
            <a:endParaRPr lang="es-CO"/>
          </a:p>
        </p:txBody>
      </p:sp>
    </p:spTree>
    <p:extLst>
      <p:ext uri="{BB962C8B-B14F-4D97-AF65-F5344CB8AC3E}">
        <p14:creationId xmlns:p14="http://schemas.microsoft.com/office/powerpoint/2010/main" val="27177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fld id="{0CD36A68-0BB6-4E46-B5EF-D3564B89E2FD}" type="slidenum">
              <a:rPr lang="es-CO" smtClean="0"/>
              <a:t>15</a:t>
            </a:fld>
            <a:endParaRPr lang="es-CO"/>
          </a:p>
        </p:txBody>
      </p:sp>
    </p:spTree>
    <p:extLst>
      <p:ext uri="{BB962C8B-B14F-4D97-AF65-F5344CB8AC3E}">
        <p14:creationId xmlns:p14="http://schemas.microsoft.com/office/powerpoint/2010/main" val="407363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184859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191111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190500"/>
            <a:ext cx="2057400" cy="4064000"/>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190500"/>
            <a:ext cx="6019800" cy="4064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391523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381071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3394577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173256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22282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2679287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673252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3574749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411DE80-8962-41B5-95E8-4D163285B0CF}" type="datetimeFigureOut">
              <a:rPr lang="es-CO" smtClean="0"/>
              <a:t>05/11/2015</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8425C142-0C12-4BD6-870B-EEFA6D942DD7}" type="slidenum">
              <a:rPr lang="es-CO" smtClean="0"/>
              <a:t>‹Nº›</a:t>
            </a:fld>
            <a:endParaRPr lang="es-CO"/>
          </a:p>
        </p:txBody>
      </p:sp>
    </p:spTree>
    <p:extLst>
      <p:ext uri="{BB962C8B-B14F-4D97-AF65-F5344CB8AC3E}">
        <p14:creationId xmlns:p14="http://schemas.microsoft.com/office/powerpoint/2010/main" val="3478932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3411DE80-8962-41B5-95E8-4D163285B0CF}" type="datetimeFigureOut">
              <a:rPr lang="es-CO" smtClean="0"/>
              <a:t>05/11/2015</a:t>
            </a:fld>
            <a:endParaRPr lang="es-CO"/>
          </a:p>
        </p:txBody>
      </p:sp>
      <p:sp>
        <p:nvSpPr>
          <p:cNvPr id="5" name="4 Marcador de pie de página"/>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8425C142-0C12-4BD6-870B-EEFA6D942DD7}" type="slidenum">
              <a:rPr lang="es-CO" smtClean="0"/>
              <a:t>‹Nº›</a:t>
            </a:fld>
            <a:endParaRPr lang="es-CO"/>
          </a:p>
        </p:txBody>
      </p:sp>
    </p:spTree>
    <p:extLst>
      <p:ext uri="{BB962C8B-B14F-4D97-AF65-F5344CB8AC3E}">
        <p14:creationId xmlns:p14="http://schemas.microsoft.com/office/powerpoint/2010/main" val="185130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103.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1.wdp"/><Relationship Id="rId7" Type="http://schemas.openxmlformats.org/officeDocument/2006/relationships/diagramColors" Target="../diagrams/colors9.xml"/><Relationship Id="rId2" Type="http://schemas.openxmlformats.org/officeDocument/2006/relationships/image" Target="../media/image108.jpeg"/><Relationship Id="rId1" Type="http://schemas.openxmlformats.org/officeDocument/2006/relationships/slideLayout" Target="../slideLayouts/slideLayout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11.jpe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11.jpeg"/><Relationship Id="rId4" Type="http://schemas.openxmlformats.org/officeDocument/2006/relationships/chart" Target="../charts/chart6.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Navarro%20Gomez\Desktop\PRESENTACI&#211;N%20FINAL%20octubre%203%202015\VIDEOS%20WMV\Ministro%20de%20Salud%20Windows%20Media%20Video.wmv" TargetMode="External"/><Relationship Id="rId1" Type="http://schemas.microsoft.com/office/2007/relationships/media" Target="file:///C:\Users\Navarro%20Gomez\Desktop\PRESENTACI&#211;N%20FINAL%20octubre%203%202015\VIDEOS%20WMV\Ministro%20de%20Salud%20Windows%20Media%20Video.wmv" TargetMode="External"/><Relationship Id="rId5" Type="http://schemas.openxmlformats.org/officeDocument/2006/relationships/image" Target="../media/image29.pn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Navarro%20Gomez\Desktop\PRESENTACI&#211;N%20FINAL%20octubre%203%202015\VIDEOS%20WMV\Viviane%20Morales%20Edited%20WindowsMediaVideo.wmv" TargetMode="External"/><Relationship Id="rId1" Type="http://schemas.microsoft.com/office/2007/relationships/media" Target="file:///C:\Users\Navarro%20Gomez\Desktop\PRESENTACI&#211;N%20FINAL%20octubre%203%202015\VIDEOS%20WMV\Viviane%20Morales%20Edited%20WindowsMediaVideo.wmv"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Navarro%20Gomez\Desktop\PRESENTACI&#211;N%20FINAL%20octubre%203%202015\VIDEOS%20WMV\Video%20de%20Opiniones%20Adopci&#243;n%20gay%20editado.wmv" TargetMode="External"/><Relationship Id="rId1" Type="http://schemas.microsoft.com/office/2007/relationships/media" Target="file:///C:\Users\Navarro%20Gomez\Desktop\PRESENTACI&#211;N%20FINAL%20octubre%203%202015\VIDEOS%20WMV\Video%20de%20Opiniones%20Adopci&#243;n%20gay%20editado.wmv" TargetMode="External"/><Relationship Id="rId5" Type="http://schemas.openxmlformats.org/officeDocument/2006/relationships/image" Target="../media/image33.pn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Navarro%20Gomez\Desktop\PRESENTACI&#211;N%20FINAL%20octubre%203%202015\VIDEOS%20WMV\Daniel%20Mej&#237;a%20Aspersion%20Glifosato%20editado.wmv" TargetMode="External"/><Relationship Id="rId1" Type="http://schemas.microsoft.com/office/2007/relationships/media" Target="file:///C:\Users\Navarro%20Gomez\Desktop\PRESENTACI&#211;N%20FINAL%20octubre%203%202015\VIDEOS%20WMV\Daniel%20Mej&#237;a%20Aspersion%20Glifosato%20editado.wmv" TargetMode="External"/><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Navarro%20Gomez\Desktop\PRESENTACI&#211;N%20FINAL%20octubre%203%202015\VIDEOS%20WMV\Ser%20Pilo%20Paga%20WindowsMediaVideo.wmv" TargetMode="External"/><Relationship Id="rId1" Type="http://schemas.microsoft.com/office/2007/relationships/media" Target="file:///C:\Users\Navarro%20Gomez\Desktop\PRESENTACI&#211;N%20FINAL%20octubre%203%202015\VIDEOS%20WMV\Ser%20Pilo%20Paga%20WindowsMediaVideo.wmv" TargetMode="External"/><Relationship Id="rId5" Type="http://schemas.openxmlformats.org/officeDocument/2006/relationships/image" Target="../media/image42.pn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jpeg"/><Relationship Id="rId3" Type="http://schemas.openxmlformats.org/officeDocument/2006/relationships/image" Target="../media/image62.gif"/><Relationship Id="rId7" Type="http://schemas.openxmlformats.org/officeDocument/2006/relationships/image" Target="../media/image69.jpeg"/><Relationship Id="rId12" Type="http://schemas.openxmlformats.org/officeDocument/2006/relationships/image" Target="../media/image73.gif"/><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2.jpeg"/><Relationship Id="rId5" Type="http://schemas.openxmlformats.org/officeDocument/2006/relationships/image" Target="../media/image67.jpeg"/><Relationship Id="rId10" Type="http://schemas.openxmlformats.org/officeDocument/2006/relationships/image" Target="../media/image71.jpeg"/><Relationship Id="rId4" Type="http://schemas.openxmlformats.org/officeDocument/2006/relationships/image" Target="../media/image66.jpeg"/><Relationship Id="rId9" Type="http://schemas.openxmlformats.org/officeDocument/2006/relationships/image" Target="../media/image64.jpeg"/></Relationships>
</file>

<file path=ppt/slides/_rels/slide54.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1.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4.jpeg"/><Relationship Id="rId4" Type="http://schemas.openxmlformats.org/officeDocument/2006/relationships/image" Target="../media/image73.gif"/></Relationships>
</file>

<file path=ppt/slides/_rels/slide55.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diagramDrawing" Target="../diagrams/drawing1.xml"/><Relationship Id="rId3" Type="http://schemas.openxmlformats.org/officeDocument/2006/relationships/image" Target="../media/image71.jpeg"/><Relationship Id="rId7" Type="http://schemas.openxmlformats.org/officeDocument/2006/relationships/image" Target="../media/image74.jpeg"/><Relationship Id="rId12" Type="http://schemas.openxmlformats.org/officeDocument/2006/relationships/diagramColors" Target="../diagrams/colors1.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3.gif"/><Relationship Id="rId11" Type="http://schemas.openxmlformats.org/officeDocument/2006/relationships/diagramQuickStyle" Target="../diagrams/quickStyle1.xml"/><Relationship Id="rId5" Type="http://schemas.openxmlformats.org/officeDocument/2006/relationships/image" Target="../media/image72.jpeg"/><Relationship Id="rId10" Type="http://schemas.openxmlformats.org/officeDocument/2006/relationships/diagramLayout" Target="../diagrams/layout1.xml"/><Relationship Id="rId4" Type="http://schemas.openxmlformats.org/officeDocument/2006/relationships/image" Target="../media/image78.png"/><Relationship Id="rId9" Type="http://schemas.openxmlformats.org/officeDocument/2006/relationships/diagramData" Target="../diagrams/data1.xml"/></Relationships>
</file>

<file path=ppt/slides/_rels/slide5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71.jpeg"/><Relationship Id="rId7" Type="http://schemas.openxmlformats.org/officeDocument/2006/relationships/diagramData" Target="../diagrams/data2.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4.jpeg"/><Relationship Id="rId11" Type="http://schemas.microsoft.com/office/2007/relationships/diagramDrawing" Target="../diagrams/drawing2.xml"/><Relationship Id="rId5" Type="http://schemas.openxmlformats.org/officeDocument/2006/relationships/image" Target="../media/image73.gif"/><Relationship Id="rId10" Type="http://schemas.openxmlformats.org/officeDocument/2006/relationships/diagramColors" Target="../diagrams/colors2.xml"/><Relationship Id="rId4" Type="http://schemas.openxmlformats.org/officeDocument/2006/relationships/image" Target="../media/image72.jpeg"/><Relationship Id="rId9"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73.gif"/><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73.gif"/><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
            <a:ext cx="9144000" cy="5715000"/>
          </a:xfrm>
          <a:prstGeom prst="rect">
            <a:avLst/>
          </a:prstGeom>
        </p:spPr>
      </p:pic>
    </p:spTree>
    <p:extLst>
      <p:ext uri="{BB962C8B-B14F-4D97-AF65-F5344CB8AC3E}">
        <p14:creationId xmlns:p14="http://schemas.microsoft.com/office/powerpoint/2010/main" val="1683404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4830" y="0"/>
            <a:ext cx="4908300" cy="5715000"/>
          </a:xfrm>
          <a:prstGeom prst="rect">
            <a:avLst/>
          </a:prstGeom>
        </p:spPr>
      </p:pic>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b="73835"/>
          <a:stretch/>
        </p:blipFill>
        <p:spPr>
          <a:xfrm>
            <a:off x="3496623" y="0"/>
            <a:ext cx="4908300" cy="1495313"/>
          </a:xfrm>
          <a:prstGeom prst="rect">
            <a:avLst/>
          </a:prstGeom>
        </p:spPr>
      </p:pic>
      <p:pic>
        <p:nvPicPr>
          <p:cNvPr id="6" name="5 Imagen"/>
          <p:cNvPicPr>
            <a:picLocks noChangeAspect="1"/>
          </p:cNvPicPr>
          <p:nvPr/>
        </p:nvPicPr>
        <p:blipFill rotWithShape="1">
          <a:blip r:embed="rId2">
            <a:extLst>
              <a:ext uri="{28A0092B-C50C-407E-A947-70E740481C1C}">
                <a14:useLocalDpi xmlns:a14="http://schemas.microsoft.com/office/drawing/2010/main" val="0"/>
              </a:ext>
            </a:extLst>
          </a:blip>
          <a:srcRect t="29334" b="642"/>
          <a:stretch/>
        </p:blipFill>
        <p:spPr>
          <a:xfrm>
            <a:off x="3498416" y="1713155"/>
            <a:ext cx="4908300" cy="4001845"/>
          </a:xfrm>
          <a:prstGeom prst="rect">
            <a:avLst/>
          </a:prstGeom>
        </p:spPr>
      </p:pic>
      <p:sp>
        <p:nvSpPr>
          <p:cNvPr id="7" name="6 Flecha a la derecha con bandas"/>
          <p:cNvSpPr/>
          <p:nvPr/>
        </p:nvSpPr>
        <p:spPr>
          <a:xfrm rot="16200000">
            <a:off x="6191272" y="2798351"/>
            <a:ext cx="4646673" cy="320634"/>
          </a:xfrm>
          <a:prstGeom prst="stripedRightArrow">
            <a:avLst>
              <a:gd name="adj1" fmla="val 50000"/>
              <a:gd name="adj2" fmla="val 1314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8" name="8 Grupo"/>
          <p:cNvGrpSpPr/>
          <p:nvPr/>
        </p:nvGrpSpPr>
        <p:grpSpPr>
          <a:xfrm>
            <a:off x="548058" y="1391654"/>
            <a:ext cx="2370729" cy="3009944"/>
            <a:chOff x="221864" y="1719764"/>
            <a:chExt cx="2370729" cy="3009944"/>
          </a:xfrm>
        </p:grpSpPr>
        <p:sp>
          <p:nvSpPr>
            <p:cNvPr id="9" name="Rectángulo 5"/>
            <p:cNvSpPr/>
            <p:nvPr/>
          </p:nvSpPr>
          <p:spPr>
            <a:xfrm>
              <a:off x="221864" y="1719764"/>
              <a:ext cx="2327697" cy="3000821"/>
            </a:xfrm>
            <a:prstGeom prst="rect">
              <a:avLst/>
            </a:prstGeom>
          </p:spPr>
          <p:txBody>
            <a:bodyPr wrap="square">
              <a:spAutoFit/>
            </a:bodyPr>
            <a:lstStyle/>
            <a:p>
              <a:pPr>
                <a:lnSpc>
                  <a:spcPct val="150000"/>
                </a:lnSpc>
              </a:pPr>
              <a:r>
                <a:rPr lang="es-CO" sz="1400" dirty="0" smtClean="0">
                  <a:solidFill>
                    <a:srgbClr val="CA0689"/>
                  </a:solidFill>
                  <a:latin typeface="Century Schoolbook" panose="02040604050505020304" pitchFamily="18" charset="0"/>
                </a:rPr>
                <a:t>“Colombia es </a:t>
              </a:r>
              <a:r>
                <a:rPr lang="es-CO" sz="1400" dirty="0">
                  <a:solidFill>
                    <a:srgbClr val="CA0689"/>
                  </a:solidFill>
                  <a:latin typeface="Century Schoolbook" panose="02040604050505020304" pitchFamily="18" charset="0"/>
                </a:rPr>
                <a:t>uno de los países que están a la vanguardia en América Latina y el Caribe en la institucionalización de los sistemas de planificación, gestión de la inversión pública, seguimiento y </a:t>
              </a:r>
              <a:r>
                <a:rPr lang="es-CO" sz="1400" dirty="0" smtClean="0">
                  <a:solidFill>
                    <a:srgbClr val="CA0689"/>
                  </a:solidFill>
                  <a:latin typeface="Century Schoolbook" panose="02040604050505020304" pitchFamily="18" charset="0"/>
                </a:rPr>
                <a:t>evaluación”</a:t>
              </a:r>
              <a:endParaRPr lang="es-CO" sz="1400" dirty="0">
                <a:solidFill>
                  <a:srgbClr val="CA0689"/>
                </a:solidFill>
                <a:latin typeface="Century Schoolbook" panose="02040604050505020304" pitchFamily="18" charset="0"/>
              </a:endParaRPr>
            </a:p>
          </p:txBody>
        </p:sp>
        <p:cxnSp>
          <p:nvCxnSpPr>
            <p:cNvPr id="10" name="6 Conector recto"/>
            <p:cNvCxnSpPr/>
            <p:nvPr/>
          </p:nvCxnSpPr>
          <p:spPr>
            <a:xfrm>
              <a:off x="301214" y="1731981"/>
              <a:ext cx="2291379"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7 Conector recto"/>
            <p:cNvCxnSpPr/>
            <p:nvPr/>
          </p:nvCxnSpPr>
          <p:spPr>
            <a:xfrm>
              <a:off x="301214" y="4729708"/>
              <a:ext cx="2291379"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2551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500"/>
                            </p:stCondLst>
                            <p:childTnLst>
                              <p:par>
                                <p:cTn id="13" presetID="47" presetClass="entr" presetSubtype="0" fill="hold" nodeType="afterEffect">
                                  <p:stCondLst>
                                    <p:cond delay="17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5250"/>
                            </p:stCondLst>
                            <p:childTnLst>
                              <p:par>
                                <p:cTn id="19" presetID="2" presetClass="entr" presetSubtype="8" fill="hold" nodeType="afterEffect">
                                  <p:stCondLst>
                                    <p:cond delay="1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0-#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725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30" name="Oval 27"/>
          <p:cNvSpPr>
            <a:spLocks noChangeArrowheads="1"/>
          </p:cNvSpPr>
          <p:nvPr/>
        </p:nvSpPr>
        <p:spPr bwMode="auto">
          <a:xfrm>
            <a:off x="2600488" y="608917"/>
            <a:ext cx="3996444" cy="584775"/>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sz="3200" b="1" dirty="0" err="1" smtClean="0">
                <a:solidFill>
                  <a:schemeClr val="bg1"/>
                </a:solidFill>
                <a:effectLst>
                  <a:outerShdw blurRad="38100" dist="38100" dir="2700000" algn="tl">
                    <a:srgbClr val="000000">
                      <a:alpha val="43137"/>
                    </a:srgbClr>
                  </a:outerShdw>
                </a:effectLst>
                <a:latin typeface="Trebuchet MS" panose="020B0603020202020204" pitchFamily="34" charset="0"/>
                <a:ea typeface="Tahoma" pitchFamily="34" charset="0"/>
                <a:cs typeface="Tahoma" pitchFamily="34" charset="0"/>
              </a:rPr>
              <a:t>Contrafactuales</a:t>
            </a:r>
            <a:endParaRPr lang="en-US" b="1" dirty="0">
              <a:solidFill>
                <a:schemeClr val="bg1"/>
              </a:solidFill>
              <a:effectLst>
                <a:outerShdw blurRad="38100" dist="38100" dir="2700000" algn="tl">
                  <a:srgbClr val="000000">
                    <a:alpha val="43137"/>
                  </a:srgbClr>
                </a:outerShdw>
              </a:effectLst>
              <a:latin typeface="Trebuchet MS" panose="020B0603020202020204" pitchFamily="34" charset="0"/>
              <a:ea typeface="Tahoma" pitchFamily="34" charset="0"/>
              <a:cs typeface="Tahoma" pitchFamily="34" charset="0"/>
            </a:endParaRPr>
          </a:p>
        </p:txBody>
      </p:sp>
      <p:sp>
        <p:nvSpPr>
          <p:cNvPr id="16" name="CuadroTexto 25"/>
          <p:cNvSpPr txBox="1"/>
          <p:nvPr/>
        </p:nvSpPr>
        <p:spPr>
          <a:xfrm>
            <a:off x="183745" y="122034"/>
            <a:ext cx="3351025" cy="646331"/>
          </a:xfrm>
          <a:prstGeom prst="rect">
            <a:avLst/>
          </a:prstGeom>
          <a:noFill/>
        </p:spPr>
        <p:txBody>
          <a:bodyPr wrap="squar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Comparación</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2" name="Imagen 1"/>
          <p:cNvPicPr>
            <a:picLocks noChangeAspect="1"/>
          </p:cNvPicPr>
          <p:nvPr/>
        </p:nvPicPr>
        <p:blipFill>
          <a:blip r:embed="rId3"/>
          <a:stretch>
            <a:fillRect/>
          </a:stretch>
        </p:blipFill>
        <p:spPr>
          <a:xfrm>
            <a:off x="183745" y="1366476"/>
            <a:ext cx="8868815" cy="4105478"/>
          </a:xfrm>
          <a:prstGeom prst="rect">
            <a:avLst/>
          </a:prstGeom>
        </p:spPr>
      </p:pic>
    </p:spTree>
    <p:extLst>
      <p:ext uri="{BB962C8B-B14F-4D97-AF65-F5344CB8AC3E}">
        <p14:creationId xmlns:p14="http://schemas.microsoft.com/office/powerpoint/2010/main" val="74215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52"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54" name="CuadroTexto 25"/>
          <p:cNvSpPr txBox="1"/>
          <p:nvPr/>
        </p:nvSpPr>
        <p:spPr>
          <a:xfrm>
            <a:off x="3889612" y="368476"/>
            <a:ext cx="5268034" cy="523220"/>
          </a:xfrm>
          <a:prstGeom prst="rect">
            <a:avLst/>
          </a:prstGeom>
          <a:noFill/>
        </p:spPr>
        <p:txBody>
          <a:bodyPr wrap="square" rtlCol="0">
            <a:spAutoFit/>
          </a:bodyPr>
          <a:lstStyle/>
          <a:p>
            <a:r>
              <a:rPr lang="es-CO" sz="2800" dirty="0" smtClean="0">
                <a:solidFill>
                  <a:srgbClr val="FF0000"/>
                </a:solidFill>
                <a:latin typeface="Trebuchet MS" panose="020B0603020202020204" pitchFamily="34" charset="0"/>
              </a:rPr>
              <a:t>Ponderación de la importancia</a:t>
            </a:r>
            <a:endParaRPr lang="es-CO" sz="4000" dirty="0">
              <a:solidFill>
                <a:srgbClr val="FF0000"/>
              </a:solidFill>
              <a:latin typeface="Trebuchet MS" panose="020B0603020202020204" pitchFamily="34" charset="0"/>
            </a:endParaRPr>
          </a:p>
        </p:txBody>
      </p:sp>
      <p:sp>
        <p:nvSpPr>
          <p:cNvPr id="2" name="CuadroTexto 1"/>
          <p:cNvSpPr txBox="1"/>
          <p:nvPr/>
        </p:nvSpPr>
        <p:spPr>
          <a:xfrm>
            <a:off x="3944201" y="1547207"/>
            <a:ext cx="4817661" cy="3600986"/>
          </a:xfrm>
          <a:prstGeom prst="rect">
            <a:avLst/>
          </a:prstGeom>
          <a:noFill/>
        </p:spPr>
        <p:txBody>
          <a:bodyPr wrap="square" rtlCol="0">
            <a:spAutoFit/>
          </a:bodyPr>
          <a:lstStyle/>
          <a:p>
            <a:r>
              <a:rPr lang="es-CO" dirty="0" smtClean="0">
                <a:latin typeface="Trebuchet MS" panose="020B0603020202020204" pitchFamily="34" charset="0"/>
              </a:rPr>
              <a:t>Independientemente de la pregunta, siempre se está evaluando la calidad de </a:t>
            </a:r>
            <a:br>
              <a:rPr lang="es-CO" dirty="0" smtClean="0">
                <a:latin typeface="Trebuchet MS" panose="020B0603020202020204" pitchFamily="34" charset="0"/>
              </a:rPr>
            </a:br>
            <a:r>
              <a:rPr lang="es-CO" dirty="0" smtClean="0">
                <a:latin typeface="Trebuchet MS" panose="020B0603020202020204" pitchFamily="34" charset="0"/>
              </a:rPr>
              <a:t>las intervenciones públicas, a partir de</a:t>
            </a:r>
            <a:br>
              <a:rPr lang="es-CO" dirty="0" smtClean="0">
                <a:latin typeface="Trebuchet MS" panose="020B0603020202020204" pitchFamily="34" charset="0"/>
              </a:rPr>
            </a:br>
            <a:r>
              <a:rPr lang="es-CO" dirty="0" smtClean="0">
                <a:latin typeface="Trebuchet MS" panose="020B0603020202020204" pitchFamily="34" charset="0"/>
              </a:rPr>
              <a:t>sus fortalezas y debilidades</a:t>
            </a:r>
          </a:p>
          <a:p>
            <a:endParaRPr lang="es-CO" dirty="0" smtClean="0">
              <a:latin typeface="Trebuchet MS" panose="020B0603020202020204" pitchFamily="34" charset="0"/>
            </a:endParaRPr>
          </a:p>
          <a:p>
            <a:r>
              <a:rPr lang="es-CO" dirty="0" smtClean="0">
                <a:latin typeface="Trebuchet MS" panose="020B0603020202020204" pitchFamily="34" charset="0"/>
              </a:rPr>
              <a:t>La pregunta es si hay algunas fortalezas más importantes que otras, igual en el caso de las debilidades. </a:t>
            </a:r>
          </a:p>
          <a:p>
            <a:endParaRPr lang="es-CO" dirty="0">
              <a:latin typeface="Trebuchet MS" panose="020B0603020202020204" pitchFamily="34" charset="0"/>
            </a:endParaRPr>
          </a:p>
          <a:p>
            <a:r>
              <a:rPr lang="es-CO" dirty="0" smtClean="0">
                <a:latin typeface="Trebuchet MS" panose="020B0603020202020204" pitchFamily="34" charset="0"/>
              </a:rPr>
              <a:t>Un instrumento para ponderar son las </a:t>
            </a:r>
            <a:r>
              <a:rPr lang="es-CO" sz="2400" dirty="0" smtClean="0">
                <a:solidFill>
                  <a:srgbClr val="FF0000"/>
                </a:solidFill>
                <a:latin typeface="Trebuchet MS" panose="020B0603020202020204" pitchFamily="34" charset="0"/>
              </a:rPr>
              <a:t>Escalas de Valoración del Desempeño.</a:t>
            </a:r>
            <a:endParaRPr lang="es-CO" sz="1600" dirty="0">
              <a:solidFill>
                <a:srgbClr val="FF0000"/>
              </a:solidFill>
              <a:latin typeface="Trebuchet MS" panose="020B0603020202020204" pitchFamily="34" charset="0"/>
            </a:endParaRPr>
          </a:p>
        </p:txBody>
      </p:sp>
      <p:pic>
        <p:nvPicPr>
          <p:cNvPr id="6147" name="Picture 3" descr="C:\Users\Espichable\Desktop\entrenamiento-errores.jpg"/>
          <p:cNvPicPr>
            <a:picLocks noChangeAspect="1" noChangeArrowheads="1"/>
          </p:cNvPicPr>
          <p:nvPr/>
        </p:nvPicPr>
        <p:blipFill rotWithShape="1">
          <a:blip r:embed="rId4">
            <a:extLst>
              <a:ext uri="{28A0092B-C50C-407E-A947-70E740481C1C}">
                <a14:useLocalDpi xmlns:a14="http://schemas.microsoft.com/office/drawing/2010/main" val="0"/>
              </a:ext>
            </a:extLst>
          </a:blip>
          <a:srcRect l="58612" r="4582"/>
          <a:stretch/>
        </p:blipFill>
        <p:spPr bwMode="auto">
          <a:xfrm>
            <a:off x="0" y="0"/>
            <a:ext cx="3739487"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52"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54" name="CuadroTexto 25"/>
          <p:cNvSpPr txBox="1"/>
          <p:nvPr/>
        </p:nvSpPr>
        <p:spPr>
          <a:xfrm>
            <a:off x="426720" y="177403"/>
            <a:ext cx="6994295" cy="584775"/>
          </a:xfrm>
          <a:prstGeom prst="rect">
            <a:avLst/>
          </a:prstGeom>
          <a:noFill/>
        </p:spPr>
        <p:txBody>
          <a:bodyPr wrap="square" rtlCol="0">
            <a:spAutoFit/>
          </a:bodyPr>
          <a:lstStyle/>
          <a:p>
            <a:r>
              <a:rPr lang="es-CO" sz="3200" dirty="0" smtClean="0">
                <a:solidFill>
                  <a:srgbClr val="FF0000"/>
                </a:solidFill>
                <a:latin typeface="Trebuchet MS" panose="020B0603020202020204" pitchFamily="34" charset="0"/>
              </a:rPr>
              <a:t>Ponderación de la importancia</a:t>
            </a:r>
            <a:endParaRPr lang="es-CO" sz="4400" dirty="0">
              <a:solidFill>
                <a:srgbClr val="FF0000"/>
              </a:solidFill>
              <a:latin typeface="Trebuchet MS" panose="020B0603020202020204" pitchFamily="34" charset="0"/>
            </a:endParaRPr>
          </a:p>
        </p:txBody>
      </p:sp>
      <p:sp>
        <p:nvSpPr>
          <p:cNvPr id="7" name="CuadroTexto 6"/>
          <p:cNvSpPr txBox="1"/>
          <p:nvPr/>
        </p:nvSpPr>
        <p:spPr>
          <a:xfrm>
            <a:off x="5767657" y="4862472"/>
            <a:ext cx="2331720" cy="646331"/>
          </a:xfrm>
          <a:prstGeom prst="rect">
            <a:avLst/>
          </a:prstGeom>
          <a:noFill/>
        </p:spPr>
        <p:txBody>
          <a:bodyPr wrap="square" rtlCol="0">
            <a:spAutoFit/>
          </a:bodyPr>
          <a:lstStyle/>
          <a:p>
            <a:r>
              <a:rPr lang="es-CO" dirty="0" smtClean="0">
                <a:solidFill>
                  <a:schemeClr val="tx2">
                    <a:lumMod val="75000"/>
                  </a:schemeClr>
                </a:solidFill>
                <a:latin typeface="Trebuchet MS" panose="020B0603020202020204" pitchFamily="34" charset="0"/>
              </a:rPr>
              <a:t>Embarazo adolescente </a:t>
            </a:r>
            <a:endParaRPr lang="es-CO" dirty="0">
              <a:solidFill>
                <a:schemeClr val="tx2">
                  <a:lumMod val="75000"/>
                </a:schemeClr>
              </a:solidFill>
              <a:latin typeface="Trebuchet MS" panose="020B0603020202020204" pitchFamily="34" charset="0"/>
            </a:endParaRPr>
          </a:p>
        </p:txBody>
      </p:sp>
      <p:pic>
        <p:nvPicPr>
          <p:cNvPr id="2" name="1 Imagen"/>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03122" y="627796"/>
            <a:ext cx="2415290" cy="5085679"/>
          </a:xfrm>
          <a:prstGeom prst="rect">
            <a:avLst/>
          </a:prstGeom>
        </p:spPr>
      </p:pic>
    </p:spTree>
    <p:extLst>
      <p:ext uri="{BB962C8B-B14F-4D97-AF65-F5344CB8AC3E}">
        <p14:creationId xmlns:p14="http://schemas.microsoft.com/office/powerpoint/2010/main" val="2948191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88606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30" name="Oval 27"/>
          <p:cNvSpPr>
            <a:spLocks noChangeArrowheads="1"/>
          </p:cNvSpPr>
          <p:nvPr/>
        </p:nvSpPr>
        <p:spPr bwMode="auto">
          <a:xfrm>
            <a:off x="2249742" y="744845"/>
            <a:ext cx="5751258" cy="830997"/>
          </a:xfrm>
          <a:prstGeom prst="rect">
            <a:avLst/>
          </a:prstGeom>
          <a:noFill/>
          <a:effectLst>
            <a:outerShdw blurRad="38100" dist="25400" dir="5400000" algn="tl" rotWithShape="0">
              <a:srgbClr val="000000">
                <a:alpha val="27000"/>
              </a:srgbClr>
            </a:outerShdw>
          </a:effectLst>
        </p:spPr>
        <p:txBody>
          <a:bodyPr wrap="square" anchor="ctr">
            <a:spAutoFit/>
          </a:bodyPr>
          <a:lstStyle/>
          <a:p>
            <a:pPr>
              <a:defRPr/>
            </a:pPr>
            <a:r>
              <a:rPr lang="es-CO" sz="1600" dirty="0">
                <a:latin typeface="Trebuchet MS" panose="020B0603020202020204" pitchFamily="34" charset="0"/>
              </a:rPr>
              <a:t>En el Componente Institucional no se utilizan técnicas de análisis de ponderación de la importancia, pero sí en el Componente de </a:t>
            </a:r>
            <a:r>
              <a:rPr lang="es-CO" sz="1600" dirty="0" smtClean="0">
                <a:latin typeface="Trebuchet MS" panose="020B0603020202020204" pitchFamily="34" charset="0"/>
              </a:rPr>
              <a:t>Educación</a:t>
            </a:r>
            <a:r>
              <a:rPr lang="en-US" sz="1500" dirty="0" smtClean="0">
                <a:latin typeface="Trebuchet MS" panose="020B0603020202020204" pitchFamily="34" charset="0"/>
                <a:ea typeface="Tahoma" pitchFamily="34" charset="0"/>
                <a:cs typeface="Tahoma" pitchFamily="34" charset="0"/>
              </a:rPr>
              <a:t>”</a:t>
            </a:r>
            <a:endParaRPr lang="en-US" sz="1500" dirty="0">
              <a:latin typeface="Trebuchet MS" panose="020B0603020202020204" pitchFamily="34" charset="0"/>
              <a:ea typeface="Tahoma" pitchFamily="34" charset="0"/>
              <a:cs typeface="Tahoma" pitchFamily="34" charset="0"/>
            </a:endParaRPr>
          </a:p>
        </p:txBody>
      </p:sp>
      <p:sp>
        <p:nvSpPr>
          <p:cNvPr id="21" name="20 CuadroTexto"/>
          <p:cNvSpPr txBox="1"/>
          <p:nvPr/>
        </p:nvSpPr>
        <p:spPr>
          <a:xfrm>
            <a:off x="1331640" y="1729957"/>
            <a:ext cx="6480720" cy="923330"/>
          </a:xfrm>
          <a:prstGeom prst="rect">
            <a:avLst/>
          </a:prstGeom>
          <a:noFill/>
        </p:spPr>
        <p:txBody>
          <a:bodyPr wrap="square" rtlCol="0">
            <a:spAutoFit/>
          </a:bodyPr>
          <a:lstStyle/>
          <a:p>
            <a:pPr algn="just"/>
            <a:r>
              <a:rPr lang="es-ES" sz="1350" b="1" dirty="0">
                <a:solidFill>
                  <a:srgbClr val="C00000"/>
                </a:solidFill>
                <a:latin typeface="Trebuchet MS" panose="020B0603020202020204" pitchFamily="34" charset="0"/>
                <a:ea typeface="Tahoma" pitchFamily="34" charset="0"/>
                <a:cs typeface="Tahoma" pitchFamily="34" charset="0"/>
              </a:rPr>
              <a:t>Estándar 33: </a:t>
            </a:r>
            <a:r>
              <a:rPr lang="es-ES" sz="1350" dirty="0">
                <a:solidFill>
                  <a:srgbClr val="FF0000"/>
                </a:solidFill>
                <a:latin typeface="Trebuchet MS" panose="020B0603020202020204" pitchFamily="34" charset="0"/>
                <a:ea typeface="Tahoma" pitchFamily="34" charset="0"/>
                <a:cs typeface="Tahoma" pitchFamily="34" charset="0"/>
              </a:rPr>
              <a:t>El centro de desarrollo infantil cumple con los perfiles del talento humano que se requiere en términos de educación, formación complementaria, experiencia y habilidades, para la atención integral de niños y niñas, de acuerdo con la Tabla 2 (Perfiles de Cargos) </a:t>
            </a:r>
            <a:r>
              <a:rPr lang="es-ES" sz="1350" dirty="0">
                <a:solidFill>
                  <a:srgbClr val="FF0000"/>
                </a:solidFill>
                <a:latin typeface="Trebuchet MS" panose="020B0603020202020204" pitchFamily="34" charset="0"/>
                <a:ea typeface="Tahoma" pitchFamily="34" charset="0"/>
                <a:cs typeface="Tahoma" pitchFamily="34" charset="0"/>
                <a:sym typeface="Symbol"/>
              </a:rPr>
              <a:t> </a:t>
            </a:r>
            <a:r>
              <a:rPr lang="es-ES" sz="1350" dirty="0">
                <a:solidFill>
                  <a:srgbClr val="0000FF"/>
                </a:solidFill>
                <a:latin typeface="Trebuchet MS" panose="020B0603020202020204" pitchFamily="34" charset="0"/>
                <a:ea typeface="Tahoma" pitchFamily="34" charset="0"/>
                <a:cs typeface="Tahoma" pitchFamily="34" charset="0"/>
                <a:sym typeface="Symbol"/>
              </a:rPr>
              <a:t>60 estándares en total</a:t>
            </a:r>
            <a:endParaRPr lang="es-CO" sz="1350" dirty="0">
              <a:solidFill>
                <a:srgbClr val="0000FF"/>
              </a:solidFill>
              <a:latin typeface="Trebuchet MS" panose="020B0603020202020204" pitchFamily="34" charset="0"/>
              <a:ea typeface="Tahoma" pitchFamily="34" charset="0"/>
              <a:cs typeface="Tahoma" pitchFamily="34" charset="0"/>
            </a:endParaRPr>
          </a:p>
        </p:txBody>
      </p:sp>
      <p:sp>
        <p:nvSpPr>
          <p:cNvPr id="22" name="21 CuadroTexto"/>
          <p:cNvSpPr txBox="1"/>
          <p:nvPr/>
        </p:nvSpPr>
        <p:spPr>
          <a:xfrm>
            <a:off x="2349414" y="5455206"/>
            <a:ext cx="4686300" cy="230832"/>
          </a:xfrm>
          <a:prstGeom prst="rect">
            <a:avLst/>
          </a:prstGeom>
          <a:noFill/>
        </p:spPr>
        <p:txBody>
          <a:bodyPr wrap="square" rtlCol="0">
            <a:spAutoFit/>
          </a:bodyPr>
          <a:lstStyle/>
          <a:p>
            <a:r>
              <a:rPr lang="es-CO" sz="900" dirty="0"/>
              <a:t>Fuente: </a:t>
            </a:r>
            <a:r>
              <a:rPr lang="es-ES" sz="900" dirty="0"/>
              <a:t>Centro Nacional de Consultoría, proyecto Línea de Base </a:t>
            </a:r>
            <a:r>
              <a:rPr lang="es-ES" sz="900" i="1" dirty="0"/>
              <a:t>De Cero a Siempre</a:t>
            </a:r>
            <a:endParaRPr lang="es-CO" sz="900" dirty="0"/>
          </a:p>
        </p:txBody>
      </p:sp>
      <p:sp>
        <p:nvSpPr>
          <p:cNvPr id="23" name="22 CuadroTexto"/>
          <p:cNvSpPr txBox="1"/>
          <p:nvPr/>
        </p:nvSpPr>
        <p:spPr>
          <a:xfrm>
            <a:off x="2273498" y="2720756"/>
            <a:ext cx="1428750" cy="300082"/>
          </a:xfrm>
          <a:prstGeom prst="rect">
            <a:avLst/>
          </a:prstGeom>
          <a:noFill/>
        </p:spPr>
        <p:txBody>
          <a:bodyPr wrap="square" rtlCol="0">
            <a:spAutoFit/>
          </a:bodyPr>
          <a:lstStyle/>
          <a:p>
            <a:pPr algn="ctr"/>
            <a:r>
              <a:rPr lang="es-ES" sz="1350" b="1" dirty="0">
                <a:solidFill>
                  <a:srgbClr val="0000FF"/>
                </a:solidFill>
              </a:rPr>
              <a:t>Gradualidad</a:t>
            </a:r>
            <a:endParaRPr lang="es-CO" sz="1350" b="1" dirty="0">
              <a:solidFill>
                <a:srgbClr val="0000FF"/>
              </a:solidFill>
            </a:endParaRPr>
          </a:p>
        </p:txBody>
      </p:sp>
      <p:sp>
        <p:nvSpPr>
          <p:cNvPr id="24" name="23 CuadroTexto"/>
          <p:cNvSpPr txBox="1"/>
          <p:nvPr/>
        </p:nvSpPr>
        <p:spPr>
          <a:xfrm>
            <a:off x="5588198" y="2712005"/>
            <a:ext cx="1428750" cy="300082"/>
          </a:xfrm>
          <a:prstGeom prst="rect">
            <a:avLst/>
          </a:prstGeom>
          <a:noFill/>
        </p:spPr>
        <p:txBody>
          <a:bodyPr wrap="square" rtlCol="0">
            <a:spAutoFit/>
          </a:bodyPr>
          <a:lstStyle/>
          <a:p>
            <a:pPr algn="ctr"/>
            <a:r>
              <a:rPr lang="es-ES" sz="1350" b="1" dirty="0">
                <a:solidFill>
                  <a:srgbClr val="FF0000"/>
                </a:solidFill>
              </a:rPr>
              <a:t>Ejemplo</a:t>
            </a:r>
            <a:endParaRPr lang="es-CO" sz="1350" b="1" dirty="0">
              <a:solidFill>
                <a:srgbClr val="FF0000"/>
              </a:solidFill>
            </a:endParaRPr>
          </a:p>
        </p:txBody>
      </p:sp>
      <p:graphicFrame>
        <p:nvGraphicFramePr>
          <p:cNvPr id="25" name="24 Tabla"/>
          <p:cNvGraphicFramePr>
            <a:graphicFrameLocks noGrp="1"/>
          </p:cNvGraphicFramePr>
          <p:nvPr>
            <p:extLst>
              <p:ext uri="{D42A27DB-BD31-4B8C-83A1-F6EECF244321}">
                <p14:modId xmlns:p14="http://schemas.microsoft.com/office/powerpoint/2010/main" val="4154863882"/>
              </p:ext>
            </p:extLst>
          </p:nvPr>
        </p:nvGraphicFramePr>
        <p:xfrm>
          <a:off x="4673799" y="3112057"/>
          <a:ext cx="3220879" cy="1967453"/>
        </p:xfrm>
        <a:graphic>
          <a:graphicData uri="http://schemas.openxmlformats.org/drawingml/2006/table">
            <a:tbl>
              <a:tblPr/>
              <a:tblGrid>
                <a:gridCol w="384256"/>
                <a:gridCol w="2303223"/>
                <a:gridCol w="533400"/>
              </a:tblGrid>
              <a:tr h="320040">
                <a:tc>
                  <a:txBody>
                    <a:bodyPr/>
                    <a:lstStyle/>
                    <a:p>
                      <a:pPr algn="ctr">
                        <a:spcAft>
                          <a:spcPts val="0"/>
                        </a:spcAft>
                      </a:pPr>
                      <a:r>
                        <a:rPr lang="es-ES" sz="1100" b="0" dirty="0">
                          <a:solidFill>
                            <a:srgbClr val="000000"/>
                          </a:solidFill>
                          <a:latin typeface="+mn-lt"/>
                          <a:ea typeface="Times New Roman"/>
                          <a:cs typeface="Times New Roman"/>
                        </a:rPr>
                        <a:t>Nivel </a:t>
                      </a:r>
                      <a:endParaRPr lang="es-CO" sz="1100" b="0" dirty="0">
                        <a:latin typeface="+mn-lt"/>
                        <a:ea typeface="Times New Roman"/>
                        <a:cs typeface="Times New Roman"/>
                      </a:endParaRPr>
                    </a:p>
                  </a:txBody>
                  <a:tcPr marL="33338" marR="33338"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0" dirty="0">
                          <a:solidFill>
                            <a:srgbClr val="000000"/>
                          </a:solidFill>
                          <a:latin typeface="+mn-lt"/>
                          <a:ea typeface="Times New Roman"/>
                          <a:cs typeface="Times New Roman"/>
                        </a:rPr>
                        <a:t>Requisito</a:t>
                      </a:r>
                      <a:endParaRPr lang="es-CO" sz="1100" b="0" dirty="0">
                        <a:latin typeface="+mn-lt"/>
                        <a:ea typeface="Times New Roman"/>
                        <a:cs typeface="Times New Roman"/>
                      </a:endParaRPr>
                    </a:p>
                  </a:txBody>
                  <a:tcPr marL="33338" marR="33338"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100" b="0" dirty="0" err="1" smtClean="0">
                          <a:solidFill>
                            <a:srgbClr val="000000"/>
                          </a:solidFill>
                          <a:latin typeface="+mn-lt"/>
                          <a:ea typeface="Times New Roman"/>
                          <a:cs typeface="Times New Roman"/>
                        </a:rPr>
                        <a:t>Porcen</a:t>
                      </a:r>
                      <a:r>
                        <a:rPr lang="es-ES" sz="1100" b="0" dirty="0" smtClean="0">
                          <a:solidFill>
                            <a:srgbClr val="000000"/>
                          </a:solidFill>
                          <a:latin typeface="+mn-lt"/>
                          <a:ea typeface="Times New Roman"/>
                          <a:cs typeface="Times New Roman"/>
                        </a:rPr>
                        <a:t>-taje</a:t>
                      </a:r>
                      <a:endParaRPr lang="es-CO" sz="1100" b="0" dirty="0">
                        <a:latin typeface="+mn-lt"/>
                        <a:ea typeface="Times New Roman"/>
                        <a:cs typeface="Times New Roman"/>
                      </a:endParaRPr>
                    </a:p>
                  </a:txBody>
                  <a:tcPr marL="33338" marR="33338" marT="0" marB="0" anchor="b">
                    <a:lnL>
                      <a:noFill/>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1588">
                <a:tc>
                  <a:txBody>
                    <a:bodyPr/>
                    <a:lstStyle/>
                    <a:p>
                      <a:pPr algn="ctr">
                        <a:spcAft>
                          <a:spcPts val="0"/>
                        </a:spcAft>
                      </a:pPr>
                      <a:r>
                        <a:rPr lang="es-ES" sz="1100" b="0" dirty="0">
                          <a:solidFill>
                            <a:srgbClr val="000000"/>
                          </a:solidFill>
                          <a:latin typeface="+mn-lt"/>
                          <a:ea typeface="Times New Roman"/>
                          <a:cs typeface="Times New Roman"/>
                        </a:rPr>
                        <a:t>0</a:t>
                      </a:r>
                      <a:endParaRPr lang="es-CO" sz="1100" b="0" dirty="0">
                        <a:latin typeface="+mn-lt"/>
                        <a:ea typeface="Times New Roman"/>
                        <a:cs typeface="Times New Roman"/>
                      </a:endParaRPr>
                    </a:p>
                  </a:txBody>
                  <a:tcPr marL="33338" marR="3333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r>
                        <a:rPr lang="es-ES" sz="1100" b="0" dirty="0">
                          <a:solidFill>
                            <a:srgbClr val="000000"/>
                          </a:solidFill>
                          <a:latin typeface="+mn-lt"/>
                          <a:ea typeface="Times New Roman"/>
                          <a:cs typeface="Times New Roman"/>
                        </a:rPr>
                        <a:t>Ninguno</a:t>
                      </a:r>
                      <a:endParaRPr lang="es-CO" sz="1100" b="0" dirty="0">
                        <a:latin typeface="+mn-lt"/>
                        <a:ea typeface="Times New Roman"/>
                        <a:cs typeface="Times New Roman"/>
                      </a:endParaRPr>
                    </a:p>
                  </a:txBody>
                  <a:tcPr marL="33338" marR="33338"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S" sz="1100" b="0" dirty="0">
                          <a:solidFill>
                            <a:srgbClr val="000000"/>
                          </a:solidFill>
                          <a:latin typeface="+mn-lt"/>
                          <a:ea typeface="Times New Roman"/>
                          <a:cs typeface="Times New Roman"/>
                        </a:rPr>
                        <a:t>100.00</a:t>
                      </a:r>
                      <a:endParaRPr lang="es-CO" sz="1100" b="0" dirty="0">
                        <a:latin typeface="+mn-lt"/>
                        <a:ea typeface="Times New Roman"/>
                        <a:cs typeface="Times New Roman"/>
                      </a:endParaRPr>
                    </a:p>
                  </a:txBody>
                  <a:tcPr marL="33338" marR="33338" marT="0" marB="0" anchor="b">
                    <a:lnL>
                      <a:noFill/>
                    </a:lnL>
                    <a:lnR>
                      <a:noFill/>
                    </a:lnR>
                    <a:lnT w="12700" cap="flat" cmpd="sng" algn="ctr">
                      <a:solidFill>
                        <a:srgbClr val="000000"/>
                      </a:solidFill>
                      <a:prstDash val="solid"/>
                      <a:round/>
                      <a:headEnd type="none" w="med" len="med"/>
                      <a:tailEnd type="none" w="med" len="med"/>
                    </a:lnT>
                    <a:lnB>
                      <a:noFill/>
                    </a:lnB>
                  </a:tcPr>
                </a:tc>
              </a:tr>
              <a:tr h="231588">
                <a:tc>
                  <a:txBody>
                    <a:bodyPr/>
                    <a:lstStyle/>
                    <a:p>
                      <a:pPr algn="ctr">
                        <a:spcAft>
                          <a:spcPts val="0"/>
                        </a:spcAft>
                      </a:pPr>
                      <a:r>
                        <a:rPr lang="es-ES" sz="1100" b="0">
                          <a:solidFill>
                            <a:srgbClr val="000000"/>
                          </a:solidFill>
                          <a:latin typeface="+mn-lt"/>
                          <a:ea typeface="Times New Roman"/>
                          <a:cs typeface="Times New Roman"/>
                        </a:rPr>
                        <a:t>1</a:t>
                      </a:r>
                      <a:endParaRPr lang="es-CO" sz="1100" b="0">
                        <a:latin typeface="+mn-lt"/>
                        <a:ea typeface="Times New Roman"/>
                        <a:cs typeface="Times New Roman"/>
                      </a:endParaRPr>
                    </a:p>
                  </a:txBody>
                  <a:tcPr marL="33338" marR="33338" marT="0" marB="0" anchor="b">
                    <a:lnL>
                      <a:noFill/>
                    </a:lnL>
                    <a:lnR>
                      <a:noFill/>
                    </a:lnR>
                    <a:lnT>
                      <a:noFill/>
                    </a:lnT>
                    <a:lnB>
                      <a:noFill/>
                    </a:lnB>
                  </a:tcPr>
                </a:tc>
                <a:tc>
                  <a:txBody>
                    <a:bodyPr/>
                    <a:lstStyle/>
                    <a:p>
                      <a:pPr>
                        <a:spcAft>
                          <a:spcPts val="0"/>
                        </a:spcAft>
                      </a:pPr>
                      <a:r>
                        <a:rPr lang="es-ES" sz="1100" b="0" dirty="0">
                          <a:solidFill>
                            <a:srgbClr val="000000"/>
                          </a:solidFill>
                          <a:latin typeface="+mn-lt"/>
                          <a:ea typeface="Times New Roman"/>
                          <a:cs typeface="Times New Roman"/>
                        </a:rPr>
                        <a:t>Tiene coordinador</a:t>
                      </a:r>
                      <a:endParaRPr lang="es-CO" sz="1100" b="0" dirty="0">
                        <a:latin typeface="+mn-lt"/>
                        <a:ea typeface="Times New Roman"/>
                        <a:cs typeface="Times New Roman"/>
                      </a:endParaRPr>
                    </a:p>
                  </a:txBody>
                  <a:tcPr marL="33338" marR="33338" marT="0" marB="0" anchor="b">
                    <a:lnL>
                      <a:noFill/>
                    </a:lnL>
                    <a:lnR>
                      <a:noFill/>
                    </a:lnR>
                    <a:lnT>
                      <a:noFill/>
                    </a:lnT>
                    <a:lnB>
                      <a:noFill/>
                    </a:lnB>
                  </a:tcPr>
                </a:tc>
                <a:tc>
                  <a:txBody>
                    <a:bodyPr/>
                    <a:lstStyle/>
                    <a:p>
                      <a:pPr algn="ctr">
                        <a:spcAft>
                          <a:spcPts val="0"/>
                        </a:spcAft>
                      </a:pPr>
                      <a:r>
                        <a:rPr lang="es-ES" sz="1100" b="0" dirty="0">
                          <a:solidFill>
                            <a:srgbClr val="000000"/>
                          </a:solidFill>
                          <a:latin typeface="+mn-lt"/>
                          <a:ea typeface="Times New Roman"/>
                          <a:cs typeface="Times New Roman"/>
                        </a:rPr>
                        <a:t>91.52</a:t>
                      </a:r>
                      <a:endParaRPr lang="es-CO" sz="1100" b="0" dirty="0">
                        <a:latin typeface="+mn-lt"/>
                        <a:ea typeface="Times New Roman"/>
                        <a:cs typeface="Times New Roman"/>
                      </a:endParaRPr>
                    </a:p>
                  </a:txBody>
                  <a:tcPr marL="33338" marR="33338" marT="0" marB="0" anchor="b">
                    <a:lnL>
                      <a:noFill/>
                    </a:lnL>
                    <a:lnR>
                      <a:noFill/>
                    </a:lnR>
                    <a:lnT>
                      <a:noFill/>
                    </a:lnT>
                    <a:lnB>
                      <a:noFill/>
                    </a:lnB>
                  </a:tcPr>
                </a:tc>
              </a:tr>
              <a:tr h="231588">
                <a:tc>
                  <a:txBody>
                    <a:bodyPr/>
                    <a:lstStyle/>
                    <a:p>
                      <a:pPr algn="ctr">
                        <a:spcAft>
                          <a:spcPts val="0"/>
                        </a:spcAft>
                      </a:pPr>
                      <a:r>
                        <a:rPr lang="es-ES" sz="1100" b="0">
                          <a:solidFill>
                            <a:srgbClr val="000000"/>
                          </a:solidFill>
                          <a:latin typeface="+mn-lt"/>
                          <a:ea typeface="Times New Roman"/>
                          <a:cs typeface="Times New Roman"/>
                        </a:rPr>
                        <a:t>2</a:t>
                      </a:r>
                      <a:endParaRPr lang="es-CO" sz="1100" b="0">
                        <a:latin typeface="+mn-lt"/>
                        <a:ea typeface="Times New Roman"/>
                        <a:cs typeface="Times New Roman"/>
                      </a:endParaRPr>
                    </a:p>
                  </a:txBody>
                  <a:tcPr marL="33338" marR="33338" marT="0" marB="0" anchor="b">
                    <a:lnL>
                      <a:noFill/>
                    </a:lnL>
                    <a:lnR>
                      <a:noFill/>
                    </a:lnR>
                    <a:lnT>
                      <a:noFill/>
                    </a:lnT>
                    <a:lnB>
                      <a:noFill/>
                    </a:lnB>
                  </a:tcPr>
                </a:tc>
                <a:tc>
                  <a:txBody>
                    <a:bodyPr/>
                    <a:lstStyle/>
                    <a:p>
                      <a:pPr>
                        <a:spcAft>
                          <a:spcPts val="0"/>
                        </a:spcAft>
                      </a:pPr>
                      <a:r>
                        <a:rPr lang="es-ES" sz="1100" b="0" dirty="0">
                          <a:solidFill>
                            <a:srgbClr val="000000"/>
                          </a:solidFill>
                          <a:latin typeface="+mn-lt"/>
                          <a:ea typeface="Times New Roman"/>
                          <a:cs typeface="Times New Roman"/>
                        </a:rPr>
                        <a:t>Adecuada relación niños / docentes (2)</a:t>
                      </a:r>
                      <a:endParaRPr lang="es-CO" sz="1100" b="0" dirty="0">
                        <a:latin typeface="+mn-lt"/>
                        <a:ea typeface="Times New Roman"/>
                        <a:cs typeface="Times New Roman"/>
                      </a:endParaRPr>
                    </a:p>
                  </a:txBody>
                  <a:tcPr marL="33338" marR="33338" marT="0" marB="0" anchor="b">
                    <a:lnL>
                      <a:noFill/>
                    </a:lnL>
                    <a:lnR>
                      <a:noFill/>
                    </a:lnR>
                    <a:lnT>
                      <a:noFill/>
                    </a:lnT>
                    <a:lnB>
                      <a:noFill/>
                    </a:lnB>
                  </a:tcPr>
                </a:tc>
                <a:tc>
                  <a:txBody>
                    <a:bodyPr/>
                    <a:lstStyle/>
                    <a:p>
                      <a:pPr algn="ctr">
                        <a:spcAft>
                          <a:spcPts val="0"/>
                        </a:spcAft>
                      </a:pPr>
                      <a:r>
                        <a:rPr lang="es-ES" sz="1100" b="0" dirty="0">
                          <a:solidFill>
                            <a:srgbClr val="000000"/>
                          </a:solidFill>
                          <a:latin typeface="+mn-lt"/>
                          <a:ea typeface="Times New Roman"/>
                          <a:cs typeface="Times New Roman"/>
                        </a:rPr>
                        <a:t>31.50</a:t>
                      </a:r>
                      <a:endParaRPr lang="es-CO" sz="1100" b="0" dirty="0">
                        <a:latin typeface="+mn-lt"/>
                        <a:ea typeface="Times New Roman"/>
                        <a:cs typeface="Times New Roman"/>
                      </a:endParaRPr>
                    </a:p>
                  </a:txBody>
                  <a:tcPr marL="33338" marR="33338" marT="0" marB="0" anchor="b">
                    <a:lnL>
                      <a:noFill/>
                    </a:lnL>
                    <a:lnR>
                      <a:noFill/>
                    </a:lnR>
                    <a:lnT>
                      <a:noFill/>
                    </a:lnT>
                    <a:lnB>
                      <a:noFill/>
                    </a:lnB>
                  </a:tcPr>
                </a:tc>
              </a:tr>
              <a:tr h="231588">
                <a:tc>
                  <a:txBody>
                    <a:bodyPr/>
                    <a:lstStyle/>
                    <a:p>
                      <a:pPr algn="ctr">
                        <a:spcAft>
                          <a:spcPts val="0"/>
                        </a:spcAft>
                      </a:pPr>
                      <a:r>
                        <a:rPr lang="es-ES" sz="1100" b="0">
                          <a:solidFill>
                            <a:srgbClr val="000000"/>
                          </a:solidFill>
                          <a:latin typeface="+mn-lt"/>
                          <a:ea typeface="Times New Roman"/>
                          <a:cs typeface="Times New Roman"/>
                        </a:rPr>
                        <a:t>3</a:t>
                      </a:r>
                      <a:endParaRPr lang="es-CO" sz="1100" b="0">
                        <a:latin typeface="+mn-lt"/>
                        <a:ea typeface="Times New Roman"/>
                        <a:cs typeface="Times New Roman"/>
                      </a:endParaRPr>
                    </a:p>
                  </a:txBody>
                  <a:tcPr marL="33338" marR="33338" marT="0" marB="0" anchor="b">
                    <a:lnL>
                      <a:noFill/>
                    </a:lnL>
                    <a:lnR>
                      <a:noFill/>
                    </a:lnR>
                    <a:lnT>
                      <a:noFill/>
                    </a:lnT>
                    <a:lnB>
                      <a:noFill/>
                    </a:lnB>
                  </a:tcPr>
                </a:tc>
                <a:tc>
                  <a:txBody>
                    <a:bodyPr/>
                    <a:lstStyle/>
                    <a:p>
                      <a:pPr>
                        <a:spcAft>
                          <a:spcPts val="0"/>
                        </a:spcAft>
                      </a:pPr>
                      <a:r>
                        <a:rPr lang="es-ES" sz="1100" b="0" dirty="0">
                          <a:solidFill>
                            <a:srgbClr val="000000"/>
                          </a:solidFill>
                          <a:latin typeface="+mn-lt"/>
                          <a:ea typeface="Times New Roman"/>
                          <a:cs typeface="Times New Roman"/>
                        </a:rPr>
                        <a:t>Tiene personal aseo y alimentación</a:t>
                      </a:r>
                      <a:endParaRPr lang="es-CO" sz="1100" b="0" dirty="0">
                        <a:latin typeface="+mn-lt"/>
                        <a:ea typeface="Times New Roman"/>
                        <a:cs typeface="Times New Roman"/>
                      </a:endParaRPr>
                    </a:p>
                  </a:txBody>
                  <a:tcPr marL="33338" marR="33338" marT="0" marB="0" anchor="b">
                    <a:lnL>
                      <a:noFill/>
                    </a:lnL>
                    <a:lnR>
                      <a:noFill/>
                    </a:lnR>
                    <a:lnT>
                      <a:noFill/>
                    </a:lnT>
                    <a:lnB>
                      <a:noFill/>
                    </a:lnB>
                  </a:tcPr>
                </a:tc>
                <a:tc>
                  <a:txBody>
                    <a:bodyPr/>
                    <a:lstStyle/>
                    <a:p>
                      <a:pPr algn="ctr">
                        <a:spcAft>
                          <a:spcPts val="0"/>
                        </a:spcAft>
                      </a:pPr>
                      <a:r>
                        <a:rPr lang="es-ES" sz="1100" b="0" dirty="0">
                          <a:solidFill>
                            <a:srgbClr val="000000"/>
                          </a:solidFill>
                          <a:latin typeface="+mn-lt"/>
                          <a:ea typeface="Times New Roman"/>
                          <a:cs typeface="Times New Roman"/>
                        </a:rPr>
                        <a:t>11.10</a:t>
                      </a:r>
                      <a:endParaRPr lang="es-CO" sz="1100" b="0" dirty="0">
                        <a:latin typeface="+mn-lt"/>
                        <a:ea typeface="Times New Roman"/>
                        <a:cs typeface="Times New Roman"/>
                      </a:endParaRPr>
                    </a:p>
                  </a:txBody>
                  <a:tcPr marL="33338" marR="33338" marT="0" marB="0" anchor="b">
                    <a:lnL>
                      <a:noFill/>
                    </a:lnL>
                    <a:lnR>
                      <a:noFill/>
                    </a:lnR>
                    <a:lnT>
                      <a:noFill/>
                    </a:lnT>
                    <a:lnB>
                      <a:noFill/>
                    </a:lnB>
                  </a:tcPr>
                </a:tc>
              </a:tr>
              <a:tr h="320040">
                <a:tc>
                  <a:txBody>
                    <a:bodyPr/>
                    <a:lstStyle/>
                    <a:p>
                      <a:pPr algn="ctr">
                        <a:spcAft>
                          <a:spcPts val="0"/>
                        </a:spcAft>
                      </a:pPr>
                      <a:r>
                        <a:rPr lang="es-ES" sz="1100" b="0">
                          <a:solidFill>
                            <a:srgbClr val="000000"/>
                          </a:solidFill>
                          <a:latin typeface="+mn-lt"/>
                          <a:ea typeface="Times New Roman"/>
                          <a:cs typeface="Times New Roman"/>
                        </a:rPr>
                        <a:t>4</a:t>
                      </a:r>
                      <a:endParaRPr lang="es-CO" sz="1100" b="0">
                        <a:latin typeface="+mn-lt"/>
                        <a:ea typeface="Times New Roman"/>
                        <a:cs typeface="Times New Roman"/>
                      </a:endParaRPr>
                    </a:p>
                  </a:txBody>
                  <a:tcPr marL="33338" marR="33338" marT="0" marB="0" anchor="b">
                    <a:lnL>
                      <a:noFill/>
                    </a:lnL>
                    <a:lnR>
                      <a:noFill/>
                    </a:lnR>
                    <a:lnT>
                      <a:noFill/>
                    </a:lnT>
                    <a:lnB>
                      <a:noFill/>
                    </a:lnB>
                  </a:tcPr>
                </a:tc>
                <a:tc>
                  <a:txBody>
                    <a:bodyPr/>
                    <a:lstStyle/>
                    <a:p>
                      <a:pPr>
                        <a:spcAft>
                          <a:spcPts val="0"/>
                        </a:spcAft>
                      </a:pPr>
                      <a:r>
                        <a:rPr lang="es-ES" sz="1100" b="0" dirty="0">
                          <a:solidFill>
                            <a:srgbClr val="000000"/>
                          </a:solidFill>
                          <a:latin typeface="+mn-lt"/>
                          <a:ea typeface="Times New Roman"/>
                          <a:cs typeface="Times New Roman"/>
                        </a:rPr>
                        <a:t>Tiene auxiliares administrativos y pedagógicos.</a:t>
                      </a:r>
                      <a:endParaRPr lang="es-CO" sz="1100" b="0" dirty="0">
                        <a:latin typeface="+mn-lt"/>
                        <a:ea typeface="Times New Roman"/>
                        <a:cs typeface="Times New Roman"/>
                      </a:endParaRPr>
                    </a:p>
                  </a:txBody>
                  <a:tcPr marL="33338" marR="33338" marT="0" marB="0" anchor="b">
                    <a:lnL>
                      <a:noFill/>
                    </a:lnL>
                    <a:lnR>
                      <a:noFill/>
                    </a:lnR>
                    <a:lnT>
                      <a:noFill/>
                    </a:lnT>
                    <a:lnB>
                      <a:noFill/>
                    </a:lnB>
                  </a:tcPr>
                </a:tc>
                <a:tc>
                  <a:txBody>
                    <a:bodyPr/>
                    <a:lstStyle/>
                    <a:p>
                      <a:pPr algn="ctr">
                        <a:spcAft>
                          <a:spcPts val="0"/>
                        </a:spcAft>
                      </a:pPr>
                      <a:r>
                        <a:rPr lang="es-ES" sz="1100" b="0" dirty="0">
                          <a:solidFill>
                            <a:srgbClr val="000000"/>
                          </a:solidFill>
                          <a:latin typeface="+mn-lt"/>
                          <a:ea typeface="Times New Roman"/>
                          <a:cs typeface="Times New Roman"/>
                        </a:rPr>
                        <a:t>5.46</a:t>
                      </a:r>
                      <a:endParaRPr lang="es-CO" sz="1100" b="0" dirty="0">
                        <a:latin typeface="+mn-lt"/>
                        <a:ea typeface="Times New Roman"/>
                        <a:cs typeface="Times New Roman"/>
                      </a:endParaRPr>
                    </a:p>
                  </a:txBody>
                  <a:tcPr marL="33338" marR="33338" marT="0" marB="0" anchor="b">
                    <a:lnL>
                      <a:noFill/>
                    </a:lnL>
                    <a:lnR>
                      <a:noFill/>
                    </a:lnR>
                    <a:lnT>
                      <a:noFill/>
                    </a:lnT>
                    <a:lnB>
                      <a:noFill/>
                    </a:lnB>
                  </a:tcPr>
                </a:tc>
              </a:tr>
              <a:tr h="370541">
                <a:tc>
                  <a:txBody>
                    <a:bodyPr/>
                    <a:lstStyle/>
                    <a:p>
                      <a:pPr algn="ctr">
                        <a:spcAft>
                          <a:spcPts val="0"/>
                        </a:spcAft>
                      </a:pPr>
                      <a:r>
                        <a:rPr lang="es-ES" sz="1100" b="0">
                          <a:solidFill>
                            <a:srgbClr val="000000"/>
                          </a:solidFill>
                          <a:latin typeface="+mn-lt"/>
                          <a:ea typeface="Times New Roman"/>
                          <a:cs typeface="Times New Roman"/>
                        </a:rPr>
                        <a:t>5</a:t>
                      </a:r>
                      <a:endParaRPr lang="es-CO" sz="1100" b="0">
                        <a:latin typeface="+mn-lt"/>
                        <a:ea typeface="Times New Roman"/>
                        <a:cs typeface="Times New Roman"/>
                      </a:endParaRPr>
                    </a:p>
                  </a:txBody>
                  <a:tcPr marL="33338" marR="33338" marT="0" marB="0" anchor="b">
                    <a:lnL>
                      <a:noFill/>
                    </a:lnL>
                    <a:lnR>
                      <a:noFill/>
                    </a:lnR>
                    <a:lnT>
                      <a:noFill/>
                    </a:lnT>
                    <a:lnB w="28575" cap="flat" cmpd="dbl" algn="ctr">
                      <a:solidFill>
                        <a:srgbClr val="000000"/>
                      </a:solidFill>
                      <a:prstDash val="solid"/>
                      <a:round/>
                      <a:headEnd type="none" w="med" len="med"/>
                      <a:tailEnd type="none" w="med" len="med"/>
                    </a:lnB>
                  </a:tcPr>
                </a:tc>
                <a:tc>
                  <a:txBody>
                    <a:bodyPr/>
                    <a:lstStyle/>
                    <a:p>
                      <a:pPr>
                        <a:spcAft>
                          <a:spcPts val="0"/>
                        </a:spcAft>
                      </a:pPr>
                      <a:r>
                        <a:rPr lang="es-ES" sz="1100" b="0" dirty="0">
                          <a:solidFill>
                            <a:srgbClr val="000000"/>
                          </a:solidFill>
                          <a:latin typeface="+mn-lt"/>
                          <a:ea typeface="Times New Roman"/>
                          <a:cs typeface="Times New Roman"/>
                        </a:rPr>
                        <a:t>Tiene profesionales de apoyo nutricional y psicosocial.</a:t>
                      </a:r>
                      <a:endParaRPr lang="es-CO" sz="1100" b="0" dirty="0">
                        <a:latin typeface="+mn-lt"/>
                        <a:ea typeface="Times New Roman"/>
                        <a:cs typeface="Times New Roman"/>
                      </a:endParaRPr>
                    </a:p>
                  </a:txBody>
                  <a:tcPr marL="33338" marR="33338" marT="0" marB="0" anchor="b">
                    <a:lnL>
                      <a:noFill/>
                    </a:lnL>
                    <a:lnR>
                      <a:noFill/>
                    </a:lnR>
                    <a:lnT>
                      <a:noFill/>
                    </a:lnT>
                    <a:lnB w="28575" cap="flat" cmpd="dbl" algn="ctr">
                      <a:solidFill>
                        <a:srgbClr val="000000"/>
                      </a:solidFill>
                      <a:prstDash val="solid"/>
                      <a:round/>
                      <a:headEnd type="none" w="med" len="med"/>
                      <a:tailEnd type="none" w="med" len="med"/>
                    </a:lnB>
                  </a:tcPr>
                </a:tc>
                <a:tc>
                  <a:txBody>
                    <a:bodyPr/>
                    <a:lstStyle/>
                    <a:p>
                      <a:pPr algn="ctr">
                        <a:spcAft>
                          <a:spcPts val="0"/>
                        </a:spcAft>
                      </a:pPr>
                      <a:r>
                        <a:rPr lang="es-ES" sz="1100" b="0" dirty="0">
                          <a:solidFill>
                            <a:srgbClr val="000000"/>
                          </a:solidFill>
                          <a:latin typeface="+mn-lt"/>
                          <a:ea typeface="Times New Roman"/>
                          <a:cs typeface="Times New Roman"/>
                        </a:rPr>
                        <a:t>0.59</a:t>
                      </a:r>
                      <a:endParaRPr lang="es-CO" sz="1100" b="0" dirty="0">
                        <a:latin typeface="+mn-lt"/>
                        <a:ea typeface="Times New Roman"/>
                        <a:cs typeface="Times New Roman"/>
                      </a:endParaRPr>
                    </a:p>
                  </a:txBody>
                  <a:tcPr marL="33338" marR="33338" marT="0" marB="0" anchor="b">
                    <a:lnL>
                      <a:noFill/>
                    </a:lnL>
                    <a:lnR>
                      <a:noFill/>
                    </a:lnR>
                    <a:lnT>
                      <a:noFill/>
                    </a:lnT>
                    <a:lnB w="28575" cap="flat" cmpd="dbl" algn="ctr">
                      <a:solidFill>
                        <a:srgbClr val="000000"/>
                      </a:solidFill>
                      <a:prstDash val="solid"/>
                      <a:round/>
                      <a:headEnd type="none" w="med" len="med"/>
                      <a:tailEnd type="none" w="med" len="med"/>
                    </a:lnB>
                  </a:tcPr>
                </a:tc>
              </a:tr>
            </a:tbl>
          </a:graphicData>
        </a:graphic>
      </p:graphicFrame>
      <p:graphicFrame>
        <p:nvGraphicFramePr>
          <p:cNvPr id="26" name="25 Diagrama"/>
          <p:cNvGraphicFramePr/>
          <p:nvPr>
            <p:extLst>
              <p:ext uri="{D42A27DB-BD31-4B8C-83A1-F6EECF244321}">
                <p14:modId xmlns:p14="http://schemas.microsoft.com/office/powerpoint/2010/main" val="2853928619"/>
              </p:ext>
            </p:extLst>
          </p:nvPr>
        </p:nvGraphicFramePr>
        <p:xfrm>
          <a:off x="1140734" y="2769155"/>
          <a:ext cx="3086100" cy="2571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8" name="Picture 85" descr="deCeroaSiempre_WP480x360"/>
          <p:cNvPicPr>
            <a:picLocks noChangeAspect="1" noChangeArrowheads="1"/>
          </p:cNvPicPr>
          <p:nvPr/>
        </p:nvPicPr>
        <p:blipFill>
          <a:blip r:embed="rId9" cstate="print">
            <a:clrChange>
              <a:clrFrom>
                <a:srgbClr val="FAFAFA"/>
              </a:clrFrom>
              <a:clrTo>
                <a:srgbClr val="FAFAFA">
                  <a:alpha val="0"/>
                </a:srgbClr>
              </a:clrTo>
            </a:clrChange>
          </a:blip>
          <a:srcRect b="23750"/>
          <a:stretch>
            <a:fillRect/>
          </a:stretch>
        </p:blipFill>
        <p:spPr bwMode="auto">
          <a:xfrm>
            <a:off x="1143001" y="898874"/>
            <a:ext cx="1039285" cy="594551"/>
          </a:xfrm>
          <a:prstGeom prst="rect">
            <a:avLst/>
          </a:prstGeom>
          <a:noFill/>
          <a:ln w="9525">
            <a:noFill/>
            <a:miter lim="800000"/>
            <a:headEnd/>
            <a:tailEnd/>
          </a:ln>
        </p:spPr>
      </p:pic>
      <p:sp>
        <p:nvSpPr>
          <p:cNvPr id="11" name="CuadroTexto 25"/>
          <p:cNvSpPr txBox="1"/>
          <p:nvPr/>
        </p:nvSpPr>
        <p:spPr>
          <a:xfrm>
            <a:off x="191452" y="55228"/>
            <a:ext cx="6994295" cy="584775"/>
          </a:xfrm>
          <a:prstGeom prst="rect">
            <a:avLst/>
          </a:prstGeom>
          <a:noFill/>
        </p:spPr>
        <p:txBody>
          <a:bodyPr wrap="square" rtlCol="0">
            <a:spAutoFit/>
          </a:bodyPr>
          <a:lstStyle/>
          <a:p>
            <a:r>
              <a:rPr lang="es-CO" sz="3200" dirty="0" smtClean="0">
                <a:solidFill>
                  <a:srgbClr val="FF0000"/>
                </a:solidFill>
                <a:latin typeface="Trebuchet MS" panose="020B0603020202020204" pitchFamily="34" charset="0"/>
              </a:rPr>
              <a:t>Ponderación de la importancia</a:t>
            </a:r>
            <a:endParaRPr lang="es-CO" sz="4400" dirty="0">
              <a:solidFill>
                <a:srgbClr val="FF0000"/>
              </a:solidFill>
              <a:latin typeface="Trebuchet MS" panose="020B0603020202020204" pitchFamily="34" charset="0"/>
            </a:endParaRPr>
          </a:p>
        </p:txBody>
      </p:sp>
    </p:spTree>
    <p:extLst>
      <p:ext uri="{BB962C8B-B14F-4D97-AF65-F5344CB8AC3E}">
        <p14:creationId xmlns:p14="http://schemas.microsoft.com/office/powerpoint/2010/main" val="1785034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25"/>
          <p:cNvSpPr txBox="1"/>
          <p:nvPr/>
        </p:nvSpPr>
        <p:spPr>
          <a:xfrm>
            <a:off x="191452" y="55228"/>
            <a:ext cx="6994295" cy="584775"/>
          </a:xfrm>
          <a:prstGeom prst="rect">
            <a:avLst/>
          </a:prstGeom>
          <a:noFill/>
        </p:spPr>
        <p:txBody>
          <a:bodyPr wrap="square" rtlCol="0">
            <a:spAutoFit/>
          </a:bodyPr>
          <a:lstStyle/>
          <a:p>
            <a:r>
              <a:rPr lang="es-CO" sz="3200" dirty="0" smtClean="0">
                <a:solidFill>
                  <a:srgbClr val="FF0000"/>
                </a:solidFill>
                <a:latin typeface="Trebuchet MS" panose="020B0603020202020204" pitchFamily="34" charset="0"/>
              </a:rPr>
              <a:t>Ponderación de la importancia</a:t>
            </a:r>
            <a:endParaRPr lang="es-CO" sz="4400" dirty="0">
              <a:solidFill>
                <a:srgbClr val="FF0000"/>
              </a:solidFill>
              <a:latin typeface="Trebuchet MS" panose="020B0603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4118308558"/>
              </p:ext>
            </p:extLst>
          </p:nvPr>
        </p:nvGraphicFramePr>
        <p:xfrm>
          <a:off x="548640" y="1188720"/>
          <a:ext cx="8229600" cy="4222432"/>
        </p:xfrm>
        <a:graphic>
          <a:graphicData uri="http://schemas.openxmlformats.org/drawingml/2006/table">
            <a:tbl>
              <a:tblPr firstRow="1" firstCol="1" bandRow="1">
                <a:tableStyleId>{5C22544A-7EE6-4342-B048-85BDC9FD1C3A}</a:tableStyleId>
              </a:tblPr>
              <a:tblGrid>
                <a:gridCol w="584302"/>
                <a:gridCol w="1430304"/>
                <a:gridCol w="2324039"/>
                <a:gridCol w="3890955"/>
              </a:tblGrid>
              <a:tr h="199072">
                <a:tc gridSpan="2">
                  <a:txBody>
                    <a:bodyPr/>
                    <a:lstStyle/>
                    <a:p>
                      <a:pPr algn="ctr">
                        <a:spcAft>
                          <a:spcPts val="0"/>
                        </a:spcAft>
                      </a:pPr>
                      <a:r>
                        <a:rPr lang="es-CO" sz="1200">
                          <a:effectLst/>
                        </a:rPr>
                        <a:t>Ranking</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CO"/>
                    </a:p>
                  </a:txBody>
                  <a:tcPr/>
                </a:tc>
                <a:tc gridSpan="2">
                  <a:txBody>
                    <a:bodyPr/>
                    <a:lstStyle/>
                    <a:p>
                      <a:pPr algn="ctr">
                        <a:spcAft>
                          <a:spcPts val="0"/>
                        </a:spcAft>
                      </a:pPr>
                      <a:r>
                        <a:rPr lang="es-CO" sz="1200">
                          <a:effectLst/>
                        </a:rPr>
                        <a:t>Descriptores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CO"/>
                    </a:p>
                  </a:txBody>
                  <a:tcPr/>
                </a:tc>
              </a:tr>
              <a:tr h="577215">
                <a:tc>
                  <a:txBody>
                    <a:bodyPr/>
                    <a:lstStyle/>
                    <a:p>
                      <a:pPr algn="ctr">
                        <a:spcAft>
                          <a:spcPts val="0"/>
                        </a:spcAft>
                      </a:pPr>
                      <a:r>
                        <a:rPr lang="es-CO" sz="1200">
                          <a:effectLst/>
                        </a:rPr>
                        <a:t>5</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200">
                          <a:effectLst/>
                        </a:rPr>
                        <a:t>Muy satisfactorio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El proyecto </a:t>
                      </a:r>
                      <a:r>
                        <a:rPr lang="es-CO" sz="1200" u="sng">
                          <a:effectLst/>
                        </a:rPr>
                        <a:t>no</a:t>
                      </a:r>
                      <a:r>
                        <a:rPr lang="es-CO" sz="1200">
                          <a:effectLst/>
                        </a:rPr>
                        <a:t> presentó </a:t>
                      </a:r>
                      <a:r>
                        <a:rPr lang="es-CO" sz="1200" u="sng">
                          <a:effectLst/>
                        </a:rPr>
                        <a:t>limitaciones</a:t>
                      </a:r>
                      <a:r>
                        <a:rPr lang="es-CO" sz="1200">
                          <a:effectLst/>
                        </a:rPr>
                        <a:t> para lograr sus objetivos con relevancia, eficacia eficiencia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Se lograron los resultados esperados más relevantes y en la implementación se cumplió con la cantidad y calidad de los productos, el tiempo y/o el presupuesto.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701040">
                <a:tc>
                  <a:txBody>
                    <a:bodyPr/>
                    <a:lstStyle/>
                    <a:p>
                      <a:pPr algn="ctr">
                        <a:spcAft>
                          <a:spcPts val="0"/>
                        </a:spcAft>
                      </a:pPr>
                      <a:r>
                        <a:rPr lang="es-CO" sz="1200">
                          <a:effectLst/>
                        </a:rPr>
                        <a:t>4</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200">
                          <a:effectLst/>
                        </a:rPr>
                        <a:t>Satisfactorio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El proyecto presentó </a:t>
                      </a:r>
                      <a:r>
                        <a:rPr lang="es-CO" sz="1200" u="sng">
                          <a:effectLst/>
                        </a:rPr>
                        <a:t>limitaciones leves</a:t>
                      </a:r>
                      <a:r>
                        <a:rPr lang="es-CO" sz="1200">
                          <a:effectLst/>
                        </a:rPr>
                        <a:t> para lograr sus objetivos con relevancia, eficacia eficiencia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Se lograron los resultados esperados más relevantes y en la implementación se presentaron incumplimientos relacionados con la cantidad y calidad de los productos, el tiempo y/o el presupuesto, que no afectaron los resultados.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701040">
                <a:tc>
                  <a:txBody>
                    <a:bodyPr/>
                    <a:lstStyle/>
                    <a:p>
                      <a:pPr algn="ctr">
                        <a:spcAft>
                          <a:spcPts val="0"/>
                        </a:spcAft>
                      </a:pPr>
                      <a:r>
                        <a:rPr lang="es-CO" sz="1200">
                          <a:effectLst/>
                        </a:rPr>
                        <a:t>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200">
                          <a:effectLst/>
                        </a:rPr>
                        <a:t>Moderadamente satisfactorio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El proyecto presentó </a:t>
                      </a:r>
                      <a:r>
                        <a:rPr lang="es-CO" sz="1200" u="sng">
                          <a:effectLst/>
                        </a:rPr>
                        <a:t>limitaciones moderadas</a:t>
                      </a:r>
                      <a:r>
                        <a:rPr lang="es-CO" sz="1200">
                          <a:effectLst/>
                        </a:rPr>
                        <a:t> para lograr sus objetivos con relevancia, eficacia eficiencia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Se lograron sólo algunos de los resultados esperados más relevantes y en la implementación se presentaron incumplimientos relacionados con la cantidad y calidad de los productos, el tiempo y/o el presupuesto, que afectaron los resultados.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701040">
                <a:tc>
                  <a:txBody>
                    <a:bodyPr/>
                    <a:lstStyle/>
                    <a:p>
                      <a:pPr algn="ctr">
                        <a:spcAft>
                          <a:spcPts val="0"/>
                        </a:spcAft>
                      </a:pPr>
                      <a:r>
                        <a:rPr lang="es-CO" sz="1200">
                          <a:effectLst/>
                        </a:rPr>
                        <a:t>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200">
                          <a:effectLst/>
                        </a:rPr>
                        <a:t>Insatisfactorio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El proyecto presentó </a:t>
                      </a:r>
                      <a:r>
                        <a:rPr lang="es-CO" sz="1200" u="sng">
                          <a:effectLst/>
                        </a:rPr>
                        <a:t>limitaciones importantes</a:t>
                      </a:r>
                      <a:r>
                        <a:rPr lang="es-CO" sz="1200">
                          <a:effectLst/>
                        </a:rPr>
                        <a:t> para lograr sus objetivos con relevancia, eficacia eficiencia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No se lograron los resultados esperados más relevantes y en la implementación se presentaron incumplimientos relacionados con la cantidad y calidad de los productos, el tiempo y/o el presupuesto, que afectaron los resultados.</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701040">
                <a:tc>
                  <a:txBody>
                    <a:bodyPr/>
                    <a:lstStyle/>
                    <a:p>
                      <a:pPr algn="ctr">
                        <a:spcAft>
                          <a:spcPts val="0"/>
                        </a:spcAft>
                      </a:pPr>
                      <a:r>
                        <a:rPr lang="es-CO" sz="1200">
                          <a:effectLst/>
                        </a:rPr>
                        <a:t>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s-CO" sz="1200">
                          <a:effectLst/>
                        </a:rPr>
                        <a:t>Muy insatisfactorio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a:effectLst/>
                        </a:rPr>
                        <a:t>El proyecto presentó </a:t>
                      </a:r>
                      <a:r>
                        <a:rPr lang="es-CO" sz="1200" u="sng">
                          <a:effectLst/>
                        </a:rPr>
                        <a:t>limitaciones graves</a:t>
                      </a:r>
                      <a:r>
                        <a:rPr lang="es-CO" sz="1200">
                          <a:effectLst/>
                        </a:rPr>
                        <a:t> para lograr sus objetivos con relevancia, eficacia eficiencia</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spcAft>
                          <a:spcPts val="0"/>
                        </a:spcAft>
                      </a:pPr>
                      <a:r>
                        <a:rPr lang="es-CO" sz="1200" dirty="0">
                          <a:effectLst/>
                        </a:rPr>
                        <a:t>No se lograron los resultados esperados más relevantes, se generaron resultados no esperados negativos y en la implementación se presentaron incumplimientos relacionados con la cantidad y calidad de los productos, el tiempo y/o el presupuesto, que afectaron los resultados.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4" name="CuadroTexto 3"/>
          <p:cNvSpPr txBox="1"/>
          <p:nvPr/>
        </p:nvSpPr>
        <p:spPr>
          <a:xfrm>
            <a:off x="548640" y="834330"/>
            <a:ext cx="8229600" cy="338554"/>
          </a:xfrm>
          <a:prstGeom prst="rect">
            <a:avLst/>
          </a:prstGeom>
          <a:solidFill>
            <a:schemeClr val="tx1"/>
          </a:solidFill>
        </p:spPr>
        <p:txBody>
          <a:bodyPr wrap="square" rtlCol="0">
            <a:spAutoFit/>
          </a:bodyPr>
          <a:lstStyle/>
          <a:p>
            <a:pPr algn="ctr"/>
            <a:r>
              <a:rPr lang="es-CO" sz="1600" b="1" dirty="0" smtClean="0">
                <a:solidFill>
                  <a:srgbClr val="FFFF00"/>
                </a:solidFill>
              </a:rPr>
              <a:t>Ejemplo de una Escala de Valoración del Desempeño</a:t>
            </a:r>
            <a:endParaRPr lang="es-CO" sz="1600" b="1" dirty="0">
              <a:solidFill>
                <a:srgbClr val="FFFF00"/>
              </a:solidFill>
            </a:endParaRPr>
          </a:p>
        </p:txBody>
      </p:sp>
    </p:spTree>
    <p:extLst>
      <p:ext uri="{BB962C8B-B14F-4D97-AF65-F5344CB8AC3E}">
        <p14:creationId xmlns:p14="http://schemas.microsoft.com/office/powerpoint/2010/main" val="159920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Espichable\Desktop\PRESENTACIÓN DE HUGO PEREIRA\FOTOS Y PSD\FOTOS PROYECTO\backgrounds\paper-textures-crumpled-backgrounds-wallpapers.jpg"/>
          <p:cNvPicPr>
            <a:picLocks noChangeAspect="1" noChangeArrowheads="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49744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10" name="1 Título"/>
          <p:cNvSpPr txBox="1">
            <a:spLocks/>
          </p:cNvSpPr>
          <p:nvPr/>
        </p:nvSpPr>
        <p:spPr>
          <a:xfrm>
            <a:off x="1689765" y="887983"/>
            <a:ext cx="6196668" cy="1041779"/>
          </a:xfrm>
          <a:prstGeom prst="rect">
            <a:avLst/>
          </a:prstGeom>
        </p:spPr>
        <p:txBody>
          <a:bodyPr/>
          <a:lstStyle/>
          <a:p>
            <a:pPr algn="ctr" eaLnBrk="0" fontAlgn="base" hangingPunct="0">
              <a:spcBef>
                <a:spcPct val="0"/>
              </a:spcBef>
              <a:spcAft>
                <a:spcPct val="0"/>
              </a:spcAft>
              <a:defRPr/>
            </a:pPr>
            <a:r>
              <a:rPr lang="es-ES" sz="3300" kern="0">
                <a:solidFill>
                  <a:srgbClr val="1F497D"/>
                </a:solidFill>
                <a:latin typeface="Tahoma" pitchFamily="34" charset="0"/>
                <a:ea typeface="Tahoma" pitchFamily="34" charset="0"/>
                <a:cs typeface="Tahoma" pitchFamily="34" charset="0"/>
              </a:rPr>
              <a:t>   </a:t>
            </a:r>
          </a:p>
        </p:txBody>
      </p:sp>
      <p:sp>
        <p:nvSpPr>
          <p:cNvPr id="12" name="Content Placeholder 2"/>
          <p:cNvSpPr txBox="1">
            <a:spLocks/>
          </p:cNvSpPr>
          <p:nvPr/>
        </p:nvSpPr>
        <p:spPr>
          <a:xfrm>
            <a:off x="1301949" y="892177"/>
            <a:ext cx="6294388" cy="303063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6200" indent="4763" algn="just">
              <a:buNone/>
            </a:pPr>
            <a:r>
              <a:rPr lang="es-CO" sz="1500" dirty="0">
                <a:solidFill>
                  <a:prstClr val="black"/>
                </a:solidFill>
                <a:latin typeface="Trebuchet MS" panose="020B0603020202020204" pitchFamily="34" charset="0"/>
                <a:ea typeface="Tahoma" pitchFamily="34" charset="0"/>
                <a:cs typeface="Tahoma" pitchFamily="34" charset="0"/>
              </a:rPr>
              <a:t>La calidad de la atención en los CDI es </a:t>
            </a:r>
            <a:r>
              <a:rPr lang="es-CO" sz="1500" b="1" dirty="0">
                <a:solidFill>
                  <a:srgbClr val="0000FF"/>
                </a:solidFill>
                <a:latin typeface="Trebuchet MS" panose="020B0603020202020204" pitchFamily="34" charset="0"/>
                <a:ea typeface="Tahoma" pitchFamily="34" charset="0"/>
                <a:cs typeface="Tahoma" pitchFamily="34" charset="0"/>
              </a:rPr>
              <a:t>(2,8/5)</a:t>
            </a:r>
            <a:r>
              <a:rPr lang="es-CO" sz="1500" dirty="0">
                <a:latin typeface="Trebuchet MS" panose="020B0603020202020204" pitchFamily="34" charset="0"/>
                <a:ea typeface="Tahoma" pitchFamily="34" charset="0"/>
                <a:cs typeface="Tahoma" pitchFamily="34" charset="0"/>
              </a:rPr>
              <a:t>, las brechas más amplias en algunas dimensiones.</a:t>
            </a:r>
          </a:p>
          <a:p>
            <a:pPr marL="466763" indent="-385763" algn="just">
              <a:buFont typeface="Arial" pitchFamily="34" charset="0"/>
              <a:buAutoNum type="arabicPeriod"/>
            </a:pPr>
            <a:endParaRPr lang="es-CO" sz="2100" dirty="0">
              <a:solidFill>
                <a:prstClr val="black"/>
              </a:solidFill>
              <a:latin typeface="Tahoma" pitchFamily="34" charset="0"/>
              <a:ea typeface="Tahoma" pitchFamily="34" charset="0"/>
              <a:cs typeface="Tahoma" pitchFamily="34" charset="0"/>
            </a:endParaRPr>
          </a:p>
        </p:txBody>
      </p:sp>
      <p:sp>
        <p:nvSpPr>
          <p:cNvPr id="13" name="12 CuadroTexto"/>
          <p:cNvSpPr txBox="1"/>
          <p:nvPr/>
        </p:nvSpPr>
        <p:spPr>
          <a:xfrm>
            <a:off x="1352811" y="1764139"/>
            <a:ext cx="3975274" cy="461665"/>
          </a:xfrm>
          <a:prstGeom prst="rect">
            <a:avLst/>
          </a:prstGeom>
          <a:noFill/>
        </p:spPr>
        <p:txBody>
          <a:bodyPr wrap="square" rtlCol="0">
            <a:spAutoFit/>
          </a:bodyPr>
          <a:lstStyle/>
          <a:p>
            <a:pPr algn="ctr"/>
            <a:r>
              <a:rPr lang="es-CO" sz="1200" b="1" dirty="0">
                <a:solidFill>
                  <a:srgbClr val="FF0000"/>
                </a:solidFill>
                <a:latin typeface="Tahoma" pitchFamily="34" charset="0"/>
                <a:ea typeface="Tahoma" pitchFamily="34" charset="0"/>
                <a:cs typeface="Tahoma" pitchFamily="34" charset="0"/>
              </a:rPr>
              <a:t>Brechas en el cumplimiento de estándares de calidad</a:t>
            </a:r>
          </a:p>
        </p:txBody>
      </p:sp>
      <p:sp>
        <p:nvSpPr>
          <p:cNvPr id="14" name="13 CuadroTexto"/>
          <p:cNvSpPr txBox="1"/>
          <p:nvPr/>
        </p:nvSpPr>
        <p:spPr>
          <a:xfrm>
            <a:off x="1638560" y="4711201"/>
            <a:ext cx="4686300" cy="230832"/>
          </a:xfrm>
          <a:prstGeom prst="rect">
            <a:avLst/>
          </a:prstGeom>
          <a:noFill/>
        </p:spPr>
        <p:txBody>
          <a:bodyPr wrap="square" rtlCol="0">
            <a:spAutoFit/>
          </a:bodyPr>
          <a:lstStyle/>
          <a:p>
            <a:r>
              <a:rPr lang="es-CO" sz="900" dirty="0">
                <a:latin typeface="Tahoma" pitchFamily="34" charset="0"/>
                <a:ea typeface="Tahoma" pitchFamily="34" charset="0"/>
                <a:cs typeface="Tahoma" pitchFamily="34" charset="0"/>
              </a:rPr>
              <a:t>Fuente: </a:t>
            </a:r>
            <a:r>
              <a:rPr lang="es-ES" sz="900" dirty="0">
                <a:latin typeface="Tahoma" pitchFamily="34" charset="0"/>
                <a:ea typeface="Tahoma" pitchFamily="34" charset="0"/>
                <a:cs typeface="Tahoma" pitchFamily="34" charset="0"/>
              </a:rPr>
              <a:t>Centro Nacional de Consultoría, proyecto Línea de Base </a:t>
            </a:r>
            <a:r>
              <a:rPr lang="es-ES" sz="900" i="1" dirty="0">
                <a:latin typeface="Tahoma" pitchFamily="34" charset="0"/>
                <a:ea typeface="Tahoma" pitchFamily="34" charset="0"/>
                <a:cs typeface="Tahoma" pitchFamily="34" charset="0"/>
              </a:rPr>
              <a:t>De Cero a Siempre</a:t>
            </a:r>
            <a:endParaRPr lang="es-CO" sz="900" dirty="0">
              <a:latin typeface="Tahoma" pitchFamily="34" charset="0"/>
              <a:ea typeface="Tahoma" pitchFamily="34" charset="0"/>
              <a:cs typeface="Tahoma" pitchFamily="34" charset="0"/>
            </a:endParaRPr>
          </a:p>
        </p:txBody>
      </p:sp>
      <p:sp>
        <p:nvSpPr>
          <p:cNvPr id="15" name="14 CuadroTexto"/>
          <p:cNvSpPr txBox="1"/>
          <p:nvPr/>
        </p:nvSpPr>
        <p:spPr>
          <a:xfrm>
            <a:off x="5639061" y="1885411"/>
            <a:ext cx="2227306" cy="1131079"/>
          </a:xfrm>
          <a:prstGeom prst="rect">
            <a:avLst/>
          </a:prstGeom>
          <a:noFill/>
        </p:spPr>
        <p:txBody>
          <a:bodyPr wrap="square" rtlCol="0">
            <a:spAutoFit/>
          </a:bodyPr>
          <a:lstStyle/>
          <a:p>
            <a:pPr>
              <a:buFont typeface="Arial" pitchFamily="34" charset="0"/>
              <a:buChar char="•"/>
            </a:pPr>
            <a:r>
              <a:rPr lang="es-CO" sz="1350" dirty="0" smtClean="0">
                <a:solidFill>
                  <a:srgbClr val="0000FF"/>
                </a:solidFill>
                <a:latin typeface="Trebuchet MS" panose="020B0603020202020204" pitchFamily="34" charset="0"/>
                <a:ea typeface="Tahoma" pitchFamily="34" charset="0"/>
                <a:cs typeface="Tahoma" pitchFamily="34" charset="0"/>
              </a:rPr>
              <a:t> Menores brechas en el seguimiento a las condiciones de los niños, infraestructura, ambientes y dotación.  </a:t>
            </a:r>
            <a:endParaRPr lang="es-CO" sz="1350" dirty="0">
              <a:solidFill>
                <a:srgbClr val="0000FF"/>
              </a:solidFill>
              <a:latin typeface="Trebuchet MS" panose="020B0603020202020204" pitchFamily="34" charset="0"/>
              <a:ea typeface="Tahoma" pitchFamily="34" charset="0"/>
              <a:cs typeface="Tahoma" pitchFamily="34" charset="0"/>
            </a:endParaRPr>
          </a:p>
        </p:txBody>
      </p:sp>
      <p:sp>
        <p:nvSpPr>
          <p:cNvPr id="16" name="15 CuadroTexto"/>
          <p:cNvSpPr txBox="1"/>
          <p:nvPr/>
        </p:nvSpPr>
        <p:spPr>
          <a:xfrm>
            <a:off x="5639061" y="3000863"/>
            <a:ext cx="2227306" cy="1131079"/>
          </a:xfrm>
          <a:prstGeom prst="rect">
            <a:avLst/>
          </a:prstGeom>
          <a:noFill/>
        </p:spPr>
        <p:txBody>
          <a:bodyPr wrap="square" rtlCol="0">
            <a:spAutoFit/>
          </a:bodyPr>
          <a:lstStyle/>
          <a:p>
            <a:pPr>
              <a:buFont typeface="Arial" pitchFamily="34" charset="0"/>
              <a:buChar char="•"/>
            </a:pPr>
            <a:r>
              <a:rPr lang="es-CO" sz="1350" dirty="0">
                <a:solidFill>
                  <a:srgbClr val="0000FF"/>
                </a:solidFill>
                <a:latin typeface="Trebuchet MS" panose="020B0603020202020204" pitchFamily="34" charset="0"/>
                <a:ea typeface="Tahoma" pitchFamily="34" charset="0"/>
                <a:cs typeface="Tahoma" pitchFamily="34" charset="0"/>
              </a:rPr>
              <a:t> Mayores brechas en planeación, recurso humano, alimentación y formación y participación de la comunidad.</a:t>
            </a:r>
          </a:p>
        </p:txBody>
      </p:sp>
      <p:graphicFrame>
        <p:nvGraphicFramePr>
          <p:cNvPr id="17" name="1 Gráfico"/>
          <p:cNvGraphicFramePr/>
          <p:nvPr>
            <p:extLst>
              <p:ext uri="{D42A27DB-BD31-4B8C-83A1-F6EECF244321}">
                <p14:modId xmlns:p14="http://schemas.microsoft.com/office/powerpoint/2010/main" val="1579155705"/>
              </p:ext>
            </p:extLst>
          </p:nvPr>
        </p:nvGraphicFramePr>
        <p:xfrm>
          <a:off x="1439652" y="2164643"/>
          <a:ext cx="3943350" cy="2457450"/>
        </p:xfrm>
        <a:graphic>
          <a:graphicData uri="http://schemas.openxmlformats.org/drawingml/2006/chart">
            <c:chart xmlns:c="http://schemas.openxmlformats.org/drawingml/2006/chart" xmlns:r="http://schemas.openxmlformats.org/officeDocument/2006/relationships" r:id="rId4"/>
          </a:graphicData>
        </a:graphic>
      </p:graphicFrame>
      <p:pic>
        <p:nvPicPr>
          <p:cNvPr id="19" name="Picture 85" descr="deCeroaSiempre_WP480x360"/>
          <p:cNvPicPr>
            <a:picLocks noChangeAspect="1" noChangeArrowheads="1"/>
          </p:cNvPicPr>
          <p:nvPr/>
        </p:nvPicPr>
        <p:blipFill>
          <a:blip r:embed="rId5" cstate="print">
            <a:clrChange>
              <a:clrFrom>
                <a:srgbClr val="FAFAFA"/>
              </a:clrFrom>
              <a:clrTo>
                <a:srgbClr val="FAFAFA">
                  <a:alpha val="0"/>
                </a:srgbClr>
              </a:clrTo>
            </a:clrChange>
          </a:blip>
          <a:srcRect b="23750"/>
          <a:stretch>
            <a:fillRect/>
          </a:stretch>
        </p:blipFill>
        <p:spPr bwMode="auto">
          <a:xfrm>
            <a:off x="380450" y="761865"/>
            <a:ext cx="1039285" cy="594551"/>
          </a:xfrm>
          <a:prstGeom prst="rect">
            <a:avLst/>
          </a:prstGeom>
          <a:noFill/>
          <a:ln w="9525">
            <a:noFill/>
            <a:miter lim="800000"/>
            <a:headEnd/>
            <a:tailEnd/>
          </a:ln>
        </p:spPr>
      </p:pic>
      <p:sp>
        <p:nvSpPr>
          <p:cNvPr id="20" name="CuadroTexto 25"/>
          <p:cNvSpPr txBox="1"/>
          <p:nvPr/>
        </p:nvSpPr>
        <p:spPr>
          <a:xfrm>
            <a:off x="346696" y="116450"/>
            <a:ext cx="6994295" cy="646331"/>
          </a:xfrm>
          <a:prstGeom prst="rect">
            <a:avLst/>
          </a:prstGeom>
          <a:noFill/>
        </p:spPr>
        <p:txBody>
          <a:bodyPr wrap="squar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Síntesis</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2" name="CuadroTexto 1"/>
          <p:cNvSpPr txBox="1"/>
          <p:nvPr/>
        </p:nvSpPr>
        <p:spPr>
          <a:xfrm>
            <a:off x="518160" y="5082540"/>
            <a:ext cx="8199120" cy="369332"/>
          </a:xfrm>
          <a:prstGeom prst="rect">
            <a:avLst/>
          </a:prstGeom>
          <a:noFill/>
        </p:spPr>
        <p:txBody>
          <a:bodyPr wrap="square" rtlCol="0">
            <a:spAutoFit/>
          </a:bodyPr>
          <a:lstStyle/>
          <a:p>
            <a:pPr algn="ctr"/>
            <a:r>
              <a:rPr lang="es-CO" dirty="0" smtClean="0">
                <a:solidFill>
                  <a:schemeClr val="bg1"/>
                </a:solidFill>
                <a:effectLst>
                  <a:outerShdw blurRad="38100" dist="38100" dir="2700000" algn="tl">
                    <a:srgbClr val="000000">
                      <a:alpha val="43137"/>
                    </a:srgbClr>
                  </a:outerShdw>
                </a:effectLst>
                <a:latin typeface="Trebuchet MS" panose="020B0603020202020204" pitchFamily="34" charset="0"/>
              </a:rPr>
              <a:t>No hay síntesis en Embarazo Adolescente</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4068889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Espichable\Desktop\PRESENTACIÓN DE HUGO PEREIRA\FOTOS Y PSD\FOTOS PROYECTO\backgrounds\paper-textures-crumpled-backgrounds-wallpapers.jpg"/>
          <p:cNvPicPr>
            <a:picLocks noChangeAspect="1" noChangeArrowheads="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25"/>
          <p:cNvSpPr txBox="1"/>
          <p:nvPr/>
        </p:nvSpPr>
        <p:spPr>
          <a:xfrm>
            <a:off x="221846" y="99439"/>
            <a:ext cx="3954370" cy="646331"/>
          </a:xfrm>
          <a:prstGeom prst="rect">
            <a:avLst/>
          </a:prstGeom>
          <a:noFill/>
        </p:spPr>
        <p:txBody>
          <a:bodyPr wrap="squar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Encadenamiento</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21" name="CuadroTexto 20"/>
          <p:cNvSpPr txBox="1"/>
          <p:nvPr/>
        </p:nvSpPr>
        <p:spPr>
          <a:xfrm>
            <a:off x="2362021" y="948860"/>
            <a:ext cx="4134312" cy="461665"/>
          </a:xfrm>
          <a:prstGeom prst="rect">
            <a:avLst/>
          </a:prstGeom>
          <a:noFill/>
        </p:spPr>
        <p:txBody>
          <a:bodyPr wrap="square" rtlCol="0">
            <a:spAutoFit/>
          </a:bodyPr>
          <a:lstStyle/>
          <a:p>
            <a:pPr algn="ctr"/>
            <a:r>
              <a:rPr lang="es-CO" sz="2400" dirty="0" smtClean="0">
                <a:latin typeface="Trebuchet MS" panose="020B0603020202020204" pitchFamily="34" charset="0"/>
              </a:rPr>
              <a:t>Embarazo adolescente </a:t>
            </a:r>
            <a:endParaRPr lang="es-CO" sz="2400" dirty="0">
              <a:latin typeface="Trebuchet MS" panose="020B0603020202020204" pitchFamily="34" charset="0"/>
            </a:endParaRPr>
          </a:p>
        </p:txBody>
      </p:sp>
      <p:grpSp>
        <p:nvGrpSpPr>
          <p:cNvPr id="8" name="7 Grupo"/>
          <p:cNvGrpSpPr/>
          <p:nvPr/>
        </p:nvGrpSpPr>
        <p:grpSpPr>
          <a:xfrm>
            <a:off x="657696" y="1542193"/>
            <a:ext cx="2689471" cy="3658745"/>
            <a:chOff x="753232" y="1801505"/>
            <a:chExt cx="2689471" cy="3658745"/>
          </a:xfrm>
        </p:grpSpPr>
        <p:sp>
          <p:nvSpPr>
            <p:cNvPr id="11" name="20 CuadroTexto"/>
            <p:cNvSpPr txBox="1"/>
            <p:nvPr/>
          </p:nvSpPr>
          <p:spPr>
            <a:xfrm>
              <a:off x="753232" y="2351707"/>
              <a:ext cx="2093748" cy="3108543"/>
            </a:xfrm>
            <a:prstGeom prst="rect">
              <a:avLst/>
            </a:prstGeom>
            <a:noFill/>
          </p:spPr>
          <p:txBody>
            <a:bodyPr wrap="square" rtlCol="0">
              <a:spAutoFit/>
            </a:bodyPr>
            <a:lstStyle/>
            <a:p>
              <a:pPr marL="238115" indent="-238115">
                <a:buFont typeface="Arial" pitchFamily="34" charset="0"/>
                <a:buChar char="•"/>
              </a:pPr>
              <a:r>
                <a:rPr lang="es-CO" sz="1400" dirty="0">
                  <a:latin typeface="Trebuchet MS" panose="020B0603020202020204" pitchFamily="34" charset="0"/>
                  <a:cs typeface="Arial" pitchFamily="34" charset="0"/>
                </a:rPr>
                <a:t>A pesar que en todos los municipios visitados existe la figura de las Mesas Intersectoriales Territoriales, en los municipios con nivel de implementación bajo los participantes señalaron que no sabian que existia la mesa y que ellos hacian parte de ella </a:t>
              </a:r>
            </a:p>
          </p:txBody>
        </p:sp>
        <p:sp>
          <p:nvSpPr>
            <p:cNvPr id="17" name="27 Flecha derecha"/>
            <p:cNvSpPr/>
            <p:nvPr/>
          </p:nvSpPr>
          <p:spPr>
            <a:xfrm>
              <a:off x="2902643" y="3257695"/>
              <a:ext cx="540060" cy="360040"/>
            </a:xfrm>
            <a:prstGeom prst="rightArrow">
              <a:avLst>
                <a:gd name="adj1" fmla="val 27486"/>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7" name="6 Rectángulo redondeado"/>
            <p:cNvSpPr/>
            <p:nvPr/>
          </p:nvSpPr>
          <p:spPr>
            <a:xfrm>
              <a:off x="1091817" y="1801505"/>
              <a:ext cx="1569493" cy="382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CO" dirty="0" smtClean="0">
                  <a:latin typeface="Trebuchet MS" panose="020B0603020202020204" pitchFamily="34" charset="0"/>
                </a:rPr>
                <a:t>DATOS</a:t>
              </a:r>
              <a:endParaRPr lang="es-CO" dirty="0">
                <a:latin typeface="Trebuchet MS" panose="020B0603020202020204" pitchFamily="34" charset="0"/>
              </a:endParaRPr>
            </a:p>
          </p:txBody>
        </p:sp>
      </p:grpSp>
      <p:grpSp>
        <p:nvGrpSpPr>
          <p:cNvPr id="9" name="8 Grupo"/>
          <p:cNvGrpSpPr/>
          <p:nvPr/>
        </p:nvGrpSpPr>
        <p:grpSpPr>
          <a:xfrm>
            <a:off x="3304576" y="1542193"/>
            <a:ext cx="2257423" cy="3012415"/>
            <a:chOff x="3400112" y="1801505"/>
            <a:chExt cx="2257423" cy="3012415"/>
          </a:xfrm>
        </p:grpSpPr>
        <p:sp>
          <p:nvSpPr>
            <p:cNvPr id="16" name="28 CuadroTexto"/>
            <p:cNvSpPr txBox="1"/>
            <p:nvPr/>
          </p:nvSpPr>
          <p:spPr>
            <a:xfrm>
              <a:off x="3497295" y="2351707"/>
              <a:ext cx="2160240" cy="2462213"/>
            </a:xfrm>
            <a:prstGeom prst="rect">
              <a:avLst/>
            </a:prstGeom>
            <a:noFill/>
          </p:spPr>
          <p:txBody>
            <a:bodyPr wrap="square" rtlCol="0">
              <a:spAutoFit/>
            </a:bodyPr>
            <a:lstStyle/>
            <a:p>
              <a:r>
                <a:rPr lang="es-CO" sz="1400" u="sng" dirty="0">
                  <a:latin typeface="Trebuchet MS" panose="020B0603020202020204" pitchFamily="34" charset="0"/>
                  <a:cs typeface="Arial"/>
                </a:rPr>
                <a:t>En los territorios </a:t>
              </a:r>
            </a:p>
            <a:p>
              <a:pPr marL="238115" indent="-238115">
                <a:buFontTx/>
                <a:buChar char="-"/>
              </a:pPr>
              <a:r>
                <a:rPr lang="es-CO" sz="1400" dirty="0">
                  <a:latin typeface="Trebuchet MS" panose="020B0603020202020204" pitchFamily="34" charset="0"/>
                  <a:cs typeface="Arial"/>
                </a:rPr>
                <a:t>Se presentan diferencias en el nivel de implementación entre los municipios</a:t>
              </a:r>
            </a:p>
            <a:p>
              <a:pPr marL="238115" indent="-238115">
                <a:buFontTx/>
                <a:buChar char="-"/>
              </a:pPr>
              <a:r>
                <a:rPr lang="es-CO" sz="1400" dirty="0">
                  <a:latin typeface="Trebuchet MS" panose="020B0603020202020204" pitchFamily="34" charset="0"/>
                  <a:cs typeface="Arial"/>
                </a:rPr>
                <a:t>No existe mucha claridad sobre el rol de los departamentos en la ejecución de la estrategia  </a:t>
              </a:r>
            </a:p>
          </p:txBody>
        </p:sp>
        <p:sp>
          <p:nvSpPr>
            <p:cNvPr id="22" name="21 Rectángulo redondeado"/>
            <p:cNvSpPr/>
            <p:nvPr/>
          </p:nvSpPr>
          <p:spPr>
            <a:xfrm>
              <a:off x="3400112" y="1801505"/>
              <a:ext cx="2181819" cy="382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CO" dirty="0" smtClean="0">
                  <a:latin typeface="Trebuchet MS" panose="020B0603020202020204" pitchFamily="34" charset="0"/>
                </a:rPr>
                <a:t>CONCLUSIONES</a:t>
              </a:r>
              <a:endParaRPr lang="es-CO" dirty="0">
                <a:latin typeface="Trebuchet MS" panose="020B0603020202020204" pitchFamily="34" charset="0"/>
              </a:endParaRPr>
            </a:p>
          </p:txBody>
        </p:sp>
      </p:grpSp>
      <p:grpSp>
        <p:nvGrpSpPr>
          <p:cNvPr id="10" name="9 Grupo"/>
          <p:cNvGrpSpPr/>
          <p:nvPr/>
        </p:nvGrpSpPr>
        <p:grpSpPr>
          <a:xfrm>
            <a:off x="5496577" y="1542193"/>
            <a:ext cx="2965036" cy="2136604"/>
            <a:chOff x="5592113" y="1801505"/>
            <a:chExt cx="2965036" cy="2136604"/>
          </a:xfrm>
        </p:grpSpPr>
        <p:sp>
          <p:nvSpPr>
            <p:cNvPr id="18" name="28 CuadroTexto"/>
            <p:cNvSpPr txBox="1"/>
            <p:nvPr/>
          </p:nvSpPr>
          <p:spPr>
            <a:xfrm>
              <a:off x="6342308" y="2337671"/>
              <a:ext cx="2022140" cy="1600438"/>
            </a:xfrm>
            <a:prstGeom prst="rect">
              <a:avLst/>
            </a:prstGeom>
            <a:noFill/>
          </p:spPr>
          <p:txBody>
            <a:bodyPr wrap="square" rtlCol="0">
              <a:spAutoFit/>
            </a:bodyPr>
            <a:lstStyle/>
            <a:p>
              <a:r>
                <a:rPr lang="es-CO" sz="1400" dirty="0">
                  <a:latin typeface="Trebuchet MS" panose="020B0603020202020204" pitchFamily="34" charset="0"/>
                  <a:cs typeface="Arial"/>
                </a:rPr>
                <a:t>La noción de intersectorialidad en las MIT requiere fortalecerse, pues no es suficiente juntar personas de distintas entidades. </a:t>
              </a:r>
            </a:p>
          </p:txBody>
        </p:sp>
        <p:sp>
          <p:nvSpPr>
            <p:cNvPr id="19" name="27 Flecha derecha"/>
            <p:cNvSpPr/>
            <p:nvPr/>
          </p:nvSpPr>
          <p:spPr>
            <a:xfrm>
              <a:off x="5592113" y="3217424"/>
              <a:ext cx="540060" cy="360040"/>
            </a:xfrm>
            <a:prstGeom prst="rightArrow">
              <a:avLst>
                <a:gd name="adj1" fmla="val 27486"/>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23" name="22 Rectángulo redondeado"/>
            <p:cNvSpPr/>
            <p:nvPr/>
          </p:nvSpPr>
          <p:spPr>
            <a:xfrm>
              <a:off x="6162288" y="1801505"/>
              <a:ext cx="2394861" cy="382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CO" dirty="0" smtClean="0">
                  <a:latin typeface="Trebuchet MS" panose="020B0603020202020204" pitchFamily="34" charset="0"/>
                </a:rPr>
                <a:t>RECOMENDACIONES</a:t>
              </a:r>
              <a:endParaRPr lang="es-CO" dirty="0">
                <a:latin typeface="Trebuchet MS" panose="020B0603020202020204" pitchFamily="34" charset="0"/>
              </a:endParaRPr>
            </a:p>
          </p:txBody>
        </p:sp>
      </p:grpSp>
    </p:spTree>
    <p:extLst>
      <p:ext uri="{BB962C8B-B14F-4D97-AF65-F5344CB8AC3E}">
        <p14:creationId xmlns:p14="http://schemas.microsoft.com/office/powerpoint/2010/main" val="353225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Espichable\Desktop\PRESENTACIÓN DE HUGO PEREIRA\FOTOS Y PSD\FOTOS PROYECTO\backgrounds\paper-textures-crumpled-backgrounds-wallpapers.jpg"/>
          <p:cNvPicPr>
            <a:picLocks noChangeAspect="1" noChangeArrowheads="1"/>
          </p:cNvPicPr>
          <p:nvPr/>
        </p:nvPicPr>
        <p:blipFill rotWithShape="1">
          <a:blip r:embed="rId2">
            <a:duotone>
              <a:prstClr val="black"/>
              <a:schemeClr val="accent3">
                <a:tint val="45000"/>
                <a:satMod val="400000"/>
              </a:schemeClr>
            </a:duotone>
            <a:extLst>
              <a:ext uri="{BEBA8EAE-BF5A-486C-A8C5-ECC9F3942E4B}">
                <a14:imgProps xmlns:a14="http://schemas.microsoft.com/office/drawing/2010/main">
                  <a14:imgLayer r:embed="rId3"/>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25"/>
          <p:cNvSpPr txBox="1"/>
          <p:nvPr/>
        </p:nvSpPr>
        <p:spPr>
          <a:xfrm>
            <a:off x="221845" y="99439"/>
            <a:ext cx="3312925" cy="584775"/>
          </a:xfrm>
          <a:prstGeom prst="rect">
            <a:avLst/>
          </a:prstGeom>
          <a:noFill/>
        </p:spPr>
        <p:txBody>
          <a:bodyPr wrap="square" rtlCol="0">
            <a:spAutoFit/>
          </a:bodyPr>
          <a:lstStyle/>
          <a:p>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Encadenamiento</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42" name="CuadroTexto 41"/>
          <p:cNvSpPr txBox="1"/>
          <p:nvPr/>
        </p:nvSpPr>
        <p:spPr>
          <a:xfrm>
            <a:off x="3414736" y="581739"/>
            <a:ext cx="2331720" cy="400110"/>
          </a:xfrm>
          <a:prstGeom prst="rect">
            <a:avLst/>
          </a:prstGeom>
          <a:noFill/>
        </p:spPr>
        <p:txBody>
          <a:bodyPr wrap="square" rtlCol="0">
            <a:spAutoFit/>
          </a:bodyPr>
          <a:lstStyle/>
          <a:p>
            <a:pPr algn="ctr"/>
            <a:r>
              <a:rPr lang="es-CO" sz="2000" dirty="0" smtClean="0">
                <a:latin typeface="Trebuchet MS" panose="020B0603020202020204" pitchFamily="34" charset="0"/>
              </a:rPr>
              <a:t>Cero a Siempre</a:t>
            </a:r>
            <a:endParaRPr lang="es-CO" sz="2000" dirty="0">
              <a:latin typeface="Trebuchet MS" panose="020B0603020202020204" pitchFamily="34" charset="0"/>
            </a:endParaRPr>
          </a:p>
        </p:txBody>
      </p:sp>
      <p:grpSp>
        <p:nvGrpSpPr>
          <p:cNvPr id="2" name="1 Grupo"/>
          <p:cNvGrpSpPr/>
          <p:nvPr/>
        </p:nvGrpSpPr>
        <p:grpSpPr>
          <a:xfrm>
            <a:off x="914412" y="968993"/>
            <a:ext cx="2430270" cy="4588088"/>
            <a:chOff x="914412" y="968993"/>
            <a:chExt cx="2430270" cy="4588088"/>
          </a:xfrm>
        </p:grpSpPr>
        <p:sp>
          <p:nvSpPr>
            <p:cNvPr id="30" name="29 CuadroTexto"/>
            <p:cNvSpPr txBox="1"/>
            <p:nvPr/>
          </p:nvSpPr>
          <p:spPr>
            <a:xfrm>
              <a:off x="914412" y="1480886"/>
              <a:ext cx="2430270" cy="271934"/>
            </a:xfrm>
            <a:prstGeom prst="rect">
              <a:avLst/>
            </a:prstGeom>
            <a:noFill/>
          </p:spPr>
          <p:txBody>
            <a:bodyPr wrap="square" rtlCol="0">
              <a:spAutoFit/>
            </a:bodyPr>
            <a:lstStyle/>
            <a:p>
              <a:r>
                <a:rPr lang="es-CO" sz="1167" b="1" dirty="0">
                  <a:latin typeface="Arial" pitchFamily="34" charset="0"/>
                  <a:cs typeface="Arial" pitchFamily="34" charset="0"/>
                </a:rPr>
                <a:t>CAPACIDAD INSTITUCIONAL</a:t>
              </a:r>
            </a:p>
          </p:txBody>
        </p:sp>
        <p:sp>
          <p:nvSpPr>
            <p:cNvPr id="26" name="30 CuadroTexto"/>
            <p:cNvSpPr txBox="1"/>
            <p:nvPr/>
          </p:nvSpPr>
          <p:spPr>
            <a:xfrm>
              <a:off x="1058904" y="1740652"/>
              <a:ext cx="1820493" cy="3816429"/>
            </a:xfrm>
            <a:prstGeom prst="rect">
              <a:avLst/>
            </a:prstGeom>
            <a:noFill/>
          </p:spPr>
          <p:txBody>
            <a:bodyPr wrap="square" rtlCol="0">
              <a:spAutoFit/>
            </a:bodyPr>
            <a:lstStyle/>
            <a:p>
              <a:pPr marL="238115" indent="-238115">
                <a:buFont typeface="Arial" pitchFamily="34" charset="0"/>
                <a:buChar char="•"/>
              </a:pPr>
              <a:r>
                <a:rPr lang="es-CO" sz="1100" dirty="0">
                  <a:latin typeface="Trebuchet MS" panose="020B0603020202020204" pitchFamily="34" charset="0"/>
                  <a:cs typeface="Arial" pitchFamily="34" charset="0"/>
                </a:rPr>
                <a:t>La intersectorial se ve frenada por la falta de recursos, no se pueden realizar acciones complementarias y no se logra la intersectorialidad</a:t>
              </a:r>
            </a:p>
            <a:p>
              <a:pPr marL="238115" indent="-238115">
                <a:buFont typeface="Arial" pitchFamily="34" charset="0"/>
                <a:buChar char="•"/>
              </a:pPr>
              <a:r>
                <a:rPr lang="es-CO" sz="1100" dirty="0">
                  <a:latin typeface="Trebuchet MS" panose="020B0603020202020204" pitchFamily="34" charset="0"/>
                  <a:cs typeface="Arial" pitchFamily="34" charset="0"/>
                </a:rPr>
                <a:t>En las diferentes entrevistas a los entes territoriales se evidenció que la intervención intersectorial se logra generalmente para eventos puntuales: Día del Niño </a:t>
              </a:r>
            </a:p>
            <a:p>
              <a:pPr marL="238115" indent="-238115">
                <a:buFont typeface="Arial" pitchFamily="34" charset="0"/>
                <a:buChar char="•"/>
              </a:pPr>
              <a:r>
                <a:rPr lang="es-CO" sz="1100" dirty="0">
                  <a:latin typeface="Trebuchet MS" panose="020B0603020202020204" pitchFamily="34" charset="0"/>
                  <a:cs typeface="Arial" pitchFamily="34" charset="0"/>
                </a:rPr>
                <a:t>No se ven participes las familias y niños dentro de las estrategias de implementación. </a:t>
              </a:r>
            </a:p>
          </p:txBody>
        </p:sp>
        <p:sp>
          <p:nvSpPr>
            <p:cNvPr id="20" name="19 Rectángulo redondeado"/>
            <p:cNvSpPr/>
            <p:nvPr/>
          </p:nvSpPr>
          <p:spPr>
            <a:xfrm>
              <a:off x="996281" y="968993"/>
              <a:ext cx="1978931" cy="382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CO" dirty="0" smtClean="0">
                  <a:latin typeface="Trebuchet MS" panose="020B0603020202020204" pitchFamily="34" charset="0"/>
                </a:rPr>
                <a:t>HALLAZGOS</a:t>
              </a:r>
              <a:endParaRPr lang="es-CO" dirty="0">
                <a:latin typeface="Trebuchet MS" panose="020B0603020202020204" pitchFamily="34" charset="0"/>
              </a:endParaRPr>
            </a:p>
          </p:txBody>
        </p:sp>
      </p:grpSp>
      <p:grpSp>
        <p:nvGrpSpPr>
          <p:cNvPr id="3" name="2 Grupo"/>
          <p:cNvGrpSpPr/>
          <p:nvPr/>
        </p:nvGrpSpPr>
        <p:grpSpPr>
          <a:xfrm>
            <a:off x="3011827" y="968993"/>
            <a:ext cx="2672537" cy="4075028"/>
            <a:chOff x="3011827" y="968993"/>
            <a:chExt cx="2672537" cy="4075028"/>
          </a:xfrm>
        </p:grpSpPr>
        <p:sp>
          <p:nvSpPr>
            <p:cNvPr id="31" name="30 CuadroTexto"/>
            <p:cNvSpPr txBox="1"/>
            <p:nvPr/>
          </p:nvSpPr>
          <p:spPr>
            <a:xfrm>
              <a:off x="3590616" y="1735423"/>
              <a:ext cx="2093748" cy="3308598"/>
            </a:xfrm>
            <a:prstGeom prst="rect">
              <a:avLst/>
            </a:prstGeom>
            <a:noFill/>
          </p:spPr>
          <p:txBody>
            <a:bodyPr wrap="square" rtlCol="0">
              <a:spAutoFit/>
            </a:bodyPr>
            <a:lstStyle/>
            <a:p>
              <a:pPr marL="238115" indent="-238115">
                <a:buFont typeface="Arial" pitchFamily="34" charset="0"/>
                <a:buChar char="•"/>
              </a:pPr>
              <a:r>
                <a:rPr lang="es-CO" sz="1100" dirty="0">
                  <a:latin typeface="Trebuchet MS" panose="020B0603020202020204" pitchFamily="34" charset="0"/>
                  <a:cs typeface="Arial" pitchFamily="34" charset="0"/>
                </a:rPr>
                <a:t>Hay limitaciones importantes en cuanto a la disponibilidad de recursos humanos, físicos, materiales, tecnológicos y financieros para la planeación, implementación y el seguimiento y la evaluación de la política de Primera Infancia. </a:t>
              </a:r>
            </a:p>
            <a:p>
              <a:pPr marL="238115" indent="-238115">
                <a:buFont typeface="Arial" pitchFamily="34" charset="0"/>
                <a:buChar char="•"/>
              </a:pPr>
              <a:r>
                <a:rPr lang="es-CO" sz="1100" dirty="0">
                  <a:latin typeface="Trebuchet MS" panose="020B0603020202020204" pitchFamily="34" charset="0"/>
                  <a:cs typeface="Arial" pitchFamily="34" charset="0"/>
                </a:rPr>
                <a:t>Dificultad en la coordinación para la implementación </a:t>
              </a:r>
            </a:p>
            <a:p>
              <a:pPr marL="238115" indent="-238115">
                <a:buFont typeface="Arial" pitchFamily="34" charset="0"/>
                <a:buChar char="•"/>
              </a:pPr>
              <a:r>
                <a:rPr lang="es-CO" sz="1100" dirty="0">
                  <a:latin typeface="Trebuchet MS" panose="020B0603020202020204" pitchFamily="34" charset="0"/>
                  <a:cs typeface="Arial" pitchFamily="34" charset="0"/>
                </a:rPr>
                <a:t>Las familias y niños no se constituyen en actores activos en el proceso de implementación de la política </a:t>
              </a:r>
            </a:p>
          </p:txBody>
        </p:sp>
        <p:sp>
          <p:nvSpPr>
            <p:cNvPr id="34" name="33 Flecha derecha"/>
            <p:cNvSpPr/>
            <p:nvPr/>
          </p:nvSpPr>
          <p:spPr>
            <a:xfrm>
              <a:off x="3011827" y="2337185"/>
              <a:ext cx="660073" cy="360040"/>
            </a:xfrm>
            <a:prstGeom prst="rightArrow">
              <a:avLst>
                <a:gd name="adj1" fmla="val 27486"/>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37" name="36 Flecha derecha"/>
            <p:cNvSpPr/>
            <p:nvPr/>
          </p:nvSpPr>
          <p:spPr>
            <a:xfrm>
              <a:off x="3011827" y="4034553"/>
              <a:ext cx="660073" cy="360040"/>
            </a:xfrm>
            <a:prstGeom prst="rightArrow">
              <a:avLst>
                <a:gd name="adj1" fmla="val 27486"/>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21" name="20 Rectángulo redondeado"/>
            <p:cNvSpPr/>
            <p:nvPr/>
          </p:nvSpPr>
          <p:spPr>
            <a:xfrm>
              <a:off x="3491880" y="968993"/>
              <a:ext cx="2130998" cy="382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CO" dirty="0" smtClean="0">
                  <a:latin typeface="Trebuchet MS" panose="020B0603020202020204" pitchFamily="34" charset="0"/>
                </a:rPr>
                <a:t>CONCLUSIONES</a:t>
              </a:r>
              <a:endParaRPr lang="es-CO" dirty="0">
                <a:latin typeface="Trebuchet MS" panose="020B0603020202020204" pitchFamily="34" charset="0"/>
              </a:endParaRPr>
            </a:p>
          </p:txBody>
        </p:sp>
      </p:grpSp>
      <p:grpSp>
        <p:nvGrpSpPr>
          <p:cNvPr id="4" name="3 Grupo"/>
          <p:cNvGrpSpPr/>
          <p:nvPr/>
        </p:nvGrpSpPr>
        <p:grpSpPr>
          <a:xfrm>
            <a:off x="5684364" y="968993"/>
            <a:ext cx="2613474" cy="3718751"/>
            <a:chOff x="5684364" y="968993"/>
            <a:chExt cx="2613474" cy="3718751"/>
          </a:xfrm>
        </p:grpSpPr>
        <p:sp>
          <p:nvSpPr>
            <p:cNvPr id="35" name="34 CuadroTexto"/>
            <p:cNvSpPr txBox="1"/>
            <p:nvPr/>
          </p:nvSpPr>
          <p:spPr>
            <a:xfrm>
              <a:off x="6432207" y="1737619"/>
              <a:ext cx="1740193" cy="1169936"/>
            </a:xfrm>
            <a:prstGeom prst="rect">
              <a:avLst/>
            </a:prstGeom>
            <a:noFill/>
          </p:spPr>
          <p:txBody>
            <a:bodyPr wrap="square" rtlCol="0">
              <a:spAutoFit/>
            </a:bodyPr>
            <a:lstStyle/>
            <a:p>
              <a:r>
                <a:rPr lang="es-CO" sz="1167" dirty="0">
                  <a:latin typeface="Trebuchet MS" panose="020B0603020202020204" pitchFamily="34" charset="0"/>
                  <a:cs typeface="Arial"/>
                </a:rPr>
                <a:t>Empoderar y crear mecanismos para otorgarles poder de decisión sobre las políticas y recursos a los dirigentes locales </a:t>
              </a:r>
            </a:p>
          </p:txBody>
        </p:sp>
        <p:sp>
          <p:nvSpPr>
            <p:cNvPr id="38" name="37 CuadroTexto"/>
            <p:cNvSpPr txBox="1"/>
            <p:nvPr/>
          </p:nvSpPr>
          <p:spPr>
            <a:xfrm>
              <a:off x="6432207" y="3697408"/>
              <a:ext cx="1740193" cy="990336"/>
            </a:xfrm>
            <a:prstGeom prst="rect">
              <a:avLst/>
            </a:prstGeom>
            <a:noFill/>
          </p:spPr>
          <p:txBody>
            <a:bodyPr wrap="square" rtlCol="0">
              <a:spAutoFit/>
            </a:bodyPr>
            <a:lstStyle/>
            <a:p>
              <a:r>
                <a:rPr lang="es-CO" sz="1167" dirty="0">
                  <a:latin typeface="Trebuchet MS" panose="020B0603020202020204" pitchFamily="34" charset="0"/>
                  <a:cs typeface="Arial"/>
                </a:rPr>
                <a:t>En los territorios se recomienda consolidar las instancias de participación existentes  </a:t>
              </a:r>
            </a:p>
          </p:txBody>
        </p:sp>
        <p:sp>
          <p:nvSpPr>
            <p:cNvPr id="27" name="33 Flecha derecha"/>
            <p:cNvSpPr/>
            <p:nvPr/>
          </p:nvSpPr>
          <p:spPr>
            <a:xfrm>
              <a:off x="5684364" y="2284165"/>
              <a:ext cx="660073" cy="360040"/>
            </a:xfrm>
            <a:prstGeom prst="rightArrow">
              <a:avLst>
                <a:gd name="adj1" fmla="val 27486"/>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39" name="36 Flecha derecha"/>
            <p:cNvSpPr/>
            <p:nvPr/>
          </p:nvSpPr>
          <p:spPr>
            <a:xfrm>
              <a:off x="5684364" y="3981533"/>
              <a:ext cx="660073" cy="360040"/>
            </a:xfrm>
            <a:prstGeom prst="rightArrow">
              <a:avLst>
                <a:gd name="adj1" fmla="val 27486"/>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23" name="22 Rectángulo redondeado"/>
            <p:cNvSpPr/>
            <p:nvPr/>
          </p:nvSpPr>
          <p:spPr>
            <a:xfrm>
              <a:off x="6012159" y="968993"/>
              <a:ext cx="2285679" cy="382137"/>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s-CO" dirty="0" smtClean="0">
                  <a:latin typeface="Trebuchet MS" panose="020B0603020202020204" pitchFamily="34" charset="0"/>
                </a:rPr>
                <a:t>RECOMENDACIONES</a:t>
              </a:r>
              <a:endParaRPr lang="es-CO" dirty="0">
                <a:latin typeface="Trebuchet MS" panose="020B0603020202020204" pitchFamily="34" charset="0"/>
              </a:endParaRPr>
            </a:p>
          </p:txBody>
        </p:sp>
      </p:grpSp>
    </p:spTree>
    <p:extLst>
      <p:ext uri="{BB962C8B-B14F-4D97-AF65-F5344CB8AC3E}">
        <p14:creationId xmlns:p14="http://schemas.microsoft.com/office/powerpoint/2010/main" val="25894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10" name="9 CuadroTexto"/>
          <p:cNvSpPr txBox="1"/>
          <p:nvPr/>
        </p:nvSpPr>
        <p:spPr>
          <a:xfrm>
            <a:off x="4610753" y="2521465"/>
            <a:ext cx="2874505" cy="830997"/>
          </a:xfrm>
          <a:prstGeom prst="rect">
            <a:avLst/>
          </a:prstGeom>
          <a:noFill/>
        </p:spPr>
        <p:txBody>
          <a:bodyPr wrap="none" rtlCol="0">
            <a:spAutoFit/>
          </a:bodyPr>
          <a:lstStyle/>
          <a:p>
            <a:r>
              <a:rPr lang="es-CO" sz="4800" dirty="0" smtClean="0">
                <a:solidFill>
                  <a:schemeClr val="bg1"/>
                </a:solidFill>
                <a:effectLst>
                  <a:outerShdw blurRad="38100" dist="38100" dir="2700000" algn="tl">
                    <a:srgbClr val="000000">
                      <a:alpha val="43137"/>
                    </a:srgbClr>
                  </a:outerShdw>
                </a:effectLst>
                <a:latin typeface="Trebuchet MS" panose="020B0603020202020204" pitchFamily="34" charset="0"/>
              </a:rPr>
              <a:t>Productos</a:t>
            </a:r>
            <a:endParaRPr lang="es-CO" sz="2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666960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Espichable\Desktop\PRESENTACIÓN DE HUGO PEREIRA\FOTOS Y PSD\FOTOS PROYECTO\backgrounds\blue-wallpaper-background-texture-checkbox-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5 Grupo"/>
          <p:cNvGrpSpPr/>
          <p:nvPr/>
        </p:nvGrpSpPr>
        <p:grpSpPr>
          <a:xfrm>
            <a:off x="1023578" y="914403"/>
            <a:ext cx="3193576" cy="4503758"/>
            <a:chOff x="1023578" y="914403"/>
            <a:chExt cx="3193576" cy="4503758"/>
          </a:xfrm>
        </p:grpSpPr>
        <p:sp>
          <p:nvSpPr>
            <p:cNvPr id="4" name="3 Rectángulo redondeado"/>
            <p:cNvSpPr/>
            <p:nvPr/>
          </p:nvSpPr>
          <p:spPr>
            <a:xfrm>
              <a:off x="1023578" y="914403"/>
              <a:ext cx="3193576" cy="545911"/>
            </a:xfrm>
            <a:prstGeom prst="roundRect">
              <a:avLst>
                <a:gd name="adj" fmla="val 4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CO" dirty="0" smtClean="0">
                  <a:latin typeface="Trebuchet MS" panose="020B0603020202020204" pitchFamily="34" charset="0"/>
                </a:rPr>
                <a:t>EMBARAZO ADOLESCENTE</a:t>
              </a:r>
              <a:endParaRPr lang="es-CO" dirty="0">
                <a:latin typeface="Trebuchet MS" panose="020B0603020202020204" pitchFamily="34" charset="0"/>
              </a:endParaRPr>
            </a:p>
          </p:txBody>
        </p:sp>
        <p:sp>
          <p:nvSpPr>
            <p:cNvPr id="5" name="4 Rectángulo redondeado"/>
            <p:cNvSpPr/>
            <p:nvPr/>
          </p:nvSpPr>
          <p:spPr>
            <a:xfrm>
              <a:off x="1023578" y="1514901"/>
              <a:ext cx="3152632" cy="390326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es-CO" dirty="0">
                  <a:solidFill>
                    <a:schemeClr val="bg1"/>
                  </a:solidFill>
                  <a:latin typeface="Trebuchet MS" panose="020B0603020202020204" pitchFamily="34" charset="0"/>
                </a:rPr>
                <a:t>352 páginas</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El primer Dato aparece en la página 48</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La primera conclusión en la página 172</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Las recomendaciones están en las páginas 337-340</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No tiene resumen ejecutivo</a:t>
              </a:r>
            </a:p>
            <a:p>
              <a:pPr algn="ctr"/>
              <a:endParaRPr lang="es-CO" dirty="0"/>
            </a:p>
          </p:txBody>
        </p:sp>
      </p:grpSp>
      <p:grpSp>
        <p:nvGrpSpPr>
          <p:cNvPr id="7" name="6 Grupo"/>
          <p:cNvGrpSpPr/>
          <p:nvPr/>
        </p:nvGrpSpPr>
        <p:grpSpPr>
          <a:xfrm>
            <a:off x="4888752" y="914403"/>
            <a:ext cx="3224640" cy="4503758"/>
            <a:chOff x="4888752" y="914403"/>
            <a:chExt cx="3224640" cy="4503758"/>
          </a:xfrm>
        </p:grpSpPr>
        <p:sp>
          <p:nvSpPr>
            <p:cNvPr id="8" name="7 Rectángulo redondeado"/>
            <p:cNvSpPr/>
            <p:nvPr/>
          </p:nvSpPr>
          <p:spPr>
            <a:xfrm>
              <a:off x="4888752" y="914403"/>
              <a:ext cx="3193576" cy="545911"/>
            </a:xfrm>
            <a:prstGeom prst="roundRect">
              <a:avLst>
                <a:gd name="adj" fmla="val 5000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CO" dirty="0" smtClean="0">
                  <a:latin typeface="Trebuchet MS" panose="020B0603020202020204" pitchFamily="34" charset="0"/>
                </a:rPr>
                <a:t>DE CERO A SIEMPRE</a:t>
              </a:r>
              <a:endParaRPr lang="es-CO" dirty="0">
                <a:latin typeface="Trebuchet MS" panose="020B0603020202020204" pitchFamily="34" charset="0"/>
              </a:endParaRPr>
            </a:p>
          </p:txBody>
        </p:sp>
        <p:sp>
          <p:nvSpPr>
            <p:cNvPr id="12" name="11 Rectángulo redondeado"/>
            <p:cNvSpPr/>
            <p:nvPr/>
          </p:nvSpPr>
          <p:spPr>
            <a:xfrm>
              <a:off x="4960760" y="1514901"/>
              <a:ext cx="3152632" cy="390326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285750" indent="-285750">
                <a:buFont typeface="Arial" panose="020B0604020202020204" pitchFamily="34" charset="0"/>
                <a:buChar char="•"/>
              </a:pPr>
              <a:r>
                <a:rPr lang="es-CO" dirty="0">
                  <a:solidFill>
                    <a:schemeClr val="bg1"/>
                  </a:solidFill>
                  <a:latin typeface="Trebuchet MS" panose="020B0603020202020204" pitchFamily="34" charset="0"/>
                </a:rPr>
                <a:t>423 páginas</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El primer Dato aparece en la página 36</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La primera conclusión en la página 407</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Las recomendaciones están en las páginas 418-421</a:t>
              </a:r>
            </a:p>
            <a:p>
              <a:pPr marL="285750" indent="-285750">
                <a:buFont typeface="Arial" panose="020B0604020202020204" pitchFamily="34" charset="0"/>
                <a:buChar char="•"/>
              </a:pPr>
              <a:r>
                <a:rPr lang="es-CO" dirty="0">
                  <a:solidFill>
                    <a:schemeClr val="bg1"/>
                  </a:solidFill>
                  <a:latin typeface="Trebuchet MS" panose="020B0603020202020204" pitchFamily="34" charset="0"/>
                </a:rPr>
                <a:t>No tiene resumen </a:t>
              </a:r>
              <a:r>
                <a:rPr lang="es-CO" dirty="0" smtClean="0">
                  <a:solidFill>
                    <a:schemeClr val="bg1"/>
                  </a:solidFill>
                  <a:latin typeface="Trebuchet MS" panose="020B0603020202020204" pitchFamily="34" charset="0"/>
                </a:rPr>
                <a:t>ejecutivo</a:t>
              </a:r>
              <a:endParaRPr lang="es-CO" dirty="0">
                <a:latin typeface="Trebuchet MS" panose="020B0603020202020204" pitchFamily="34" charset="0"/>
              </a:endParaRPr>
            </a:p>
          </p:txBody>
        </p:sp>
      </p:grpSp>
      <p:sp>
        <p:nvSpPr>
          <p:cNvPr id="13" name="CuadroTexto 25"/>
          <p:cNvSpPr txBox="1"/>
          <p:nvPr/>
        </p:nvSpPr>
        <p:spPr>
          <a:xfrm>
            <a:off x="3033282" y="99439"/>
            <a:ext cx="3872483" cy="584775"/>
          </a:xfrm>
          <a:prstGeom prst="rect">
            <a:avLst/>
          </a:prstGeom>
          <a:noFill/>
        </p:spPr>
        <p:txBody>
          <a:bodyPr wrap="square" rtlCol="0">
            <a:spAutoFit/>
          </a:bodyPr>
          <a:lstStyle/>
          <a:p>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Productos Finales</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506287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1+#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556" y="642770"/>
            <a:ext cx="7788894" cy="4547163"/>
          </a:xfrm>
          <a:prstGeom prst="rect">
            <a:avLst/>
          </a:prstGeom>
        </p:spPr>
      </p:pic>
      <p:sp>
        <p:nvSpPr>
          <p:cNvPr id="4" name="3 Rectángulo"/>
          <p:cNvSpPr/>
          <p:nvPr/>
        </p:nvSpPr>
        <p:spPr>
          <a:xfrm>
            <a:off x="849854" y="3022899"/>
            <a:ext cx="7325958" cy="311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157808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grpId="0" nodeType="afterEffect">
                                  <p:stCondLst>
                                    <p:cond delay="200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2 CuadroTexto"/>
          <p:cNvSpPr txBox="1"/>
          <p:nvPr/>
        </p:nvSpPr>
        <p:spPr>
          <a:xfrm>
            <a:off x="5163910" y="2273110"/>
            <a:ext cx="2683748" cy="1323439"/>
          </a:xfrm>
          <a:prstGeom prst="rect">
            <a:avLst/>
          </a:prstGeom>
          <a:noFill/>
        </p:spPr>
        <p:txBody>
          <a:bodyPr wrap="none" rtlCol="0">
            <a:spAutoFit/>
          </a:bodyPr>
          <a:lstStyle/>
          <a:p>
            <a:r>
              <a:rPr lang="es-CO" sz="4000" dirty="0" smtClean="0">
                <a:solidFill>
                  <a:schemeClr val="bg1"/>
                </a:solidFill>
                <a:effectLst>
                  <a:outerShdw blurRad="38100" dist="38100" dir="2700000" algn="tl">
                    <a:srgbClr val="000000">
                      <a:alpha val="43137"/>
                    </a:srgbClr>
                  </a:outerShdw>
                </a:effectLst>
                <a:latin typeface="Trebuchet MS" panose="020B0603020202020204" pitchFamily="34" charset="0"/>
              </a:rPr>
              <a:t>Resultados</a:t>
            </a:r>
            <a:br>
              <a:rPr lang="es-CO" sz="4000" dirty="0" smtClean="0">
                <a:solidFill>
                  <a:schemeClr val="bg1"/>
                </a:solidFill>
                <a:effectLst>
                  <a:outerShdw blurRad="38100" dist="38100" dir="2700000" algn="tl">
                    <a:srgbClr val="000000">
                      <a:alpha val="43137"/>
                    </a:srgbClr>
                  </a:outerShdw>
                </a:effectLst>
                <a:latin typeface="Trebuchet MS" panose="020B0603020202020204" pitchFamily="34" charset="0"/>
              </a:rPr>
            </a:br>
            <a:r>
              <a:rPr lang="es-CO" sz="4000" dirty="0" smtClean="0">
                <a:solidFill>
                  <a:schemeClr val="bg1"/>
                </a:solidFill>
                <a:effectLst>
                  <a:outerShdw blurRad="38100" dist="38100" dir="2700000" algn="tl">
                    <a:srgbClr val="000000">
                      <a:alpha val="43137"/>
                    </a:srgbClr>
                  </a:outerShdw>
                </a:effectLst>
                <a:latin typeface="Trebuchet MS" panose="020B0603020202020204" pitchFamily="34" charset="0"/>
              </a:rPr>
              <a:t>e</a:t>
            </a:r>
            <a:r>
              <a:rPr lang="es-CO" sz="4000"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s-CO" sz="4000" dirty="0" smtClean="0">
                <a:solidFill>
                  <a:schemeClr val="bg1"/>
                </a:solidFill>
                <a:effectLst>
                  <a:outerShdw blurRad="38100" dist="38100" dir="2700000" algn="tl">
                    <a:srgbClr val="000000">
                      <a:alpha val="43137"/>
                    </a:srgbClr>
                  </a:outerShdw>
                </a:effectLst>
                <a:latin typeface="Trebuchet MS" panose="020B0603020202020204" pitchFamily="34" charset="0"/>
              </a:rPr>
              <a:t>Impactos</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18762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Espichable\Desktop\PRESENTACIÓN DE HUGO PEREIRA\FOTOS Y PSD\FOTOS PROYECTO\backgrounds\blue-wallpaper-background-texture-checkbox-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 y="0"/>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15 Grupo"/>
          <p:cNvGrpSpPr/>
          <p:nvPr/>
        </p:nvGrpSpPr>
        <p:grpSpPr>
          <a:xfrm>
            <a:off x="461724" y="626861"/>
            <a:ext cx="8352927" cy="1854885"/>
            <a:chOff x="461724" y="1841170"/>
            <a:chExt cx="8352927" cy="1854885"/>
          </a:xfrm>
        </p:grpSpPr>
        <p:graphicFrame>
          <p:nvGraphicFramePr>
            <p:cNvPr id="2" name="Diagrama 3"/>
            <p:cNvGraphicFramePr/>
            <p:nvPr>
              <p:extLst>
                <p:ext uri="{D42A27DB-BD31-4B8C-83A1-F6EECF244321}">
                  <p14:modId xmlns:p14="http://schemas.microsoft.com/office/powerpoint/2010/main" val="1823216486"/>
                </p:ext>
              </p:extLst>
            </p:nvPr>
          </p:nvGraphicFramePr>
          <p:xfrm>
            <a:off x="461724" y="1841170"/>
            <a:ext cx="8352927" cy="878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adroTexto 32"/>
            <p:cNvSpPr txBox="1"/>
            <p:nvPr/>
          </p:nvSpPr>
          <p:spPr>
            <a:xfrm>
              <a:off x="914400" y="2865058"/>
              <a:ext cx="2842260" cy="830997"/>
            </a:xfrm>
            <a:prstGeom prst="rect">
              <a:avLst/>
            </a:prstGeom>
            <a:noFill/>
          </p:spPr>
          <p:txBody>
            <a:bodyPr wrap="square" rtlCol="0">
              <a:spAutoFit/>
            </a:bodyPr>
            <a:lstStyle/>
            <a:p>
              <a:pPr algn="ctr"/>
              <a:r>
                <a:rPr lang="es-CO" sz="1600" dirty="0" smtClean="0">
                  <a:solidFill>
                    <a:schemeClr val="bg1"/>
                  </a:solidFill>
                  <a:latin typeface="Trebuchet MS" panose="020B0603020202020204" pitchFamily="34" charset="0"/>
                </a:rPr>
                <a:t>Transferencia y apropiación de los datos, conclusiones y recomendaciones</a:t>
              </a:r>
              <a:endParaRPr lang="es-CO" sz="1600" dirty="0">
                <a:solidFill>
                  <a:schemeClr val="bg1"/>
                </a:solidFill>
                <a:latin typeface="Trebuchet MS" panose="020B0603020202020204" pitchFamily="34" charset="0"/>
              </a:endParaRPr>
            </a:p>
          </p:txBody>
        </p:sp>
        <p:sp>
          <p:nvSpPr>
            <p:cNvPr id="13" name="CuadroTexto 33"/>
            <p:cNvSpPr txBox="1"/>
            <p:nvPr/>
          </p:nvSpPr>
          <p:spPr>
            <a:xfrm>
              <a:off x="5022375" y="2950602"/>
              <a:ext cx="3384645" cy="584775"/>
            </a:xfrm>
            <a:prstGeom prst="rect">
              <a:avLst/>
            </a:prstGeom>
            <a:noFill/>
          </p:spPr>
          <p:txBody>
            <a:bodyPr wrap="square" rtlCol="0">
              <a:spAutoFit/>
            </a:bodyPr>
            <a:lstStyle/>
            <a:p>
              <a:pPr algn="ctr"/>
              <a:r>
                <a:rPr lang="es-CO" sz="1600" dirty="0" smtClean="0">
                  <a:solidFill>
                    <a:schemeClr val="bg1"/>
                  </a:solidFill>
                  <a:latin typeface="Trebuchet MS" panose="020B0603020202020204" pitchFamily="34" charset="0"/>
                </a:rPr>
                <a:t>Uso de la evaluación en argumentos de política pública</a:t>
              </a:r>
              <a:endParaRPr lang="es-CO" sz="1600" dirty="0">
                <a:solidFill>
                  <a:schemeClr val="bg1"/>
                </a:solidFill>
                <a:latin typeface="Trebuchet MS" panose="020B0603020202020204" pitchFamily="34" charset="0"/>
              </a:endParaRPr>
            </a:p>
          </p:txBody>
        </p:sp>
      </p:grpSp>
      <p:sp>
        <p:nvSpPr>
          <p:cNvPr id="17" name="CuadroTexto 16"/>
          <p:cNvSpPr txBox="1"/>
          <p:nvPr/>
        </p:nvSpPr>
        <p:spPr>
          <a:xfrm>
            <a:off x="1074420" y="4577872"/>
            <a:ext cx="7010400" cy="646331"/>
          </a:xfrm>
          <a:prstGeom prst="rect">
            <a:avLst/>
          </a:prstGeom>
          <a:noFill/>
        </p:spPr>
        <p:txBody>
          <a:bodyPr wrap="square" rtlCol="0">
            <a:spAutoFit/>
          </a:bodyPr>
          <a:lstStyle/>
          <a:p>
            <a:pPr algn="ctr"/>
            <a:r>
              <a:rPr lang="es-CO" dirty="0" smtClean="0">
                <a:solidFill>
                  <a:schemeClr val="bg1"/>
                </a:solidFill>
              </a:rPr>
              <a:t>No hay evidencia científica concluyente sobre las causas de esta situación, vamos a buscar respuestas en nosotros mismos.</a:t>
            </a:r>
            <a:endParaRPr lang="es-CO" dirty="0">
              <a:solidFill>
                <a:schemeClr val="bg1"/>
              </a:solidFill>
            </a:endParaRPr>
          </a:p>
        </p:txBody>
      </p:sp>
      <p:sp>
        <p:nvSpPr>
          <p:cNvPr id="18" name="Corchetes 17"/>
          <p:cNvSpPr/>
          <p:nvPr/>
        </p:nvSpPr>
        <p:spPr>
          <a:xfrm>
            <a:off x="2288272" y="2736480"/>
            <a:ext cx="4732020" cy="167560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9" name="CuadroTexto 18"/>
          <p:cNvSpPr txBox="1"/>
          <p:nvPr/>
        </p:nvSpPr>
        <p:spPr>
          <a:xfrm>
            <a:off x="2320119" y="2758586"/>
            <a:ext cx="4646153" cy="1477328"/>
          </a:xfrm>
          <a:prstGeom prst="rect">
            <a:avLst/>
          </a:prstGeom>
          <a:noFill/>
        </p:spPr>
        <p:txBody>
          <a:bodyPr wrap="square" rtlCol="0">
            <a:spAutoFit/>
          </a:bodyPr>
          <a:lstStyle/>
          <a:p>
            <a:pPr algn="ctr"/>
            <a:r>
              <a:rPr lang="es-CO" dirty="0" smtClean="0">
                <a:solidFill>
                  <a:srgbClr val="FFFF00"/>
                </a:solidFill>
              </a:rPr>
              <a:t>“Existe una percepción crítica de los directores técnicos y subdirectores del DNP sobre la utilidad y la aplicabilidad de las evaluaciones y sus recomendaciones”. El potencial de impacto de las evaluaciones 3.6/5.0</a:t>
            </a:r>
            <a:endParaRPr lang="es-CO" dirty="0">
              <a:solidFill>
                <a:srgbClr val="FFFF00"/>
              </a:solidFill>
            </a:endParaRPr>
          </a:p>
        </p:txBody>
      </p:sp>
      <p:sp>
        <p:nvSpPr>
          <p:cNvPr id="10" name="CuadroTexto 9"/>
          <p:cNvSpPr txBox="1"/>
          <p:nvPr/>
        </p:nvSpPr>
        <p:spPr>
          <a:xfrm>
            <a:off x="1074420" y="4146873"/>
            <a:ext cx="7010400" cy="276999"/>
          </a:xfrm>
          <a:prstGeom prst="rect">
            <a:avLst/>
          </a:prstGeom>
          <a:noFill/>
        </p:spPr>
        <p:txBody>
          <a:bodyPr wrap="square" rtlCol="0">
            <a:spAutoFit/>
          </a:bodyPr>
          <a:lstStyle/>
          <a:p>
            <a:pPr algn="ctr"/>
            <a:r>
              <a:rPr lang="es-CO" sz="1200" i="1" dirty="0" smtClean="0">
                <a:solidFill>
                  <a:schemeClr val="bg1"/>
                </a:solidFill>
              </a:rPr>
              <a:t>Fuente: Evaluación Intermedia de SINERGIA</a:t>
            </a:r>
            <a:endParaRPr lang="es-CO" i="1" dirty="0">
              <a:solidFill>
                <a:schemeClr val="bg1"/>
              </a:solidFill>
            </a:endParaRPr>
          </a:p>
        </p:txBody>
      </p:sp>
    </p:spTree>
    <p:extLst>
      <p:ext uri="{BB962C8B-B14F-4D97-AF65-F5344CB8AC3E}">
        <p14:creationId xmlns:p14="http://schemas.microsoft.com/office/powerpoint/2010/main" val="3122351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b="4117"/>
          <a:stretch/>
        </p:blipFill>
        <p:spPr>
          <a:xfrm>
            <a:off x="0" y="0"/>
            <a:ext cx="9144000" cy="5715000"/>
          </a:xfrm>
          <a:prstGeom prst="rect">
            <a:avLst/>
          </a:prstGeom>
        </p:spPr>
      </p:pic>
      <p:sp>
        <p:nvSpPr>
          <p:cNvPr id="3" name="2 CuadroTexto"/>
          <p:cNvSpPr txBox="1"/>
          <p:nvPr/>
        </p:nvSpPr>
        <p:spPr>
          <a:xfrm>
            <a:off x="1853608" y="2205319"/>
            <a:ext cx="5740098" cy="1138773"/>
          </a:xfrm>
          <a:prstGeom prst="rect">
            <a:avLst/>
          </a:prstGeom>
          <a:noFill/>
        </p:spPr>
        <p:txBody>
          <a:bodyPr wrap="none" rtlCol="0">
            <a:spAutoFit/>
          </a:bodyPr>
          <a:lstStyle/>
          <a:p>
            <a:pPr algn="ctr"/>
            <a:r>
              <a:rPr lang="es-CO" sz="2800" dirty="0" smtClean="0">
                <a:solidFill>
                  <a:srgbClr val="FFFF00"/>
                </a:solidFill>
                <a:effectLst>
                  <a:outerShdw blurRad="38100" dist="38100" dir="2700000" algn="tl">
                    <a:srgbClr val="000000">
                      <a:alpha val="43137"/>
                    </a:srgbClr>
                  </a:outerShdw>
                </a:effectLst>
                <a:latin typeface="Trebuchet MS" panose="020B0603020202020204" pitchFamily="34" charset="0"/>
              </a:rPr>
              <a:t>MIRADA  MICRO</a:t>
            </a:r>
          </a:p>
          <a:p>
            <a:r>
              <a:rPr lang="es-CO" sz="4000" dirty="0" smtClean="0">
                <a:solidFill>
                  <a:srgbClr val="00FF00"/>
                </a:solidFill>
                <a:effectLst>
                  <a:outerShdw blurRad="38100" dist="38100" dir="2700000" algn="tl">
                    <a:srgbClr val="000000">
                      <a:alpha val="43137"/>
                    </a:srgbClr>
                  </a:outerShdw>
                </a:effectLst>
                <a:latin typeface="Trebuchet MS" panose="020B0603020202020204" pitchFamily="34" charset="0"/>
              </a:rPr>
              <a:t>PRÁCTICAS EVALUATIVAS</a:t>
            </a:r>
            <a:endParaRPr lang="es-CO" sz="4000" dirty="0">
              <a:solidFill>
                <a:srgbClr val="00FF0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5076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spichable\Desktop\PRESENTACIÓN DE HUGO PEREIRA\FOTOS Y PSD\FOTOS PROYECTO\backgrounds\paint_texture2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3"/>
          <p:cNvSpPr txBox="1"/>
          <p:nvPr/>
        </p:nvSpPr>
        <p:spPr>
          <a:xfrm>
            <a:off x="1546746" y="2176106"/>
            <a:ext cx="6073140" cy="954107"/>
          </a:xfrm>
          <a:prstGeom prst="rect">
            <a:avLst/>
          </a:prstGeom>
          <a:noFill/>
        </p:spPr>
        <p:txBody>
          <a:bodyPr wrap="square" rtlCol="0">
            <a:spAutoFit/>
          </a:bodyPr>
          <a:lstStyle/>
          <a:p>
            <a:pPr algn="ctr"/>
            <a:r>
              <a:rPr lang="es-CO" sz="2800" dirty="0" smtClean="0">
                <a:solidFill>
                  <a:schemeClr val="bg1"/>
                </a:solidFill>
                <a:latin typeface="Trebuchet MS" panose="020B0603020202020204" pitchFamily="34" charset="0"/>
              </a:rPr>
              <a:t>Práctica evaluativa 1: </a:t>
            </a:r>
          </a:p>
          <a:p>
            <a:pPr algn="ctr"/>
            <a:r>
              <a:rPr lang="es-CO" sz="2800" dirty="0" smtClean="0">
                <a:solidFill>
                  <a:srgbClr val="FFFF00"/>
                </a:solidFill>
                <a:latin typeface="Trebuchet MS" panose="020B0603020202020204" pitchFamily="34" charset="0"/>
              </a:rPr>
              <a:t>Uso de las evaluaciones</a:t>
            </a:r>
            <a:endParaRPr lang="es-CO" sz="2800" dirty="0">
              <a:solidFill>
                <a:srgbClr val="FFFF00"/>
              </a:solidFill>
              <a:latin typeface="Trebuchet MS" panose="020B0603020202020204" pitchFamily="34" charset="0"/>
            </a:endParaRPr>
          </a:p>
        </p:txBody>
      </p:sp>
    </p:spTree>
    <p:extLst>
      <p:ext uri="{BB962C8B-B14F-4D97-AF65-F5344CB8AC3E}">
        <p14:creationId xmlns:p14="http://schemas.microsoft.com/office/powerpoint/2010/main" val="1442319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Espichable\Desktop\PRESENTACIÓN DE HUGO PEREIRA\FOTOS Y PSD\FOTOS PROYECTO\backgrounds\Wood-Texture-Background-1920x12001-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680678" y="455896"/>
            <a:ext cx="8190367" cy="892552"/>
          </a:xfrm>
          <a:prstGeom prst="rect">
            <a:avLst/>
          </a:prstGeom>
          <a:noFill/>
        </p:spPr>
        <p:txBody>
          <a:bodyPr wrap="square" rtlCol="0">
            <a:spAutoFit/>
          </a:bodyPr>
          <a:lstStyle/>
          <a:p>
            <a:r>
              <a:rPr lang="es-CO" sz="2800" b="1"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SINERGIA tiene un sueño</a:t>
            </a:r>
            <a:r>
              <a:rPr lang="es-CO" sz="28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Usar las evaluaciones como insumo para mejorar las políticas públicas</a:t>
            </a:r>
            <a:endParaRPr lang="es-CO" sz="2400" dirty="0">
              <a:solidFill>
                <a:srgbClr val="FFFF00"/>
              </a:solidFill>
              <a:effectLst>
                <a:outerShdw blurRad="38100" dist="38100" dir="2700000" algn="tl">
                  <a:srgbClr val="000000">
                    <a:alpha val="43137"/>
                  </a:srgbClr>
                </a:outerShdw>
              </a:effectLst>
              <a:latin typeface="Trebuchet MS" panose="020B0603020202020204" pitchFamily="34" charset="0"/>
            </a:endParaRPr>
          </a:p>
        </p:txBody>
      </p:sp>
      <p:sp>
        <p:nvSpPr>
          <p:cNvPr id="7" name="CuadroTexto 6"/>
          <p:cNvSpPr txBox="1"/>
          <p:nvPr/>
        </p:nvSpPr>
        <p:spPr>
          <a:xfrm>
            <a:off x="635645" y="1415026"/>
            <a:ext cx="7581900" cy="1384995"/>
          </a:xfrm>
          <a:prstGeom prst="rect">
            <a:avLst/>
          </a:prstGeom>
          <a:noFill/>
          <a:scene3d>
            <a:camera prst="orthographicFront"/>
            <a:lightRig rig="threePt" dir="t"/>
          </a:scene3d>
          <a:sp3d>
            <a:bevelT w="165100" prst="coolSlant"/>
          </a:sp3d>
        </p:spPr>
        <p:txBody>
          <a:bodyPr wrap="square" rtlCol="0">
            <a:spAutoFit/>
          </a:bodyPr>
          <a:lstStyle/>
          <a:p>
            <a:r>
              <a:rPr lang="es-CO" sz="2400" b="1" dirty="0" smtClean="0">
                <a:solidFill>
                  <a:srgbClr val="FF0000"/>
                </a:solidFill>
                <a:effectLst>
                  <a:outerShdw blurRad="38100" dist="38100" dir="2700000" algn="tl">
                    <a:srgbClr val="000000">
                      <a:alpha val="43137"/>
                    </a:srgbClr>
                  </a:outerShdw>
                </a:effectLst>
                <a:latin typeface="Trebuchet MS" panose="020B0603020202020204" pitchFamily="34" charset="0"/>
              </a:rPr>
              <a:t>Una pregunta</a:t>
            </a:r>
            <a:r>
              <a:rPr lang="es-CO" sz="2400" dirty="0" smtClean="0">
                <a:solidFill>
                  <a:srgbClr val="FF0000"/>
                </a:solidFill>
                <a:effectLst>
                  <a:outerShdw blurRad="38100" dist="38100" dir="2700000" algn="tl">
                    <a:srgbClr val="000000">
                      <a:alpha val="43137"/>
                    </a:srgbClr>
                  </a:outerShdw>
                </a:effectLst>
                <a:latin typeface="Trebuchet MS" panose="020B0603020202020204" pitchFamily="34" charset="0"/>
              </a:rPr>
              <a:t>: </a:t>
            </a:r>
          </a:p>
          <a:p>
            <a:r>
              <a:rPr lang="es-ES" sz="2000" dirty="0" smtClean="0">
                <a:latin typeface="Trebuchet MS" panose="020B0603020202020204" pitchFamily="34" charset="0"/>
              </a:rPr>
              <a:t>¿</a:t>
            </a:r>
            <a:r>
              <a:rPr lang="es-ES" sz="2000" dirty="0">
                <a:latin typeface="Trebuchet MS" panose="020B0603020202020204" pitchFamily="34" charset="0"/>
              </a:rPr>
              <a:t>Cuáles son las condiciones que existen hoy </a:t>
            </a:r>
            <a:r>
              <a:rPr lang="es-ES" sz="2000" dirty="0" smtClean="0">
                <a:latin typeface="Trebuchet MS" panose="020B0603020202020204" pitchFamily="34" charset="0"/>
              </a:rPr>
              <a:t>a nivel Nacional y en Pereira </a:t>
            </a:r>
            <a:r>
              <a:rPr lang="es-ES" sz="2000" dirty="0">
                <a:latin typeface="Trebuchet MS" panose="020B0603020202020204" pitchFamily="34" charset="0"/>
              </a:rPr>
              <a:t>que impiden que estemos viviendo de acuerdo </a:t>
            </a:r>
            <a:r>
              <a:rPr lang="es-ES" sz="2000" dirty="0" smtClean="0">
                <a:latin typeface="Trebuchet MS" panose="020B0603020202020204" pitchFamily="34" charset="0"/>
              </a:rPr>
              <a:t>al sueño de SINERGIA y </a:t>
            </a:r>
            <a:r>
              <a:rPr lang="es-ES" sz="2000" dirty="0">
                <a:latin typeface="Trebuchet MS" panose="020B0603020202020204" pitchFamily="34" charset="0"/>
              </a:rPr>
              <a:t>aprovechando </a:t>
            </a:r>
            <a:r>
              <a:rPr lang="es-ES" sz="2000" dirty="0" smtClean="0">
                <a:latin typeface="Trebuchet MS" panose="020B0603020202020204" pitchFamily="34" charset="0"/>
              </a:rPr>
              <a:t>recursos disponibles?</a:t>
            </a:r>
            <a:endParaRPr lang="es-ES" sz="2000" dirty="0">
              <a:latin typeface="Trebuchet MS" panose="020B0603020202020204" pitchFamily="34" charset="0"/>
            </a:endParaRPr>
          </a:p>
        </p:txBody>
      </p:sp>
      <p:sp>
        <p:nvSpPr>
          <p:cNvPr id="8" name="CuadroTexto 8"/>
          <p:cNvSpPr txBox="1"/>
          <p:nvPr/>
        </p:nvSpPr>
        <p:spPr>
          <a:xfrm>
            <a:off x="3085354" y="3104479"/>
            <a:ext cx="2428342" cy="1077218"/>
          </a:xfrm>
          <a:prstGeom prst="rect">
            <a:avLst/>
          </a:prstGeom>
          <a:noFill/>
        </p:spPr>
        <p:txBody>
          <a:bodyPr wrap="square" rtlCol="0">
            <a:spAutoFit/>
          </a:bodyPr>
          <a:lstStyle/>
          <a:p>
            <a:r>
              <a:rPr lang="es-CO" sz="2400" b="1" dirty="0" smtClean="0">
                <a:solidFill>
                  <a:srgbClr val="FF0000"/>
                </a:solidFill>
                <a:effectLst>
                  <a:outerShdw blurRad="38100" dist="38100" dir="2700000" algn="tl">
                    <a:srgbClr val="000000">
                      <a:alpha val="43137"/>
                    </a:srgbClr>
                  </a:outerShdw>
                </a:effectLst>
                <a:latin typeface="Trebuchet MS" panose="020B0603020202020204" pitchFamily="34" charset="0"/>
              </a:rPr>
              <a:t>Un producto</a:t>
            </a:r>
            <a:r>
              <a:rPr lang="es-CO" sz="2400" dirty="0" smtClean="0">
                <a:solidFill>
                  <a:srgbClr val="FF0000"/>
                </a:solidFill>
                <a:latin typeface="Trebuchet MS" panose="020B0603020202020204" pitchFamily="34" charset="0"/>
              </a:rPr>
              <a:t>:</a:t>
            </a:r>
          </a:p>
          <a:p>
            <a:r>
              <a:rPr lang="es-ES" sz="2000" dirty="0" smtClean="0">
                <a:latin typeface="Trebuchet MS" panose="020B0603020202020204" pitchFamily="34" charset="0"/>
              </a:rPr>
              <a:t>Construir un árbol </a:t>
            </a:r>
          </a:p>
          <a:p>
            <a:r>
              <a:rPr lang="es-ES" sz="2000" dirty="0" smtClean="0">
                <a:latin typeface="Trebuchet MS" panose="020B0603020202020204" pitchFamily="34" charset="0"/>
              </a:rPr>
              <a:t>de problemas</a:t>
            </a:r>
            <a:endParaRPr lang="es-ES" sz="2000" dirty="0">
              <a:latin typeface="Trebuchet MS" panose="020B0603020202020204" pitchFamily="34" charset="0"/>
            </a:endParaRPr>
          </a:p>
        </p:txBody>
      </p:sp>
      <p:pic>
        <p:nvPicPr>
          <p:cNvPr id="10" name="Imagen 10" descr="Arbol de problemas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650" y="3223774"/>
            <a:ext cx="2721133" cy="2040850"/>
          </a:xfrm>
          <a:prstGeom prst="round2DiagRect">
            <a:avLst/>
          </a:prstGeom>
          <a:ln w="38100">
            <a:solidFill>
              <a:srgbClr val="FFFF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1278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Espichable\Desktop\PRESENTACIÓN DE HUGO PEREIRA\FOTOS Y PSD\FOTOS PROYECTO\backgrounds\paint_texture2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3"/>
          <p:cNvSpPr txBox="1"/>
          <p:nvPr/>
        </p:nvSpPr>
        <p:spPr>
          <a:xfrm>
            <a:off x="1546746" y="2176106"/>
            <a:ext cx="6073140" cy="1015663"/>
          </a:xfrm>
          <a:prstGeom prst="rect">
            <a:avLst/>
          </a:prstGeom>
          <a:noFill/>
        </p:spPr>
        <p:txBody>
          <a:bodyPr wrap="square" rtlCol="0">
            <a:spAutoFit/>
          </a:bodyPr>
          <a:lstStyle/>
          <a:p>
            <a:pPr algn="ctr"/>
            <a:r>
              <a:rPr lang="es-CO" sz="2800" dirty="0" smtClean="0">
                <a:solidFill>
                  <a:schemeClr val="bg1"/>
                </a:solidFill>
                <a:latin typeface="Trebuchet MS" panose="020B0603020202020204" pitchFamily="34" charset="0"/>
              </a:rPr>
              <a:t>Práctica evaluativa 2: </a:t>
            </a:r>
          </a:p>
          <a:p>
            <a:pPr algn="ctr"/>
            <a:r>
              <a:rPr lang="es-CO" sz="3200" b="1" dirty="0">
                <a:solidFill>
                  <a:srgbClr val="FFFF00"/>
                </a:solidFill>
              </a:rPr>
              <a:t>Meta-análisis</a:t>
            </a:r>
          </a:p>
        </p:txBody>
      </p:sp>
    </p:spTree>
    <p:extLst>
      <p:ext uri="{BB962C8B-B14F-4D97-AF65-F5344CB8AC3E}">
        <p14:creationId xmlns:p14="http://schemas.microsoft.com/office/powerpoint/2010/main" val="1349281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spichable\Desktop\PRESENTACIÓN DE HUGO PEREIRA\FOTOS Y PSD\FOTOS PROYECTO\backgrounds\Wood-Texture-Background-1920x12001-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6"/>
          <p:cNvSpPr txBox="1"/>
          <p:nvPr/>
        </p:nvSpPr>
        <p:spPr>
          <a:xfrm>
            <a:off x="703884" y="1349651"/>
            <a:ext cx="7402886" cy="1446550"/>
          </a:xfrm>
          <a:prstGeom prst="rect">
            <a:avLst/>
          </a:prstGeom>
          <a:noFill/>
          <a:scene3d>
            <a:camera prst="orthographicFront"/>
            <a:lightRig rig="threePt" dir="t"/>
          </a:scene3d>
          <a:sp3d>
            <a:bevelT w="165100" prst="coolSlant"/>
          </a:sp3d>
        </p:spPr>
        <p:txBody>
          <a:bodyPr wrap="square" rtlCol="0">
            <a:spAutoFit/>
          </a:bodyPr>
          <a:lstStyle/>
          <a:p>
            <a:pPr algn="just"/>
            <a:r>
              <a:rPr lang="es-CO" sz="2800" b="1" dirty="0" smtClean="0">
                <a:solidFill>
                  <a:srgbClr val="FF0000"/>
                </a:solidFill>
                <a:effectLst>
                  <a:outerShdw blurRad="38100" dist="38100" dir="2700000" algn="tl">
                    <a:srgbClr val="000000">
                      <a:alpha val="43137"/>
                    </a:srgbClr>
                  </a:outerShdw>
                </a:effectLst>
                <a:latin typeface="Trebuchet MS" panose="020B0603020202020204" pitchFamily="34" charset="0"/>
              </a:rPr>
              <a:t>Pregunta 1</a:t>
            </a:r>
            <a:r>
              <a:rPr lang="es-CO" sz="2800" dirty="0" smtClean="0">
                <a:solidFill>
                  <a:srgbClr val="FF0000"/>
                </a:solidFill>
                <a:effectLst>
                  <a:outerShdw blurRad="38100" dist="38100" dir="2700000" algn="tl">
                    <a:srgbClr val="000000">
                      <a:alpha val="43137"/>
                    </a:srgbClr>
                  </a:outerShdw>
                </a:effectLst>
                <a:latin typeface="Trebuchet MS" panose="020B0603020202020204" pitchFamily="34" charset="0"/>
              </a:rPr>
              <a:t>: </a:t>
            </a:r>
          </a:p>
          <a:p>
            <a:pPr algn="just"/>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¿Cómo es el desempeño territorial en la implementación de las estrategias nacionales dirigidas a infancia, </a:t>
            </a:r>
            <a:r>
              <a:rPr lang="es-CO" sz="2000" dirty="0" err="1" smtClean="0">
                <a:solidFill>
                  <a:schemeClr val="bg1"/>
                </a:solidFill>
                <a:effectLst>
                  <a:outerShdw blurRad="38100" dist="38100" dir="2700000" algn="tl">
                    <a:srgbClr val="000000">
                      <a:alpha val="43137"/>
                    </a:srgbClr>
                  </a:outerShdw>
                </a:effectLst>
                <a:latin typeface="Trebuchet MS" panose="020B0603020202020204" pitchFamily="34" charset="0"/>
              </a:rPr>
              <a:t>adolesencia</a:t>
            </a:r>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 y juventud?</a:t>
            </a:r>
            <a:endParaRPr lang="es-CO" sz="20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CuadroTexto 6"/>
          <p:cNvSpPr txBox="1"/>
          <p:nvPr/>
        </p:nvSpPr>
        <p:spPr>
          <a:xfrm>
            <a:off x="703883" y="3023093"/>
            <a:ext cx="7800037" cy="1446550"/>
          </a:xfrm>
          <a:prstGeom prst="rect">
            <a:avLst/>
          </a:prstGeom>
          <a:noFill/>
          <a:scene3d>
            <a:camera prst="orthographicFront"/>
            <a:lightRig rig="threePt" dir="t"/>
          </a:scene3d>
          <a:sp3d>
            <a:bevelT w="165100" prst="coolSlant"/>
          </a:sp3d>
        </p:spPr>
        <p:txBody>
          <a:bodyPr wrap="square" rtlCol="0">
            <a:spAutoFit/>
          </a:bodyPr>
          <a:lstStyle/>
          <a:p>
            <a:r>
              <a:rPr lang="es-CO" sz="2800" b="1" dirty="0" smtClean="0">
                <a:solidFill>
                  <a:srgbClr val="FF0000"/>
                </a:solidFill>
                <a:effectLst>
                  <a:outerShdw blurRad="38100" dist="38100" dir="2700000" algn="tl">
                    <a:srgbClr val="000000">
                      <a:alpha val="43137"/>
                    </a:srgbClr>
                  </a:outerShdw>
                </a:effectLst>
                <a:latin typeface="Trebuchet MS" panose="020B0603020202020204" pitchFamily="34" charset="0"/>
              </a:rPr>
              <a:t>Pregunta 2</a:t>
            </a:r>
            <a:r>
              <a:rPr lang="es-CO" sz="2800" dirty="0" smtClean="0">
                <a:solidFill>
                  <a:srgbClr val="FF0000"/>
                </a:solidFill>
                <a:effectLst>
                  <a:outerShdw blurRad="38100" dist="38100" dir="2700000" algn="tl">
                    <a:srgbClr val="000000">
                      <a:alpha val="43137"/>
                    </a:srgbClr>
                  </a:outerShdw>
                </a:effectLst>
                <a:latin typeface="Trebuchet MS" panose="020B0603020202020204" pitchFamily="34" charset="0"/>
              </a:rPr>
              <a:t>: </a:t>
            </a:r>
          </a:p>
          <a:p>
            <a:pPr algn="just"/>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A </a:t>
            </a:r>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partir de las dos evaluaciones analizadas, </a:t>
            </a:r>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¿qué </a:t>
            </a:r>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recomendaciones, basadas en la evidencia, le daríamos al nuevo </a:t>
            </a:r>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Alcalde para mejorar el desempeño territorial? </a:t>
            </a:r>
            <a:endParaRPr lang="es-CO" sz="20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0" name="CuadroTexto 16"/>
          <p:cNvSpPr txBox="1"/>
          <p:nvPr/>
        </p:nvSpPr>
        <p:spPr>
          <a:xfrm>
            <a:off x="407724" y="496839"/>
            <a:ext cx="8244958" cy="523220"/>
          </a:xfrm>
          <a:prstGeom prst="rect">
            <a:avLst/>
          </a:prstGeom>
          <a:noFill/>
        </p:spPr>
        <p:txBody>
          <a:bodyPr wrap="square" rtlCol="0">
            <a:spAutoFit/>
          </a:bodyPr>
          <a:lstStyle/>
          <a:p>
            <a:r>
              <a:rPr lang="es-CO" sz="2800" b="1"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Un sueño</a:t>
            </a:r>
            <a:r>
              <a:rPr lang="es-CO" sz="28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Políticas públicas basadas en evaluaciones</a:t>
            </a:r>
            <a:endParaRPr lang="es-CO" sz="2400" dirty="0">
              <a:solidFill>
                <a:srgbClr val="FFFF0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429948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225290" y="476250"/>
            <a:ext cx="4762500" cy="4762500"/>
          </a:xfrm>
          <a:prstGeom prst="rect">
            <a:avLst/>
          </a:prstGeom>
          <a:effectLst>
            <a:reflection endPos="0" dir="5400000" sy="-100000" algn="bl" rotWithShape="0"/>
          </a:effectLst>
        </p:spPr>
      </p:pic>
      <p:sp>
        <p:nvSpPr>
          <p:cNvPr id="3" name="CuadroTexto 2"/>
          <p:cNvSpPr txBox="1"/>
          <p:nvPr/>
        </p:nvSpPr>
        <p:spPr>
          <a:xfrm>
            <a:off x="739140" y="2659380"/>
            <a:ext cx="4297267" cy="707886"/>
          </a:xfrm>
          <a:prstGeom prst="rect">
            <a:avLst/>
          </a:prstGeom>
          <a:noFill/>
        </p:spPr>
        <p:txBody>
          <a:bodyPr wrap="none" rtlCol="0">
            <a:spAutoFit/>
          </a:bodyPr>
          <a:lstStyle/>
          <a:p>
            <a:r>
              <a:rPr lang="es-CO" sz="4000" dirty="0" smtClean="0">
                <a:solidFill>
                  <a:schemeClr val="tx2">
                    <a:lumMod val="60000"/>
                    <a:lumOff val="40000"/>
                  </a:schemeClr>
                </a:solidFill>
              </a:rPr>
              <a:t>www.evaluar.org.co</a:t>
            </a:r>
            <a:endParaRPr lang="es-CO" sz="4000" dirty="0">
              <a:solidFill>
                <a:schemeClr val="tx2">
                  <a:lumMod val="60000"/>
                  <a:lumOff val="40000"/>
                </a:schemeClr>
              </a:solidFill>
            </a:endParaRPr>
          </a:p>
        </p:txBody>
      </p:sp>
      <p:sp>
        <p:nvSpPr>
          <p:cNvPr id="4" name="CuadroTexto 3"/>
          <p:cNvSpPr txBox="1"/>
          <p:nvPr/>
        </p:nvSpPr>
        <p:spPr>
          <a:xfrm>
            <a:off x="1121584" y="2474714"/>
            <a:ext cx="3532377" cy="369332"/>
          </a:xfrm>
          <a:prstGeom prst="rect">
            <a:avLst/>
          </a:prstGeom>
          <a:noFill/>
        </p:spPr>
        <p:txBody>
          <a:bodyPr wrap="none" rtlCol="0">
            <a:spAutoFit/>
          </a:bodyPr>
          <a:lstStyle/>
          <a:p>
            <a:r>
              <a:rPr lang="es-CO" dirty="0" smtClean="0">
                <a:solidFill>
                  <a:schemeClr val="bg1">
                    <a:lumMod val="75000"/>
                  </a:schemeClr>
                </a:solidFill>
              </a:rPr>
              <a:t>Esta presentación fue realizada por:</a:t>
            </a:r>
            <a:endParaRPr lang="es-CO" dirty="0">
              <a:solidFill>
                <a:schemeClr val="bg1">
                  <a:lumMod val="75000"/>
                </a:schemeClr>
              </a:solidFill>
            </a:endParaRPr>
          </a:p>
        </p:txBody>
      </p:sp>
    </p:spTree>
    <p:extLst>
      <p:ext uri="{BB962C8B-B14F-4D97-AF65-F5344CB8AC3E}">
        <p14:creationId xmlns:p14="http://schemas.microsoft.com/office/powerpoint/2010/main" val="25767205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4222977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67824" y="272728"/>
            <a:ext cx="7048500" cy="584775"/>
          </a:xfrm>
          <a:prstGeom prst="rect">
            <a:avLst/>
          </a:prstGeom>
          <a:noFill/>
        </p:spPr>
        <p:txBody>
          <a:bodyPr wrap="square" rtlCol="0">
            <a:spAutoFit/>
          </a:bodyPr>
          <a:lstStyle/>
          <a:p>
            <a:pPr algn="ctr"/>
            <a:r>
              <a:rPr lang="es-CO" sz="3200" dirty="0" smtClean="0">
                <a:solidFill>
                  <a:srgbClr val="33CC33"/>
                </a:solidFill>
                <a:latin typeface="Trebuchet MS" panose="020B0603020202020204" pitchFamily="34" charset="0"/>
              </a:rPr>
              <a:t>109</a:t>
            </a:r>
            <a:r>
              <a:rPr lang="es-CO" sz="2400" dirty="0" smtClean="0">
                <a:solidFill>
                  <a:srgbClr val="CA0689"/>
                </a:solidFill>
                <a:latin typeface="Trebuchet MS" panose="020B0603020202020204" pitchFamily="34" charset="0"/>
              </a:rPr>
              <a:t> evaluaciones entre 2002-2014</a:t>
            </a:r>
            <a:endParaRPr lang="es-CO" sz="2400" dirty="0">
              <a:solidFill>
                <a:srgbClr val="CA0689"/>
              </a:solidFill>
              <a:latin typeface="Trebuchet MS" panose="020B0603020202020204" pitchFamily="34" charset="0"/>
            </a:endParaRPr>
          </a:p>
        </p:txBody>
      </p:sp>
      <p:graphicFrame>
        <p:nvGraphicFramePr>
          <p:cNvPr id="6" name="3 Gráfico"/>
          <p:cNvGraphicFramePr/>
          <p:nvPr>
            <p:extLst>
              <p:ext uri="{D42A27DB-BD31-4B8C-83A1-F6EECF244321}">
                <p14:modId xmlns:p14="http://schemas.microsoft.com/office/powerpoint/2010/main" val="2278237955"/>
              </p:ext>
            </p:extLst>
          </p:nvPr>
        </p:nvGraphicFramePr>
        <p:xfrm>
          <a:off x="92868" y="1151325"/>
          <a:ext cx="4133851" cy="36257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4 Gráfico"/>
          <p:cNvGraphicFramePr/>
          <p:nvPr>
            <p:extLst>
              <p:ext uri="{D42A27DB-BD31-4B8C-83A1-F6EECF244321}">
                <p14:modId xmlns:p14="http://schemas.microsoft.com/office/powerpoint/2010/main" val="1498546816"/>
              </p:ext>
            </p:extLst>
          </p:nvPr>
        </p:nvGraphicFramePr>
        <p:xfrm>
          <a:off x="4313381" y="1151325"/>
          <a:ext cx="4737750" cy="3625706"/>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p:cNvSpPr txBox="1"/>
          <p:nvPr/>
        </p:nvSpPr>
        <p:spPr>
          <a:xfrm>
            <a:off x="289560" y="5082540"/>
            <a:ext cx="4023821" cy="369332"/>
          </a:xfrm>
          <a:prstGeom prst="rect">
            <a:avLst/>
          </a:prstGeom>
          <a:noFill/>
        </p:spPr>
        <p:txBody>
          <a:bodyPr wrap="square" rtlCol="0">
            <a:spAutoFit/>
          </a:bodyPr>
          <a:lstStyle/>
          <a:p>
            <a:r>
              <a:rPr lang="es-CO" dirty="0" smtClean="0">
                <a:solidFill>
                  <a:schemeClr val="bg1">
                    <a:lumMod val="50000"/>
                  </a:schemeClr>
                </a:solidFill>
              </a:rPr>
              <a:t>Fuente: presentación DNP 2015</a:t>
            </a:r>
            <a:endParaRPr lang="es-CO" dirty="0">
              <a:solidFill>
                <a:schemeClr val="bg1">
                  <a:lumMod val="50000"/>
                </a:schemeClr>
              </a:solidFill>
            </a:endParaRPr>
          </a:p>
        </p:txBody>
      </p:sp>
    </p:spTree>
    <p:extLst>
      <p:ext uri="{BB962C8B-B14F-4D97-AF65-F5344CB8AC3E}">
        <p14:creationId xmlns:p14="http://schemas.microsoft.com/office/powerpoint/2010/main" val="3926332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grpId="0" nodeType="afterEffect">
                                  <p:stCondLst>
                                    <p:cond delay="1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2500"/>
                            </p:stCondLst>
                            <p:childTnLst>
                              <p:par>
                                <p:cTn id="15" presetID="10" presetClass="entr" presetSubtype="0" fill="hold" grpId="0" nodeType="afterEffect">
                                  <p:stCondLst>
                                    <p:cond delay="1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4500"/>
                            </p:stCondLst>
                            <p:childTnLst>
                              <p:par>
                                <p:cTn id="19" presetID="1"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Graphic spid="7" grpId="0">
        <p:bldAsOne/>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225290" y="476250"/>
            <a:ext cx="4762500" cy="4762500"/>
          </a:xfrm>
          <a:prstGeom prst="rect">
            <a:avLst/>
          </a:prstGeom>
          <a:effectLst>
            <a:reflection endPos="0" dir="5400000" sy="-100000" algn="bl" rotWithShape="0"/>
          </a:effectLst>
        </p:spPr>
      </p:pic>
      <p:sp>
        <p:nvSpPr>
          <p:cNvPr id="3" name="2 CuadroTexto"/>
          <p:cNvSpPr txBox="1"/>
          <p:nvPr/>
        </p:nvSpPr>
        <p:spPr>
          <a:xfrm>
            <a:off x="755576" y="2641476"/>
            <a:ext cx="7341497" cy="461665"/>
          </a:xfrm>
          <a:prstGeom prst="rect">
            <a:avLst/>
          </a:prstGeom>
          <a:noFill/>
        </p:spPr>
        <p:txBody>
          <a:bodyPr wrap="none" rtlCol="0">
            <a:spAutoFit/>
          </a:bodyPr>
          <a:lstStyle/>
          <a:p>
            <a:r>
              <a:rPr lang="es-CO" sz="2400" dirty="0" smtClean="0">
                <a:solidFill>
                  <a:srgbClr val="00B050"/>
                </a:solidFill>
                <a:latin typeface="Trebuchet MS" pitchFamily="34" charset="0"/>
              </a:rPr>
              <a:t>Eso es al menos la parte macro. </a:t>
            </a:r>
            <a:r>
              <a:rPr lang="es-CO" sz="2400" dirty="0" smtClean="0">
                <a:solidFill>
                  <a:srgbClr val="FF6600"/>
                </a:solidFill>
                <a:latin typeface="Trebuchet MS" pitchFamily="34" charset="0"/>
              </a:rPr>
              <a:t>Veamos de cerca….</a:t>
            </a:r>
            <a:endParaRPr lang="es-CO" sz="2400" dirty="0">
              <a:solidFill>
                <a:srgbClr val="FF6600"/>
              </a:solidFill>
              <a:latin typeface="Trebuchet MS" pitchFamily="34" charset="0"/>
            </a:endParaRPr>
          </a:p>
        </p:txBody>
      </p:sp>
      <p:sp>
        <p:nvSpPr>
          <p:cNvPr id="5" name="CuadroTexto 4"/>
          <p:cNvSpPr txBox="1"/>
          <p:nvPr/>
        </p:nvSpPr>
        <p:spPr>
          <a:xfrm>
            <a:off x="5406390" y="486941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3786632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2 CuadroTexto"/>
          <p:cNvSpPr txBox="1"/>
          <p:nvPr/>
        </p:nvSpPr>
        <p:spPr>
          <a:xfrm>
            <a:off x="0" y="337220"/>
            <a:ext cx="6691255" cy="400110"/>
          </a:xfrm>
          <a:prstGeom prst="rect">
            <a:avLst/>
          </a:prstGeom>
          <a:solidFill>
            <a:schemeClr val="bg1"/>
          </a:solidFill>
        </p:spPr>
        <p:txBody>
          <a:bodyPr wrap="none" rtlCol="0">
            <a:spAutoFit/>
          </a:bodyPr>
          <a:lstStyle/>
          <a:p>
            <a:r>
              <a:rPr lang="es-CO" sz="2000" dirty="0" smtClean="0">
                <a:solidFill>
                  <a:srgbClr val="FF0000"/>
                </a:solidFill>
                <a:latin typeface="Trebuchet MS" pitchFamily="34" charset="0"/>
              </a:rPr>
              <a:t>Cuando vamos de lo macro a lo micro, vemos más cosas!</a:t>
            </a:r>
            <a:endParaRPr lang="es-CO" sz="2000" dirty="0">
              <a:solidFill>
                <a:srgbClr val="FF0000"/>
              </a:solidFill>
              <a:latin typeface="Trebuchet MS" pitchFamily="34" charset="0"/>
            </a:endParaRPr>
          </a:p>
        </p:txBody>
      </p:sp>
      <p:sp>
        <p:nvSpPr>
          <p:cNvPr id="4" name="3 CuadroTexto"/>
          <p:cNvSpPr txBox="1"/>
          <p:nvPr/>
        </p:nvSpPr>
        <p:spPr>
          <a:xfrm>
            <a:off x="6869018" y="2713484"/>
            <a:ext cx="2274982" cy="369332"/>
          </a:xfrm>
          <a:prstGeom prst="rect">
            <a:avLst/>
          </a:prstGeom>
          <a:solidFill>
            <a:schemeClr val="bg1"/>
          </a:solidFill>
        </p:spPr>
        <p:txBody>
          <a:bodyPr wrap="none" rtlCol="0">
            <a:spAutoFit/>
          </a:bodyPr>
          <a:lstStyle/>
          <a:p>
            <a:r>
              <a:rPr lang="es-CO" dirty="0" smtClean="0">
                <a:solidFill>
                  <a:srgbClr val="FF0000"/>
                </a:solidFill>
                <a:latin typeface="Trebuchet MS" pitchFamily="34" charset="0"/>
              </a:rPr>
              <a:t>Se gana en detalles.</a:t>
            </a:r>
            <a:endParaRPr lang="es-CO" dirty="0">
              <a:solidFill>
                <a:srgbClr val="FF0000"/>
              </a:solidFill>
              <a:latin typeface="Trebuchet MS" pitchFamily="34" charset="0"/>
            </a:endParaRPr>
          </a:p>
        </p:txBody>
      </p:sp>
    </p:spTree>
    <p:extLst>
      <p:ext uri="{BB962C8B-B14F-4D97-AF65-F5344CB8AC3E}">
        <p14:creationId xmlns:p14="http://schemas.microsoft.com/office/powerpoint/2010/main" val="3838697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 presetClass="entr" presetSubtype="2" fill="hold" grpId="0"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225290" y="476250"/>
            <a:ext cx="4762500" cy="4762500"/>
          </a:xfrm>
          <a:prstGeom prst="rect">
            <a:avLst/>
          </a:prstGeom>
          <a:effectLst>
            <a:reflection endPos="0" dir="5400000" sy="-100000" algn="bl" rotWithShape="0"/>
          </a:effectLst>
        </p:spPr>
      </p:pic>
      <p:sp>
        <p:nvSpPr>
          <p:cNvPr id="4" name="CuadroTexto 2"/>
          <p:cNvSpPr txBox="1"/>
          <p:nvPr/>
        </p:nvSpPr>
        <p:spPr>
          <a:xfrm>
            <a:off x="792928" y="2512271"/>
            <a:ext cx="7345680" cy="954107"/>
          </a:xfrm>
          <a:prstGeom prst="rect">
            <a:avLst/>
          </a:prstGeom>
          <a:noFill/>
        </p:spPr>
        <p:txBody>
          <a:bodyPr wrap="square" rtlCol="0">
            <a:spAutoFit/>
          </a:bodyPr>
          <a:lstStyle/>
          <a:p>
            <a:pPr algn="r"/>
            <a:r>
              <a:rPr lang="es-CO" sz="2400" dirty="0">
                <a:solidFill>
                  <a:srgbClr val="0070C0"/>
                </a:solidFill>
                <a:latin typeface="Trebuchet MS" pitchFamily="34" charset="0"/>
              </a:rPr>
              <a:t>¿Quiénes han ingresado a la página de internet de </a:t>
            </a:r>
            <a:r>
              <a:rPr lang="es-CO" sz="3200" b="1" dirty="0">
                <a:solidFill>
                  <a:srgbClr val="FF0000"/>
                </a:solidFill>
                <a:latin typeface="Trebuchet MS" pitchFamily="34" charset="0"/>
              </a:rPr>
              <a:t>SINERGIA</a:t>
            </a:r>
            <a:r>
              <a:rPr lang="es-CO" sz="2400" dirty="0">
                <a:solidFill>
                  <a:srgbClr val="0070C0"/>
                </a:solidFill>
                <a:latin typeface="Trebuchet MS" pitchFamily="34" charset="0"/>
              </a:rPr>
              <a:t>?</a:t>
            </a:r>
          </a:p>
        </p:txBody>
      </p:sp>
      <p:sp>
        <p:nvSpPr>
          <p:cNvPr id="5" name="CuadroTexto 4"/>
          <p:cNvSpPr txBox="1"/>
          <p:nvPr/>
        </p:nvSpPr>
        <p:spPr>
          <a:xfrm>
            <a:off x="5406390" y="486941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2416736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3"/>
          <p:cNvSpPr/>
          <p:nvPr/>
        </p:nvSpPr>
        <p:spPr>
          <a:xfrm>
            <a:off x="1619671" y="1561356"/>
            <a:ext cx="6018257" cy="2628027"/>
          </a:xfrm>
          <a:prstGeom prst="rect">
            <a:avLst/>
          </a:prstGeom>
        </p:spPr>
        <p:txBody>
          <a:bodyPr wrap="square">
            <a:spAutoFit/>
          </a:bodyPr>
          <a:lstStyle/>
          <a:p>
            <a:pPr algn="just">
              <a:lnSpc>
                <a:spcPct val="107000"/>
              </a:lnSpc>
              <a:spcAft>
                <a:spcPts val="800"/>
              </a:spcAft>
            </a:pPr>
            <a:r>
              <a:rPr lang="es-CO" i="1" dirty="0">
                <a:solidFill>
                  <a:schemeClr val="bg1">
                    <a:lumMod val="50000"/>
                  </a:schemeClr>
                </a:solidFill>
                <a:latin typeface="Trebuchet MS" panose="020B0603020202020204" pitchFamily="34" charset="0"/>
              </a:rPr>
              <a:t>Es una </a:t>
            </a:r>
            <a:r>
              <a:rPr lang="es-CO" sz="2000" b="1" i="1" dirty="0">
                <a:solidFill>
                  <a:srgbClr val="FFC000"/>
                </a:solidFill>
                <a:latin typeface="Trebuchet MS" panose="020B0603020202020204" pitchFamily="34" charset="0"/>
              </a:rPr>
              <a:t>investigación</a:t>
            </a:r>
            <a:r>
              <a:rPr lang="es-CO" sz="2000" i="1" dirty="0">
                <a:latin typeface="Trebuchet MS" panose="020B0603020202020204" pitchFamily="34" charset="0"/>
              </a:rPr>
              <a:t> </a:t>
            </a:r>
            <a:r>
              <a:rPr lang="es-CO" sz="2000" b="1" i="1" dirty="0">
                <a:solidFill>
                  <a:srgbClr val="00B050"/>
                </a:solidFill>
                <a:latin typeface="Trebuchet MS" panose="020B0603020202020204" pitchFamily="34" charset="0"/>
              </a:rPr>
              <a:t>sistemática</a:t>
            </a:r>
            <a:r>
              <a:rPr lang="es-CO" i="1" dirty="0">
                <a:latin typeface="Trebuchet MS" panose="020B0603020202020204" pitchFamily="34" charset="0"/>
              </a:rPr>
              <a:t> </a:t>
            </a:r>
            <a:r>
              <a:rPr lang="es-CO" i="1" dirty="0">
                <a:solidFill>
                  <a:schemeClr val="bg1">
                    <a:lumMod val="50000"/>
                  </a:schemeClr>
                </a:solidFill>
                <a:latin typeface="Trebuchet MS" panose="020B0603020202020204" pitchFamily="34" charset="0"/>
              </a:rPr>
              <a:t>y</a:t>
            </a:r>
            <a:r>
              <a:rPr lang="es-CO" i="1" dirty="0">
                <a:latin typeface="Trebuchet MS" panose="020B0603020202020204" pitchFamily="34" charset="0"/>
              </a:rPr>
              <a:t> </a:t>
            </a:r>
            <a:r>
              <a:rPr lang="es-CO" sz="2000" b="1" i="1" dirty="0">
                <a:solidFill>
                  <a:srgbClr val="CA0689"/>
                </a:solidFill>
                <a:latin typeface="Trebuchet MS" panose="020B0603020202020204" pitchFamily="34" charset="0"/>
              </a:rPr>
              <a:t>objetiva</a:t>
            </a:r>
            <a:r>
              <a:rPr lang="es-CO" sz="2000" i="1" dirty="0">
                <a:solidFill>
                  <a:srgbClr val="CA0689"/>
                </a:solidFill>
                <a:latin typeface="Trebuchet MS" panose="020B0603020202020204" pitchFamily="34" charset="0"/>
              </a:rPr>
              <a:t> </a:t>
            </a:r>
            <a:r>
              <a:rPr lang="es-CO" i="1" dirty="0">
                <a:solidFill>
                  <a:schemeClr val="bg1">
                    <a:lumMod val="50000"/>
                  </a:schemeClr>
                </a:solidFill>
                <a:latin typeface="Trebuchet MS" panose="020B0603020202020204" pitchFamily="34" charset="0"/>
              </a:rPr>
              <a:t>aplicada en alguno de los diferentes eslabones</a:t>
            </a:r>
            <a:r>
              <a:rPr lang="es-CO" i="1" dirty="0">
                <a:latin typeface="Trebuchet MS" panose="020B0603020202020204" pitchFamily="34" charset="0"/>
              </a:rPr>
              <a:t> </a:t>
            </a:r>
            <a:r>
              <a:rPr lang="es-CO" i="1" dirty="0">
                <a:solidFill>
                  <a:schemeClr val="bg1">
                    <a:lumMod val="50000"/>
                  </a:schemeClr>
                </a:solidFill>
                <a:latin typeface="Trebuchet MS" panose="020B0603020202020204" pitchFamily="34" charset="0"/>
              </a:rPr>
              <a:t>de la </a:t>
            </a:r>
            <a:r>
              <a:rPr lang="es-CO" sz="2000" b="1" i="1" dirty="0">
                <a:solidFill>
                  <a:srgbClr val="00B0F0"/>
                </a:solidFill>
                <a:latin typeface="Trebuchet MS" panose="020B0603020202020204" pitchFamily="34" charset="0"/>
              </a:rPr>
              <a:t>cadena de valor</a:t>
            </a:r>
            <a:r>
              <a:rPr lang="es-CO" i="1" dirty="0">
                <a:solidFill>
                  <a:srgbClr val="00B0F0"/>
                </a:solidFill>
                <a:latin typeface="Trebuchet MS" panose="020B0603020202020204" pitchFamily="34" charset="0"/>
              </a:rPr>
              <a:t> </a:t>
            </a:r>
            <a:r>
              <a:rPr lang="es-CO" i="1" dirty="0">
                <a:solidFill>
                  <a:schemeClr val="bg1">
                    <a:lumMod val="50000"/>
                  </a:schemeClr>
                </a:solidFill>
                <a:latin typeface="Trebuchet MS" panose="020B0603020202020204" pitchFamily="34" charset="0"/>
              </a:rPr>
              <a:t>(</a:t>
            </a:r>
            <a:r>
              <a:rPr lang="es-CO" sz="2000" b="1" i="1" dirty="0">
                <a:solidFill>
                  <a:srgbClr val="00B0F0"/>
                </a:solidFill>
                <a:latin typeface="Trebuchet MS" panose="020B0603020202020204" pitchFamily="34" charset="0"/>
              </a:rPr>
              <a:t>procesos, productos, resultados</a:t>
            </a:r>
            <a:r>
              <a:rPr lang="es-CO" i="1" dirty="0">
                <a:solidFill>
                  <a:schemeClr val="bg1">
                    <a:lumMod val="50000"/>
                  </a:schemeClr>
                </a:solidFill>
                <a:latin typeface="Trebuchet MS" panose="020B0603020202020204" pitchFamily="34" charset="0"/>
              </a:rPr>
              <a:t>)</a:t>
            </a:r>
            <a:r>
              <a:rPr lang="es-CO" i="1" dirty="0">
                <a:latin typeface="Trebuchet MS" panose="020B0603020202020204" pitchFamily="34" charset="0"/>
              </a:rPr>
              <a:t> </a:t>
            </a:r>
            <a:r>
              <a:rPr lang="es-CO" i="1" dirty="0">
                <a:solidFill>
                  <a:schemeClr val="bg1">
                    <a:lumMod val="50000"/>
                  </a:schemeClr>
                </a:solidFill>
                <a:latin typeface="Trebuchet MS" panose="020B0603020202020204" pitchFamily="34" charset="0"/>
              </a:rPr>
              <a:t>que tiene como finalidad generar </a:t>
            </a:r>
            <a:r>
              <a:rPr lang="es-CO" sz="2000" b="1" i="1" dirty="0">
                <a:solidFill>
                  <a:srgbClr val="FF0000"/>
                </a:solidFill>
                <a:latin typeface="Trebuchet MS" panose="020B0603020202020204" pitchFamily="34" charset="0"/>
              </a:rPr>
              <a:t>evidencia</a:t>
            </a:r>
            <a:r>
              <a:rPr lang="es-CO" sz="2000" i="1" dirty="0">
                <a:latin typeface="Trebuchet MS" panose="020B0603020202020204" pitchFamily="34" charset="0"/>
              </a:rPr>
              <a:t> </a:t>
            </a:r>
            <a:r>
              <a:rPr lang="es-CO" i="1" dirty="0">
                <a:solidFill>
                  <a:schemeClr val="bg1">
                    <a:lumMod val="50000"/>
                  </a:schemeClr>
                </a:solidFill>
                <a:latin typeface="Trebuchet MS" panose="020B0603020202020204" pitchFamily="34" charset="0"/>
              </a:rPr>
              <a:t>que sirva como </a:t>
            </a:r>
            <a:r>
              <a:rPr lang="es-CO" sz="2000" b="1" i="1" dirty="0">
                <a:solidFill>
                  <a:srgbClr val="00FF00"/>
                </a:solidFill>
                <a:latin typeface="Trebuchet MS" panose="020B0603020202020204" pitchFamily="34" charset="0"/>
              </a:rPr>
              <a:t>insumo</a:t>
            </a:r>
            <a:r>
              <a:rPr lang="es-CO" sz="2000" i="1" dirty="0">
                <a:latin typeface="Trebuchet MS" panose="020B0603020202020204" pitchFamily="34" charset="0"/>
              </a:rPr>
              <a:t> </a:t>
            </a:r>
            <a:r>
              <a:rPr lang="es-CO" i="1" dirty="0">
                <a:solidFill>
                  <a:schemeClr val="bg1">
                    <a:lumMod val="50000"/>
                  </a:schemeClr>
                </a:solidFill>
                <a:latin typeface="Trebuchet MS" panose="020B0603020202020204" pitchFamily="34" charset="0"/>
              </a:rPr>
              <a:t>para mejorar el diseño, la implementación, la ejecución y los efectos de políticas, planes, programas o proyectos (en adelante intervenciones públicas) del</a:t>
            </a:r>
            <a:r>
              <a:rPr lang="es-CO" i="1" dirty="0">
                <a:latin typeface="Trebuchet MS" panose="020B0603020202020204" pitchFamily="34" charset="0"/>
              </a:rPr>
              <a:t> </a:t>
            </a:r>
            <a:r>
              <a:rPr lang="es-CO" sz="2000" b="1" i="1" dirty="0">
                <a:solidFill>
                  <a:schemeClr val="accent1">
                    <a:lumMod val="75000"/>
                  </a:schemeClr>
                </a:solidFill>
                <a:latin typeface="Trebuchet MS" panose="020B0603020202020204" pitchFamily="34" charset="0"/>
              </a:rPr>
              <a:t>Gobierno Nacional</a:t>
            </a:r>
            <a:r>
              <a:rPr lang="es-CO" i="1" dirty="0">
                <a:solidFill>
                  <a:schemeClr val="bg1">
                    <a:lumMod val="50000"/>
                  </a:schemeClr>
                </a:solidFill>
                <a:latin typeface="Trebuchet MS" panose="020B0603020202020204" pitchFamily="34" charset="0"/>
              </a:rPr>
              <a:t>.</a:t>
            </a:r>
            <a:endParaRPr lang="es-CO" sz="1600" i="1" dirty="0">
              <a:solidFill>
                <a:schemeClr val="bg1">
                  <a:lumMod val="50000"/>
                </a:schemeClr>
              </a:solidFill>
              <a:effectLst/>
              <a:latin typeface="Trebuchet MS" panose="020B0603020202020204" pitchFamily="34" charset="0"/>
              <a:ea typeface="Calibri" panose="020F0502020204030204" pitchFamily="34" charset="0"/>
              <a:cs typeface="Times New Roman" panose="02020603050405020304" pitchFamily="18" charset="0"/>
            </a:endParaRPr>
          </a:p>
        </p:txBody>
      </p:sp>
      <p:grpSp>
        <p:nvGrpSpPr>
          <p:cNvPr id="2" name="1 Grupo"/>
          <p:cNvGrpSpPr/>
          <p:nvPr/>
        </p:nvGrpSpPr>
        <p:grpSpPr>
          <a:xfrm>
            <a:off x="1043608" y="1417340"/>
            <a:ext cx="7200801" cy="2880320"/>
            <a:chOff x="1043608" y="1417340"/>
            <a:chExt cx="7200801" cy="2880320"/>
          </a:xfrm>
        </p:grpSpPr>
        <p:sp>
          <p:nvSpPr>
            <p:cNvPr id="6" name="5 Abrir llave"/>
            <p:cNvSpPr/>
            <p:nvPr/>
          </p:nvSpPr>
          <p:spPr>
            <a:xfrm>
              <a:off x="1043608" y="1417340"/>
              <a:ext cx="504056" cy="288032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6 Abrir llave"/>
            <p:cNvSpPr/>
            <p:nvPr/>
          </p:nvSpPr>
          <p:spPr>
            <a:xfrm rot="10800000">
              <a:off x="7740353" y="1417340"/>
              <a:ext cx="504056" cy="2880320"/>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pSp>
      <p:sp>
        <p:nvSpPr>
          <p:cNvPr id="8" name="Rectángulo 3"/>
          <p:cNvSpPr/>
          <p:nvPr/>
        </p:nvSpPr>
        <p:spPr>
          <a:xfrm>
            <a:off x="1621464" y="1552391"/>
            <a:ext cx="6018257" cy="2628027"/>
          </a:xfrm>
          <a:prstGeom prst="rect">
            <a:avLst/>
          </a:prstGeom>
        </p:spPr>
        <p:txBody>
          <a:bodyPr wrap="square">
            <a:spAutoFit/>
          </a:bodyPr>
          <a:lstStyle/>
          <a:p>
            <a:pPr algn="just">
              <a:lnSpc>
                <a:spcPct val="107000"/>
              </a:lnSpc>
              <a:spcAft>
                <a:spcPts val="800"/>
              </a:spcAft>
            </a:pPr>
            <a:r>
              <a:rPr lang="es-CO" i="1" dirty="0">
                <a:solidFill>
                  <a:schemeClr val="bg1"/>
                </a:solidFill>
                <a:latin typeface="Trebuchet MS" panose="020B0603020202020204" pitchFamily="34" charset="0"/>
              </a:rPr>
              <a:t>Es una </a:t>
            </a:r>
            <a:r>
              <a:rPr lang="es-CO" sz="2000" b="1" i="1" dirty="0">
                <a:solidFill>
                  <a:srgbClr val="FFC000"/>
                </a:solidFill>
                <a:latin typeface="Trebuchet MS" panose="020B0603020202020204" pitchFamily="34" charset="0"/>
              </a:rPr>
              <a:t>investigación</a:t>
            </a:r>
            <a:r>
              <a:rPr lang="es-CO" sz="2000" i="1" dirty="0">
                <a:latin typeface="Trebuchet MS" panose="020B0603020202020204" pitchFamily="34" charset="0"/>
              </a:rPr>
              <a:t> </a:t>
            </a:r>
            <a:r>
              <a:rPr lang="es-CO" sz="2000" b="1" i="1" dirty="0">
                <a:solidFill>
                  <a:srgbClr val="00B050"/>
                </a:solidFill>
                <a:latin typeface="Trebuchet MS" panose="020B0603020202020204" pitchFamily="34" charset="0"/>
              </a:rPr>
              <a:t>sistemática</a:t>
            </a:r>
            <a:r>
              <a:rPr lang="es-CO" i="1" dirty="0">
                <a:latin typeface="Trebuchet MS" panose="020B0603020202020204" pitchFamily="34" charset="0"/>
              </a:rPr>
              <a:t> </a:t>
            </a:r>
            <a:r>
              <a:rPr lang="es-CO" i="1" dirty="0">
                <a:solidFill>
                  <a:schemeClr val="bg1"/>
                </a:solidFill>
                <a:latin typeface="Trebuchet MS" panose="020B0603020202020204" pitchFamily="34" charset="0"/>
              </a:rPr>
              <a:t>y</a:t>
            </a:r>
            <a:r>
              <a:rPr lang="es-CO" i="1" dirty="0">
                <a:latin typeface="Trebuchet MS" panose="020B0603020202020204" pitchFamily="34" charset="0"/>
              </a:rPr>
              <a:t> </a:t>
            </a:r>
            <a:r>
              <a:rPr lang="es-CO" sz="2000" b="1" i="1" dirty="0">
                <a:solidFill>
                  <a:srgbClr val="CA0689"/>
                </a:solidFill>
                <a:latin typeface="Trebuchet MS" panose="020B0603020202020204" pitchFamily="34" charset="0"/>
              </a:rPr>
              <a:t>objetiva</a:t>
            </a:r>
            <a:r>
              <a:rPr lang="es-CO" sz="2000" i="1" dirty="0">
                <a:solidFill>
                  <a:srgbClr val="CA0689"/>
                </a:solidFill>
                <a:latin typeface="Trebuchet MS" panose="020B0603020202020204" pitchFamily="34" charset="0"/>
              </a:rPr>
              <a:t> </a:t>
            </a:r>
            <a:r>
              <a:rPr lang="es-CO" i="1" dirty="0">
                <a:solidFill>
                  <a:schemeClr val="bg1"/>
                </a:solidFill>
                <a:latin typeface="Trebuchet MS" panose="020B0603020202020204" pitchFamily="34" charset="0"/>
              </a:rPr>
              <a:t>aplicada en alguno de los diferentes eslabones de la </a:t>
            </a:r>
            <a:r>
              <a:rPr lang="es-CO" sz="2000" b="1" i="1" dirty="0">
                <a:solidFill>
                  <a:srgbClr val="00B0F0"/>
                </a:solidFill>
                <a:latin typeface="Trebuchet MS" panose="020B0603020202020204" pitchFamily="34" charset="0"/>
              </a:rPr>
              <a:t>cadena de valor</a:t>
            </a:r>
            <a:r>
              <a:rPr lang="es-CO" i="1" dirty="0">
                <a:solidFill>
                  <a:srgbClr val="00B0F0"/>
                </a:solidFill>
                <a:latin typeface="Trebuchet MS" panose="020B0603020202020204" pitchFamily="34" charset="0"/>
              </a:rPr>
              <a:t> </a:t>
            </a:r>
            <a:r>
              <a:rPr lang="es-CO" i="1" dirty="0">
                <a:solidFill>
                  <a:schemeClr val="bg1">
                    <a:lumMod val="50000"/>
                  </a:schemeClr>
                </a:solidFill>
                <a:latin typeface="Trebuchet MS" panose="020B0603020202020204" pitchFamily="34" charset="0"/>
              </a:rPr>
              <a:t>(</a:t>
            </a:r>
            <a:r>
              <a:rPr lang="es-CO" sz="2000" b="1" i="1" dirty="0">
                <a:solidFill>
                  <a:srgbClr val="00B0F0"/>
                </a:solidFill>
                <a:latin typeface="Trebuchet MS" panose="020B0603020202020204" pitchFamily="34" charset="0"/>
              </a:rPr>
              <a:t>procesos, productos, resultados</a:t>
            </a:r>
            <a:r>
              <a:rPr lang="es-CO" i="1" dirty="0">
                <a:solidFill>
                  <a:schemeClr val="bg1">
                    <a:lumMod val="50000"/>
                  </a:schemeClr>
                </a:solidFill>
                <a:latin typeface="Trebuchet MS" panose="020B0603020202020204" pitchFamily="34" charset="0"/>
              </a:rPr>
              <a:t>)</a:t>
            </a:r>
            <a:r>
              <a:rPr lang="es-CO" i="1" dirty="0">
                <a:latin typeface="Trebuchet MS" panose="020B0603020202020204" pitchFamily="34" charset="0"/>
              </a:rPr>
              <a:t> </a:t>
            </a:r>
            <a:r>
              <a:rPr lang="es-CO" i="1" dirty="0">
                <a:solidFill>
                  <a:schemeClr val="bg1"/>
                </a:solidFill>
                <a:latin typeface="Trebuchet MS" panose="020B0603020202020204" pitchFamily="34" charset="0"/>
              </a:rPr>
              <a:t>que tiene como finalidad generar </a:t>
            </a:r>
            <a:r>
              <a:rPr lang="es-CO" sz="2000" b="1" i="1" dirty="0">
                <a:solidFill>
                  <a:srgbClr val="FF0000"/>
                </a:solidFill>
                <a:latin typeface="Trebuchet MS" panose="020B0603020202020204" pitchFamily="34" charset="0"/>
              </a:rPr>
              <a:t>evidencia</a:t>
            </a:r>
            <a:r>
              <a:rPr lang="es-CO" sz="2000" i="1" dirty="0">
                <a:latin typeface="Trebuchet MS" panose="020B0603020202020204" pitchFamily="34" charset="0"/>
              </a:rPr>
              <a:t> </a:t>
            </a:r>
            <a:r>
              <a:rPr lang="es-CO" i="1" dirty="0">
                <a:solidFill>
                  <a:schemeClr val="bg1"/>
                </a:solidFill>
                <a:latin typeface="Trebuchet MS" panose="020B0603020202020204" pitchFamily="34" charset="0"/>
              </a:rPr>
              <a:t>que sirva como </a:t>
            </a:r>
            <a:r>
              <a:rPr lang="es-CO" sz="2000" b="1" i="1" dirty="0">
                <a:solidFill>
                  <a:srgbClr val="00FF00"/>
                </a:solidFill>
                <a:latin typeface="Trebuchet MS" panose="020B0603020202020204" pitchFamily="34" charset="0"/>
              </a:rPr>
              <a:t>insumo</a:t>
            </a:r>
            <a:r>
              <a:rPr lang="es-CO" sz="2000" i="1" dirty="0">
                <a:latin typeface="Trebuchet MS" panose="020B0603020202020204" pitchFamily="34" charset="0"/>
              </a:rPr>
              <a:t> </a:t>
            </a:r>
            <a:r>
              <a:rPr lang="es-CO" i="1" dirty="0">
                <a:solidFill>
                  <a:schemeClr val="bg1"/>
                </a:solidFill>
                <a:latin typeface="Trebuchet MS" panose="020B0603020202020204" pitchFamily="34" charset="0"/>
              </a:rPr>
              <a:t>para mejorar el diseño, la implementación, la ejecución y los efectos de políticas, planes, programas o proyectos (en adelante intervenciones públicas) del </a:t>
            </a:r>
            <a:r>
              <a:rPr lang="es-CO" sz="2000" b="1" i="1" dirty="0">
                <a:solidFill>
                  <a:schemeClr val="accent1">
                    <a:lumMod val="75000"/>
                  </a:schemeClr>
                </a:solidFill>
                <a:latin typeface="Trebuchet MS" panose="020B0603020202020204" pitchFamily="34" charset="0"/>
              </a:rPr>
              <a:t>Gobierno Nacional</a:t>
            </a:r>
            <a:r>
              <a:rPr lang="es-CO" i="1" dirty="0">
                <a:solidFill>
                  <a:schemeClr val="bg1">
                    <a:lumMod val="50000"/>
                  </a:schemeClr>
                </a:solidFill>
                <a:latin typeface="Trebuchet MS" panose="020B0603020202020204" pitchFamily="34" charset="0"/>
              </a:rPr>
              <a:t>.</a:t>
            </a:r>
            <a:endParaRPr lang="es-CO" sz="1600" i="1" dirty="0">
              <a:solidFill>
                <a:schemeClr val="bg1">
                  <a:lumMod val="50000"/>
                </a:schemeClr>
              </a:solidFill>
              <a:effectLst/>
              <a:latin typeface="Trebuchet MS" panose="020B06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809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750"/>
                            </p:stCondLst>
                            <p:childTnLst>
                              <p:par>
                                <p:cTn id="9" presetID="2" presetClass="entr" presetSubtype="1"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1750"/>
                            </p:stCondLst>
                            <p:childTnLst>
                              <p:par>
                                <p:cTn id="14" presetID="10" presetClass="entr" presetSubtype="0" fill="hold" grpId="0" nodeType="afterEffect">
                                  <p:stCondLst>
                                    <p:cond delay="15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77045" y="438583"/>
            <a:ext cx="7937301" cy="965721"/>
            <a:chOff x="777045" y="438583"/>
            <a:chExt cx="7937301" cy="965721"/>
          </a:xfrm>
        </p:grpSpPr>
        <p:sp>
          <p:nvSpPr>
            <p:cNvPr id="3" name="2 CuadroTexto"/>
            <p:cNvSpPr txBox="1"/>
            <p:nvPr/>
          </p:nvSpPr>
          <p:spPr>
            <a:xfrm>
              <a:off x="777045" y="438583"/>
              <a:ext cx="2337499" cy="584775"/>
            </a:xfrm>
            <a:prstGeom prst="rect">
              <a:avLst/>
            </a:prstGeom>
            <a:noFill/>
          </p:spPr>
          <p:txBody>
            <a:bodyPr wrap="none" rtlCol="0">
              <a:spAutoFit/>
            </a:bodyPr>
            <a:lstStyle/>
            <a:p>
              <a:r>
                <a:rPr lang="es-CO" sz="3200" dirty="0" smtClean="0">
                  <a:solidFill>
                    <a:srgbClr val="FF0000"/>
                  </a:solidFill>
                  <a:latin typeface="Trebuchet MS" pitchFamily="34" charset="0"/>
                </a:rPr>
                <a:t>1. SINERGIA</a:t>
              </a:r>
              <a:endParaRPr lang="es-CO" dirty="0">
                <a:solidFill>
                  <a:srgbClr val="FF0000"/>
                </a:solidFill>
                <a:latin typeface="Trebuchet MS" pitchFamily="34" charset="0"/>
              </a:endParaRPr>
            </a:p>
          </p:txBody>
        </p:sp>
        <p:sp>
          <p:nvSpPr>
            <p:cNvPr id="4" name="3 CuadroTexto"/>
            <p:cNvSpPr txBox="1"/>
            <p:nvPr/>
          </p:nvSpPr>
          <p:spPr>
            <a:xfrm>
              <a:off x="777045" y="942639"/>
              <a:ext cx="7937301" cy="461665"/>
            </a:xfrm>
            <a:prstGeom prst="rect">
              <a:avLst/>
            </a:prstGeom>
            <a:noFill/>
          </p:spPr>
          <p:txBody>
            <a:bodyPr wrap="none" rtlCol="0">
              <a:spAutoFit/>
            </a:bodyPr>
            <a:lstStyle/>
            <a:p>
              <a:r>
                <a:rPr lang="es-CO" sz="2400" dirty="0" smtClean="0">
                  <a:solidFill>
                    <a:srgbClr val="33CC33"/>
                  </a:solidFill>
                </a:rPr>
                <a:t>Evalúa </a:t>
              </a:r>
              <a:r>
                <a:rPr lang="es-CO" sz="2400" dirty="0">
                  <a:solidFill>
                    <a:srgbClr val="33CC33"/>
                  </a:solidFill>
                </a:rPr>
                <a:t>políticas, </a:t>
              </a:r>
              <a:r>
                <a:rPr lang="es-CO" sz="2400" dirty="0">
                  <a:solidFill>
                    <a:srgbClr val="CA0689"/>
                  </a:solidFill>
                </a:rPr>
                <a:t>programas y proyectos del </a:t>
              </a:r>
              <a:r>
                <a:rPr lang="es-CO" sz="2400" dirty="0">
                  <a:solidFill>
                    <a:schemeClr val="accent5"/>
                  </a:solidFill>
                </a:rPr>
                <a:t>Gobierno Nacional</a:t>
              </a:r>
              <a:endParaRPr lang="es-CO" sz="2400" dirty="0">
                <a:solidFill>
                  <a:schemeClr val="accent5"/>
                </a:solidFill>
                <a:latin typeface="Trebuchet MS" pitchFamily="34" charset="0"/>
              </a:endParaRPr>
            </a:p>
          </p:txBody>
        </p:sp>
      </p:grpSp>
      <p:graphicFrame>
        <p:nvGraphicFramePr>
          <p:cNvPr id="6" name="5 Gráfico"/>
          <p:cNvGraphicFramePr>
            <a:graphicFrameLocks/>
          </p:cNvGraphicFramePr>
          <p:nvPr>
            <p:extLst>
              <p:ext uri="{D42A27DB-BD31-4B8C-83A1-F6EECF244321}">
                <p14:modId xmlns:p14="http://schemas.microsoft.com/office/powerpoint/2010/main" val="3522704469"/>
              </p:ext>
            </p:extLst>
          </p:nvPr>
        </p:nvGraphicFramePr>
        <p:xfrm>
          <a:off x="756174" y="1151404"/>
          <a:ext cx="7696199" cy="40576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53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2" dur="500"/>
                                        <p:tgtEl>
                                          <p:spTgt spid="6">
                                            <p:graphicEl>
                                              <a:chart seriesIdx="-3" categoryIdx="-3" bldStep="gridLegend"/>
                                            </p:graphicEl>
                                          </p:spTgt>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6" dur="500"/>
                                        <p:tgtEl>
                                          <p:spTgt spid="6">
                                            <p:graphicEl>
                                              <a:chart seriesIdx="-4" categoryIdx="0" bldStep="category"/>
                                            </p:graphicEl>
                                          </p:spTgt>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20" dur="500"/>
                                        <p:tgtEl>
                                          <p:spTgt spid="6">
                                            <p:graphicEl>
                                              <a:chart seriesIdx="-4" categoryIdx="1" bldStep="category"/>
                                            </p:graphicEl>
                                          </p:spTgt>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4" dur="500"/>
                                        <p:tgtEl>
                                          <p:spTgt spid="6">
                                            <p:graphicEl>
                                              <a:chart seriesIdx="-4" categoryIdx="2" bldStep="category"/>
                                            </p:graphicEl>
                                          </p:spTgt>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8" dur="500"/>
                                        <p:tgtEl>
                                          <p:spTgt spid="6">
                                            <p:graphicEl>
                                              <a:chart seriesIdx="-4" categoryIdx="3" bldStep="category"/>
                                            </p:graphicEl>
                                          </p:spTgt>
                                        </p:tgtEl>
                                      </p:cBhvr>
                                    </p:animEffect>
                                  </p:childTnLst>
                                </p:cTn>
                              </p:par>
                            </p:childTnLst>
                          </p:cTn>
                        </p:par>
                        <p:par>
                          <p:cTn id="29" fill="hold">
                            <p:stCondLst>
                              <p:cond delay="3000"/>
                            </p:stCondLst>
                            <p:childTnLst>
                              <p:par>
                                <p:cTn id="30" presetID="22" presetClass="entr" presetSubtype="4" fill="hold" grpId="0" nodeType="afterEffect">
                                  <p:stCondLst>
                                    <p:cond delay="0"/>
                                  </p:stCondLst>
                                  <p:childTnLst>
                                    <p:set>
                                      <p:cBhvr>
                                        <p:cTn id="31"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2" dur="500"/>
                                        <p:tgtEl>
                                          <p:spTgt spid="6">
                                            <p:graphicEl>
                                              <a:chart seriesIdx="-4" categoryIdx="4" bldStep="category"/>
                                            </p:graphicEl>
                                          </p:spTgt>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6" dur="500"/>
                                        <p:tgtEl>
                                          <p:spTgt spid="6">
                                            <p:graphicEl>
                                              <a:chart seriesIdx="-4" categoryIdx="5" bldStep="category"/>
                                            </p:graphicEl>
                                          </p:spTgt>
                                        </p:tgtEl>
                                      </p:cBhvr>
                                    </p:animEffect>
                                  </p:childTnLst>
                                </p:cTn>
                              </p:par>
                            </p:childTnLst>
                          </p:cTn>
                        </p:par>
                        <p:par>
                          <p:cTn id="37" fill="hold">
                            <p:stCondLst>
                              <p:cond delay="4000"/>
                            </p:stCondLst>
                            <p:childTnLst>
                              <p:par>
                                <p:cTn id="38" presetID="22" presetClass="entr" presetSubtype="4" fill="hold" grpId="0" nodeType="afterEffect">
                                  <p:stCondLst>
                                    <p:cond delay="0"/>
                                  </p:stCondLst>
                                  <p:childTnLst>
                                    <p:set>
                                      <p:cBhvr>
                                        <p:cTn id="39"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40" dur="500"/>
                                        <p:tgtEl>
                                          <p:spTgt spid="6">
                                            <p:graphicEl>
                                              <a:chart seriesIdx="-4" categoryIdx="6" bldStep="category"/>
                                            </p:graphicEl>
                                          </p:spTgt>
                                        </p:tgtEl>
                                      </p:cBhvr>
                                    </p:animEffect>
                                  </p:childTnLst>
                                </p:cTn>
                              </p:par>
                            </p:childTnLst>
                          </p:cTn>
                        </p:par>
                        <p:par>
                          <p:cTn id="41" fill="hold">
                            <p:stCondLst>
                              <p:cond delay="4500"/>
                            </p:stCondLst>
                            <p:childTnLst>
                              <p:par>
                                <p:cTn id="42" presetID="22" presetClass="entr" presetSubtype="4" fill="hold" grpId="0" nodeType="afterEffect">
                                  <p:stCondLst>
                                    <p:cond delay="0"/>
                                  </p:stCondLst>
                                  <p:childTnLst>
                                    <p:set>
                                      <p:cBhvr>
                                        <p:cTn id="43"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4" dur="500"/>
                                        <p:tgtEl>
                                          <p:spTgt spid="6">
                                            <p:graphicEl>
                                              <a:chart seriesIdx="-4" categoryIdx="7" bldStep="category"/>
                                            </p:graphicEl>
                                          </p:spTgt>
                                        </p:tgtEl>
                                      </p:cBhvr>
                                    </p:animEffect>
                                  </p:childTnLst>
                                </p:cTn>
                              </p:par>
                            </p:childTnLst>
                          </p:cTn>
                        </p:par>
                        <p:par>
                          <p:cTn id="45" fill="hold">
                            <p:stCondLst>
                              <p:cond delay="5000"/>
                            </p:stCondLst>
                            <p:childTnLst>
                              <p:par>
                                <p:cTn id="46" presetID="22" presetClass="entr" presetSubtype="4" fill="hold" grpId="0" nodeType="afterEffect">
                                  <p:stCondLst>
                                    <p:cond delay="0"/>
                                  </p:stCondLst>
                                  <p:childTnLst>
                                    <p:set>
                                      <p:cBhvr>
                                        <p:cTn id="47"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8" dur="500"/>
                                        <p:tgtEl>
                                          <p:spTgt spid="6">
                                            <p:graphicEl>
                                              <a:chart seriesIdx="-4" categoryIdx="8" bldStep="category"/>
                                            </p:graphicEl>
                                          </p:spTgt>
                                        </p:tgtEl>
                                      </p:cBhvr>
                                    </p:animEffect>
                                  </p:childTnLst>
                                </p:cTn>
                              </p:par>
                            </p:childTnLst>
                          </p:cTn>
                        </p:par>
                        <p:par>
                          <p:cTn id="49" fill="hold">
                            <p:stCondLst>
                              <p:cond delay="5500"/>
                            </p:stCondLst>
                            <p:childTnLst>
                              <p:par>
                                <p:cTn id="50" presetID="22" presetClass="entr" presetSubtype="4" fill="hold" grpId="0" nodeType="afterEffect">
                                  <p:stCondLst>
                                    <p:cond delay="0"/>
                                  </p:stCondLst>
                                  <p:childTnLst>
                                    <p:set>
                                      <p:cBhvr>
                                        <p:cTn id="51"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2" dur="500"/>
                                        <p:tgtEl>
                                          <p:spTgt spid="6">
                                            <p:graphicEl>
                                              <a:chart seriesIdx="-4" categoryIdx="9" bldStep="category"/>
                                            </p:graphicEl>
                                          </p:spTgt>
                                        </p:tgtEl>
                                      </p:cBhvr>
                                    </p:animEffect>
                                  </p:childTnLst>
                                </p:cTn>
                              </p:par>
                            </p:childTnLst>
                          </p:cTn>
                        </p:par>
                        <p:par>
                          <p:cTn id="53" fill="hold">
                            <p:stCondLst>
                              <p:cond delay="6000"/>
                            </p:stCondLst>
                            <p:childTnLst>
                              <p:par>
                                <p:cTn id="54" presetID="22" presetClass="entr" presetSubtype="4" fill="hold" grpId="0" nodeType="afterEffect">
                                  <p:stCondLst>
                                    <p:cond delay="0"/>
                                  </p:stCondLst>
                                  <p:childTnLst>
                                    <p:set>
                                      <p:cBhvr>
                                        <p:cTn id="55"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6" dur="500"/>
                                        <p:tgtEl>
                                          <p:spTgt spid="6">
                                            <p:graphicEl>
                                              <a:chart seriesIdx="-4" categoryIdx="10" bldStep="category"/>
                                            </p:graphicEl>
                                          </p:spTgt>
                                        </p:tgtEl>
                                      </p:cBhvr>
                                    </p:animEffect>
                                  </p:childTnLst>
                                </p:cTn>
                              </p:par>
                            </p:childTnLst>
                          </p:cTn>
                        </p:par>
                        <p:par>
                          <p:cTn id="57" fill="hold">
                            <p:stCondLst>
                              <p:cond delay="6500"/>
                            </p:stCondLst>
                            <p:childTnLst>
                              <p:par>
                                <p:cTn id="58" presetID="22" presetClass="entr" presetSubtype="4" fill="hold" grpId="0" nodeType="afterEffect">
                                  <p:stCondLst>
                                    <p:cond delay="0"/>
                                  </p:stCondLst>
                                  <p:childTnLst>
                                    <p:set>
                                      <p:cBhvr>
                                        <p:cTn id="59"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60" dur="500"/>
                                        <p:tgtEl>
                                          <p:spTgt spid="6">
                                            <p:graphicEl>
                                              <a:chart seriesIdx="-4" categoryIdx="1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category"/>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spichable\Desktop\PRESENTACIÓN DE HUGO PEREIRA\FOTOS Y PSD\JPGS\PASTRANA PERIODO UNI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2 Grupo"/>
          <p:cNvGrpSpPr/>
          <p:nvPr/>
        </p:nvGrpSpPr>
        <p:grpSpPr>
          <a:xfrm>
            <a:off x="1069909" y="720763"/>
            <a:ext cx="6884352" cy="2819375"/>
            <a:chOff x="1069909" y="720763"/>
            <a:chExt cx="6884352" cy="2819375"/>
          </a:xfrm>
        </p:grpSpPr>
        <p:sp>
          <p:nvSpPr>
            <p:cNvPr id="4" name="3 CuadroTexto"/>
            <p:cNvSpPr txBox="1"/>
            <p:nvPr/>
          </p:nvSpPr>
          <p:spPr>
            <a:xfrm rot="21349833">
              <a:off x="1069909" y="2893807"/>
              <a:ext cx="1948739"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Pastrana</a:t>
              </a:r>
              <a:endParaRPr lang="es-CO"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5" name="4 CuadroTexto"/>
            <p:cNvSpPr txBox="1"/>
            <p:nvPr/>
          </p:nvSpPr>
          <p:spPr>
            <a:xfrm>
              <a:off x="3645068" y="720763"/>
              <a:ext cx="4309193" cy="830997"/>
            </a:xfrm>
            <a:prstGeom prst="rect">
              <a:avLst/>
            </a:prstGeom>
            <a:noFill/>
          </p:spPr>
          <p:txBody>
            <a:bodyPr wrap="none" rtlCol="0">
              <a:spAutoFit/>
            </a:bodyPr>
            <a:lstStyle/>
            <a:p>
              <a:pPr algn="ct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Cambio para construir la paz</a:t>
              </a:r>
            </a:p>
            <a:p>
              <a:pPr algn="ct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(1998 -2002)</a:t>
              </a:r>
              <a:endParaRPr lang="es-CO" sz="24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grpSp>
        <p:nvGrpSpPr>
          <p:cNvPr id="6" name="5 Grupo"/>
          <p:cNvGrpSpPr/>
          <p:nvPr/>
        </p:nvGrpSpPr>
        <p:grpSpPr>
          <a:xfrm>
            <a:off x="3991067" y="3303223"/>
            <a:ext cx="4830203" cy="2227103"/>
            <a:chOff x="3991067" y="3303223"/>
            <a:chExt cx="4830203" cy="2227103"/>
          </a:xfrm>
        </p:grpSpPr>
        <p:sp>
          <p:nvSpPr>
            <p:cNvPr id="8" name="7 CuadroTexto"/>
            <p:cNvSpPr txBox="1"/>
            <p:nvPr/>
          </p:nvSpPr>
          <p:spPr>
            <a:xfrm>
              <a:off x="3991067" y="3303223"/>
              <a:ext cx="2174057" cy="1200329"/>
            </a:xfrm>
            <a:prstGeom prst="rect">
              <a:avLst/>
            </a:prstGeom>
            <a:noFill/>
          </p:spPr>
          <p:txBody>
            <a:bodyPr wrap="none" rtlCol="0">
              <a:spAutoFit/>
            </a:bodyPr>
            <a:lstStyle/>
            <a:p>
              <a:r>
                <a:rPr lang="es-CO" b="1" dirty="0" smtClean="0">
                  <a:solidFill>
                    <a:srgbClr val="FF6600"/>
                  </a:solidFill>
                  <a:latin typeface="Trebuchet MS" panose="020B0603020202020204" pitchFamily="34" charset="0"/>
                </a:rPr>
                <a:t>Programas: </a:t>
              </a:r>
            </a:p>
            <a:p>
              <a:r>
                <a:rPr lang="es-CO" b="1" dirty="0" smtClean="0">
                  <a:solidFill>
                    <a:srgbClr val="FF0000"/>
                  </a:solidFill>
                  <a:latin typeface="Trebuchet MS" panose="020B0603020202020204" pitchFamily="34" charset="0"/>
                </a:rPr>
                <a:t>Familias </a:t>
              </a:r>
              <a:r>
                <a:rPr lang="es-CO" b="1" dirty="0">
                  <a:solidFill>
                    <a:srgbClr val="FF0000"/>
                  </a:solidFill>
                  <a:latin typeface="Trebuchet MS" panose="020B0603020202020204" pitchFamily="34" charset="0"/>
                </a:rPr>
                <a:t>en Acción</a:t>
              </a:r>
            </a:p>
            <a:p>
              <a:r>
                <a:rPr lang="es-CO" b="1" dirty="0">
                  <a:solidFill>
                    <a:srgbClr val="FF0000"/>
                  </a:solidFill>
                  <a:latin typeface="Trebuchet MS" panose="020B0603020202020204" pitchFamily="34" charset="0"/>
                </a:rPr>
                <a:t>Jóvenes en Acción</a:t>
              </a:r>
            </a:p>
            <a:p>
              <a:r>
                <a:rPr lang="es-CO" b="1" dirty="0">
                  <a:solidFill>
                    <a:srgbClr val="FF0000"/>
                  </a:solidFill>
                  <a:latin typeface="Trebuchet MS" panose="020B0603020202020204" pitchFamily="34" charset="0"/>
                </a:rPr>
                <a:t>Empleo en Acción</a:t>
              </a:r>
              <a:endParaRPr lang="es-CO" dirty="0">
                <a:solidFill>
                  <a:srgbClr val="FF0000"/>
                </a:solidFill>
                <a:latin typeface="Trebuchet MS" panose="020B0603020202020204"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929" y="4313931"/>
              <a:ext cx="1183341" cy="121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0635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8" y="0"/>
            <a:ext cx="9144000" cy="5715000"/>
          </a:xfrm>
          <a:prstGeom prst="rect">
            <a:avLst/>
          </a:prstGeom>
        </p:spPr>
      </p:pic>
      <p:grpSp>
        <p:nvGrpSpPr>
          <p:cNvPr id="6" name="5 Grupo"/>
          <p:cNvGrpSpPr/>
          <p:nvPr/>
        </p:nvGrpSpPr>
        <p:grpSpPr>
          <a:xfrm>
            <a:off x="3931692" y="3303223"/>
            <a:ext cx="4996453" cy="2227103"/>
            <a:chOff x="3931692" y="3303223"/>
            <a:chExt cx="4996453" cy="2227103"/>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804" y="4313931"/>
              <a:ext cx="1183341" cy="121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931692" y="3303223"/>
              <a:ext cx="4152483" cy="1754326"/>
            </a:xfrm>
            <a:prstGeom prst="rect">
              <a:avLst/>
            </a:prstGeom>
            <a:noFill/>
          </p:spPr>
          <p:txBody>
            <a:bodyPr wrap="none" rtlCol="0">
              <a:spAutoFit/>
            </a:bodyPr>
            <a:lstStyle/>
            <a:p>
              <a:r>
                <a:rPr lang="es-CO" b="1" dirty="0" smtClean="0">
                  <a:solidFill>
                    <a:srgbClr val="FF6600"/>
                  </a:solidFill>
                  <a:latin typeface="Trebuchet MS" panose="020B0603020202020204" pitchFamily="34" charset="0"/>
                </a:rPr>
                <a:t>Programas:</a:t>
              </a:r>
            </a:p>
            <a:p>
              <a:r>
                <a:rPr lang="es-CO" dirty="0">
                  <a:solidFill>
                    <a:srgbClr val="FF0000"/>
                  </a:solidFill>
                  <a:latin typeface="Trebuchet MS" panose="020B0603020202020204" pitchFamily="34" charset="0"/>
                </a:rPr>
                <a:t>Familias en Acción</a:t>
              </a:r>
            </a:p>
            <a:p>
              <a:r>
                <a:rPr lang="es-CO" dirty="0">
                  <a:solidFill>
                    <a:srgbClr val="FF0000"/>
                  </a:solidFill>
                  <a:latin typeface="Trebuchet MS" panose="020B0603020202020204" pitchFamily="34" charset="0"/>
                </a:rPr>
                <a:t>Jóvenes en Acción</a:t>
              </a:r>
            </a:p>
            <a:p>
              <a:r>
                <a:rPr lang="es-CO" dirty="0">
                  <a:solidFill>
                    <a:srgbClr val="FF0000"/>
                  </a:solidFill>
                  <a:latin typeface="Trebuchet MS" panose="020B0603020202020204" pitchFamily="34" charset="0"/>
                </a:rPr>
                <a:t>Empleo en </a:t>
              </a:r>
              <a:r>
                <a:rPr lang="es-CO" dirty="0" smtClean="0">
                  <a:solidFill>
                    <a:srgbClr val="FF0000"/>
                  </a:solidFill>
                  <a:latin typeface="Trebuchet MS" panose="020B0603020202020204" pitchFamily="34" charset="0"/>
                </a:rPr>
                <a:t>Acción</a:t>
              </a:r>
            </a:p>
            <a:p>
              <a:r>
                <a:rPr lang="es-CO" dirty="0" smtClean="0">
                  <a:solidFill>
                    <a:srgbClr val="FF0000"/>
                  </a:solidFill>
                  <a:latin typeface="Trebuchet MS" panose="020B0603020202020204" pitchFamily="34" charset="0"/>
                </a:rPr>
                <a:t>Programa de apoyo directo al empleo</a:t>
              </a:r>
              <a:endParaRPr lang="es-CO" dirty="0">
                <a:solidFill>
                  <a:srgbClr val="FF0000"/>
                </a:solidFill>
                <a:latin typeface="Trebuchet MS" panose="020B0603020202020204" pitchFamily="34" charset="0"/>
              </a:endParaRPr>
            </a:p>
            <a:p>
              <a:endParaRPr lang="es-CO" dirty="0">
                <a:solidFill>
                  <a:srgbClr val="FF0000"/>
                </a:solidFill>
                <a:latin typeface="Trebuchet MS" panose="020B0603020202020204" pitchFamily="34" charset="0"/>
              </a:endParaRPr>
            </a:p>
          </p:txBody>
        </p:sp>
      </p:grpSp>
      <p:grpSp>
        <p:nvGrpSpPr>
          <p:cNvPr id="10" name="9 Grupo"/>
          <p:cNvGrpSpPr/>
          <p:nvPr/>
        </p:nvGrpSpPr>
        <p:grpSpPr>
          <a:xfrm>
            <a:off x="1258645" y="720763"/>
            <a:ext cx="6686795" cy="2819375"/>
            <a:chOff x="1258645" y="720763"/>
            <a:chExt cx="6686795" cy="2819375"/>
          </a:xfrm>
        </p:grpSpPr>
        <p:sp>
          <p:nvSpPr>
            <p:cNvPr id="8" name="7 CuadroTexto"/>
            <p:cNvSpPr txBox="1"/>
            <p:nvPr/>
          </p:nvSpPr>
          <p:spPr>
            <a:xfrm rot="21349833">
              <a:off x="1258645" y="2893807"/>
              <a:ext cx="1571264"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Uribe I</a:t>
              </a:r>
              <a:endParaRPr lang="es-CO"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8 CuadroTexto"/>
            <p:cNvSpPr txBox="1"/>
            <p:nvPr/>
          </p:nvSpPr>
          <p:spPr>
            <a:xfrm>
              <a:off x="3653880" y="720763"/>
              <a:ext cx="4291560" cy="830997"/>
            </a:xfrm>
            <a:prstGeom prst="rect">
              <a:avLst/>
            </a:prstGeom>
            <a:noFill/>
          </p:spPr>
          <p:txBody>
            <a:bodyPr wrap="none" rtlCol="0">
              <a:spAutoFit/>
            </a:bodyPr>
            <a:lstStyle/>
            <a:p>
              <a:pPr algn="ct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Hacia un estado comunitario</a:t>
              </a:r>
            </a:p>
            <a:p>
              <a:pPr algn="ct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(2002 -2006)</a:t>
              </a:r>
              <a:endParaRPr lang="es-CO" sz="24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spTree>
    <p:extLst>
      <p:ext uri="{BB962C8B-B14F-4D97-AF65-F5344CB8AC3E}">
        <p14:creationId xmlns:p14="http://schemas.microsoft.com/office/powerpoint/2010/main" val="1473461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326340" y="119846"/>
            <a:ext cx="3460800" cy="5252196"/>
          </a:xfrm>
          <a:prstGeom prst="rect">
            <a:avLst/>
          </a:prstGeom>
        </p:spPr>
      </p:pic>
      <p:pic>
        <p:nvPicPr>
          <p:cNvPr id="2050" name="Picture 2" descr="http://fundalectura.org/images/user/lanzamiento%20RSI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581" y="211257"/>
            <a:ext cx="3891571" cy="506937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stretch>
            <a:fillRect/>
          </a:stretch>
        </p:blipFill>
        <p:spPr>
          <a:xfrm>
            <a:off x="1675871" y="3258776"/>
            <a:ext cx="1367475" cy="1023664"/>
          </a:xfrm>
          <a:prstGeom prst="rect">
            <a:avLst/>
          </a:prstGeom>
        </p:spPr>
      </p:pic>
    </p:spTree>
    <p:extLst>
      <p:ext uri="{BB962C8B-B14F-4D97-AF65-F5344CB8AC3E}">
        <p14:creationId xmlns:p14="http://schemas.microsoft.com/office/powerpoint/2010/main" val="2298453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7" name="6 Grupo"/>
          <p:cNvGrpSpPr/>
          <p:nvPr/>
        </p:nvGrpSpPr>
        <p:grpSpPr>
          <a:xfrm>
            <a:off x="3969551" y="2495255"/>
            <a:ext cx="5056115" cy="2983918"/>
            <a:chOff x="3969551" y="2495255"/>
            <a:chExt cx="5056115" cy="2983918"/>
          </a:xfrm>
        </p:grpSpPr>
        <p:sp>
          <p:nvSpPr>
            <p:cNvPr id="4" name="3 CuadroTexto"/>
            <p:cNvSpPr txBox="1"/>
            <p:nvPr/>
          </p:nvSpPr>
          <p:spPr>
            <a:xfrm>
              <a:off x="3969551" y="2495255"/>
              <a:ext cx="3826689" cy="1754326"/>
            </a:xfrm>
            <a:prstGeom prst="rect">
              <a:avLst/>
            </a:prstGeom>
            <a:noFill/>
          </p:spPr>
          <p:txBody>
            <a:bodyPr wrap="none" rtlCol="0">
              <a:spAutoFit/>
            </a:bodyPr>
            <a:lstStyle/>
            <a:p>
              <a:r>
                <a:rPr lang="es-CO" b="1" dirty="0" smtClean="0">
                  <a:solidFill>
                    <a:srgbClr val="FF6600"/>
                  </a:solidFill>
                  <a:latin typeface="Trebuchet MS" panose="020B0603020202020204" pitchFamily="34" charset="0"/>
                </a:rPr>
                <a:t>Políticas</a:t>
              </a:r>
            </a:p>
            <a:p>
              <a:r>
                <a:rPr lang="es-CO" dirty="0">
                  <a:solidFill>
                    <a:srgbClr val="FF0000"/>
                  </a:solidFill>
                  <a:latin typeface="Trebuchet MS" panose="020B0603020202020204" pitchFamily="34" charset="0"/>
                </a:rPr>
                <a:t>Atención a la población desplazada</a:t>
              </a:r>
            </a:p>
            <a:p>
              <a:r>
                <a:rPr lang="es-CO" dirty="0">
                  <a:solidFill>
                    <a:srgbClr val="FF0000"/>
                  </a:solidFill>
                  <a:latin typeface="Trebuchet MS" panose="020B0603020202020204" pitchFamily="34" charset="0"/>
                </a:rPr>
                <a:t>Cooperación Industrial y Social</a:t>
              </a:r>
            </a:p>
            <a:p>
              <a:r>
                <a:rPr lang="es-CO" dirty="0">
                  <a:solidFill>
                    <a:srgbClr val="FF0000"/>
                  </a:solidFill>
                  <a:latin typeface="Trebuchet MS" panose="020B0603020202020204" pitchFamily="34" charset="0"/>
                </a:rPr>
                <a:t>Reintegración Social y Económica</a:t>
              </a:r>
            </a:p>
            <a:p>
              <a:r>
                <a:rPr lang="es-CO" dirty="0">
                  <a:solidFill>
                    <a:srgbClr val="FF0000"/>
                  </a:solidFill>
                  <a:latin typeface="Trebuchet MS" panose="020B0603020202020204" pitchFamily="34" charset="0"/>
                </a:rPr>
                <a:t>Vivienda de Interés Social Urbana</a:t>
              </a:r>
            </a:p>
            <a:p>
              <a:endParaRPr lang="es-CO" dirty="0">
                <a:solidFill>
                  <a:srgbClr val="FF0000"/>
                </a:solidFill>
                <a:latin typeface="Trebuchet MS" panose="020B0603020202020204" pitchFamily="34" charset="0"/>
              </a:endParaRPr>
            </a:p>
          </p:txBody>
        </p:sp>
        <p:sp>
          <p:nvSpPr>
            <p:cNvPr id="6" name="5 CuadroTexto"/>
            <p:cNvSpPr txBox="1"/>
            <p:nvPr/>
          </p:nvSpPr>
          <p:spPr>
            <a:xfrm>
              <a:off x="3969551" y="4026107"/>
              <a:ext cx="2218877" cy="646331"/>
            </a:xfrm>
            <a:prstGeom prst="rect">
              <a:avLst/>
            </a:prstGeom>
            <a:noFill/>
          </p:spPr>
          <p:txBody>
            <a:bodyPr wrap="none" rtlCol="0">
              <a:spAutoFit/>
            </a:bodyPr>
            <a:lstStyle/>
            <a:p>
              <a:r>
                <a:rPr lang="es-CO" b="1" dirty="0">
                  <a:solidFill>
                    <a:srgbClr val="FF6600"/>
                  </a:solidFill>
                  <a:latin typeface="Trebuchet MS" panose="020B0603020202020204" pitchFamily="34" charset="0"/>
                </a:rPr>
                <a:t>Programas </a:t>
              </a:r>
            </a:p>
            <a:p>
              <a:r>
                <a:rPr lang="es-CO" dirty="0">
                  <a:solidFill>
                    <a:srgbClr val="FF0000"/>
                  </a:solidFill>
                  <a:latin typeface="Trebuchet MS" panose="020B0603020202020204" pitchFamily="34" charset="0"/>
                </a:rPr>
                <a:t>Agro Ingreso Seguro</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297" y="4150943"/>
              <a:ext cx="1390369" cy="132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1194525" y="548641"/>
            <a:ext cx="6426569" cy="2991497"/>
            <a:chOff x="1194525" y="548641"/>
            <a:chExt cx="6426569" cy="2991497"/>
          </a:xfrm>
        </p:grpSpPr>
        <p:sp>
          <p:nvSpPr>
            <p:cNvPr id="3" name="2 CuadroTexto"/>
            <p:cNvSpPr txBox="1"/>
            <p:nvPr/>
          </p:nvSpPr>
          <p:spPr>
            <a:xfrm rot="21349833">
              <a:off x="1194525" y="2893807"/>
              <a:ext cx="1699504"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Uribe </a:t>
              </a:r>
              <a:r>
                <a:rPr lang="es-CO" sz="3600" dirty="0">
                  <a:solidFill>
                    <a:schemeClr val="bg1"/>
                  </a:solidFill>
                  <a:effectLst>
                    <a:outerShdw blurRad="38100" dist="38100" dir="2700000" algn="tl">
                      <a:srgbClr val="000000">
                        <a:alpha val="43137"/>
                      </a:srgbClr>
                    </a:outerShdw>
                  </a:effectLst>
                  <a:latin typeface="Trebuchet MS" panose="020B0603020202020204" pitchFamily="34" charset="0"/>
                </a:rPr>
                <a:t>I</a:t>
              </a:r>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I</a:t>
              </a:r>
              <a:endParaRPr lang="es-CO"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8 CuadroTexto"/>
            <p:cNvSpPr txBox="1"/>
            <p:nvPr/>
          </p:nvSpPr>
          <p:spPr>
            <a:xfrm>
              <a:off x="4300953" y="548641"/>
              <a:ext cx="3320141" cy="1200329"/>
            </a:xfrm>
            <a:prstGeom prst="rect">
              <a:avLst/>
            </a:prstGeom>
            <a:noFill/>
          </p:spPr>
          <p:txBody>
            <a:bodyPr wrap="none" rtlCol="0">
              <a:spAutoFit/>
            </a:bodyPr>
            <a:lstStyle/>
            <a:p>
              <a:pPr algn="ctr"/>
              <a:r>
                <a:rPr lang="es-CO" sz="2400" b="1" dirty="0">
                  <a:solidFill>
                    <a:schemeClr val="bg1"/>
                  </a:solidFill>
                  <a:effectLst>
                    <a:outerShdw blurRad="38100" dist="38100" dir="2700000" algn="tl">
                      <a:srgbClr val="000000">
                        <a:alpha val="43137"/>
                      </a:srgbClr>
                    </a:outerShdw>
                  </a:effectLst>
                  <a:latin typeface="Trebuchet MS" panose="020B0603020202020204" pitchFamily="34" charset="0"/>
                </a:rPr>
                <a:t>Estado </a:t>
              </a: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Comunitario:</a:t>
              </a:r>
            </a:p>
            <a:p>
              <a:pPr algn="ct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desarrollo </a:t>
              </a:r>
              <a:r>
                <a:rPr lang="es-CO" sz="2400" b="1" dirty="0">
                  <a:solidFill>
                    <a:schemeClr val="bg1"/>
                  </a:solidFill>
                  <a:effectLst>
                    <a:outerShdw blurRad="38100" dist="38100" dir="2700000" algn="tl">
                      <a:srgbClr val="000000">
                        <a:alpha val="43137"/>
                      </a:srgbClr>
                    </a:outerShdw>
                  </a:effectLst>
                  <a:latin typeface="Trebuchet MS" panose="020B0603020202020204" pitchFamily="34" charset="0"/>
                </a:rPr>
                <a:t>para todos </a:t>
              </a:r>
              <a:endPar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r>
                <a:rPr lang="es-CO" sz="2400" b="1" dirty="0" smtClean="0">
                  <a:solidFill>
                    <a:schemeClr val="bg1"/>
                  </a:solidFill>
                  <a:effectLst>
                    <a:outerShdw blurRad="38100" dist="38100" dir="2700000" algn="tl">
                      <a:srgbClr val="000000">
                        <a:alpha val="43137"/>
                      </a:srgbClr>
                    </a:outerShdw>
                  </a:effectLst>
                  <a:latin typeface="Trebuchet MS" panose="020B0603020202020204" pitchFamily="34" charset="0"/>
                </a:rPr>
                <a:t>(</a:t>
              </a:r>
              <a:r>
                <a:rPr lang="es-CO" sz="2400" b="1" dirty="0">
                  <a:solidFill>
                    <a:schemeClr val="bg1"/>
                  </a:solidFill>
                  <a:effectLst>
                    <a:outerShdw blurRad="38100" dist="38100" dir="2700000" algn="tl">
                      <a:srgbClr val="000000">
                        <a:alpha val="43137"/>
                      </a:srgbClr>
                    </a:outerShdw>
                  </a:effectLst>
                  <a:latin typeface="Trebuchet MS" panose="020B0603020202020204" pitchFamily="34" charset="0"/>
                </a:rPr>
                <a:t>2006-2010)</a:t>
              </a:r>
            </a:p>
          </p:txBody>
        </p:sp>
      </p:grpSp>
    </p:spTree>
    <p:extLst>
      <p:ext uri="{BB962C8B-B14F-4D97-AF65-F5344CB8AC3E}">
        <p14:creationId xmlns:p14="http://schemas.microsoft.com/office/powerpoint/2010/main" val="3919926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11" name="10 Grupo"/>
          <p:cNvGrpSpPr/>
          <p:nvPr/>
        </p:nvGrpSpPr>
        <p:grpSpPr>
          <a:xfrm>
            <a:off x="4195462" y="2721176"/>
            <a:ext cx="4615050" cy="2864732"/>
            <a:chOff x="4195462" y="2721176"/>
            <a:chExt cx="4615050" cy="2864732"/>
          </a:xfrm>
        </p:grpSpPr>
        <p:sp>
          <p:nvSpPr>
            <p:cNvPr id="4" name="3 CuadroTexto"/>
            <p:cNvSpPr txBox="1"/>
            <p:nvPr/>
          </p:nvSpPr>
          <p:spPr>
            <a:xfrm>
              <a:off x="4195462" y="2721176"/>
              <a:ext cx="3169009" cy="1477328"/>
            </a:xfrm>
            <a:prstGeom prst="rect">
              <a:avLst/>
            </a:prstGeom>
            <a:noFill/>
          </p:spPr>
          <p:txBody>
            <a:bodyPr wrap="none" rtlCol="0">
              <a:spAutoFit/>
            </a:bodyPr>
            <a:lstStyle/>
            <a:p>
              <a:r>
                <a:rPr lang="es-CO" b="1" dirty="0" smtClean="0">
                  <a:solidFill>
                    <a:srgbClr val="00B050"/>
                  </a:solidFill>
                  <a:latin typeface="Trebuchet MS" panose="020B0603020202020204" pitchFamily="34" charset="0"/>
                </a:rPr>
                <a:t>Política</a:t>
              </a:r>
              <a:r>
                <a:rPr lang="es-CO" dirty="0" smtClean="0">
                  <a:solidFill>
                    <a:srgbClr val="00B050"/>
                  </a:solidFill>
                  <a:latin typeface="Trebuchet MS" panose="020B0603020202020204" pitchFamily="34" charset="0"/>
                </a:rPr>
                <a:t> </a:t>
              </a:r>
            </a:p>
            <a:p>
              <a:r>
                <a:rPr lang="es-CO" dirty="0">
                  <a:solidFill>
                    <a:srgbClr val="FF6600"/>
                  </a:solidFill>
                  <a:latin typeface="Trebuchet MS" panose="020B0603020202020204" pitchFamily="34" charset="0"/>
                </a:rPr>
                <a:t>Acceso a Tierras</a:t>
              </a:r>
            </a:p>
            <a:p>
              <a:r>
                <a:rPr lang="es-CO" dirty="0">
                  <a:solidFill>
                    <a:srgbClr val="FF6600"/>
                  </a:solidFill>
                  <a:latin typeface="Trebuchet MS" panose="020B0603020202020204" pitchFamily="34" charset="0"/>
                </a:rPr>
                <a:t>Discapacidad</a:t>
              </a:r>
            </a:p>
            <a:p>
              <a:r>
                <a:rPr lang="es-CO" dirty="0">
                  <a:solidFill>
                    <a:srgbClr val="FF6600"/>
                  </a:solidFill>
                  <a:latin typeface="Trebuchet MS" panose="020B0603020202020204" pitchFamily="34" charset="0"/>
                </a:rPr>
                <a:t>Salud Sexual y Reproductiva</a:t>
              </a:r>
            </a:p>
            <a:p>
              <a:r>
                <a:rPr lang="es-CO" dirty="0">
                  <a:solidFill>
                    <a:srgbClr val="FF6600"/>
                  </a:solidFill>
                  <a:latin typeface="Trebuchet MS" panose="020B0603020202020204" pitchFamily="34" charset="0"/>
                </a:rPr>
                <a:t>Espacios Oceánicos</a:t>
              </a:r>
            </a:p>
          </p:txBody>
        </p:sp>
        <p:sp>
          <p:nvSpPr>
            <p:cNvPr id="5" name="4 CuadroTexto"/>
            <p:cNvSpPr txBox="1"/>
            <p:nvPr/>
          </p:nvSpPr>
          <p:spPr>
            <a:xfrm>
              <a:off x="4195462" y="4168574"/>
              <a:ext cx="3047629" cy="1200329"/>
            </a:xfrm>
            <a:prstGeom prst="rect">
              <a:avLst/>
            </a:prstGeom>
            <a:noFill/>
          </p:spPr>
          <p:txBody>
            <a:bodyPr wrap="none" rtlCol="0">
              <a:spAutoFit/>
            </a:bodyPr>
            <a:lstStyle/>
            <a:p>
              <a:r>
                <a:rPr lang="es-CO" b="1" dirty="0" smtClean="0">
                  <a:solidFill>
                    <a:srgbClr val="00B050"/>
                  </a:solidFill>
                  <a:latin typeface="Trebuchet MS" panose="020B0603020202020204" pitchFamily="34" charset="0"/>
                </a:rPr>
                <a:t>Programas</a:t>
              </a:r>
            </a:p>
            <a:p>
              <a:r>
                <a:rPr lang="es-CO" dirty="0">
                  <a:solidFill>
                    <a:srgbClr val="FF6600"/>
                  </a:solidFill>
                  <a:latin typeface="Trebuchet MS" panose="020B0603020202020204" pitchFamily="34" charset="0"/>
                </a:rPr>
                <a:t>Banca de las Oportunidades</a:t>
              </a:r>
            </a:p>
            <a:p>
              <a:r>
                <a:rPr lang="es-CO" dirty="0">
                  <a:solidFill>
                    <a:srgbClr val="FF6600"/>
                  </a:solidFill>
                  <a:latin typeface="Trebuchet MS" panose="020B0603020202020204" pitchFamily="34" charset="0"/>
                </a:rPr>
                <a:t>Red Juntos</a:t>
              </a:r>
            </a:p>
            <a:p>
              <a:r>
                <a:rPr lang="es-CO" dirty="0" smtClean="0">
                  <a:solidFill>
                    <a:srgbClr val="FF6600"/>
                  </a:solidFill>
                  <a:latin typeface="Trebuchet MS" panose="020B0603020202020204" pitchFamily="34" charset="0"/>
                </a:rPr>
                <a:t>Transformación Productiva</a:t>
              </a:r>
              <a:endParaRPr lang="es-CO" dirty="0">
                <a:solidFill>
                  <a:srgbClr val="FF0000"/>
                </a:solidFill>
                <a:latin typeface="Trebuchet MS" panose="020B0603020202020204"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935" y="4060455"/>
              <a:ext cx="1066577" cy="1525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9 Grupo"/>
          <p:cNvGrpSpPr/>
          <p:nvPr/>
        </p:nvGrpSpPr>
        <p:grpSpPr>
          <a:xfrm>
            <a:off x="1150443" y="548642"/>
            <a:ext cx="6575936" cy="2991496"/>
            <a:chOff x="1150443" y="548642"/>
            <a:chExt cx="6575936" cy="2991496"/>
          </a:xfrm>
        </p:grpSpPr>
        <p:sp>
          <p:nvSpPr>
            <p:cNvPr id="3" name="2 CuadroTexto"/>
            <p:cNvSpPr txBox="1"/>
            <p:nvPr/>
          </p:nvSpPr>
          <p:spPr>
            <a:xfrm rot="21349833">
              <a:off x="1150443" y="2893807"/>
              <a:ext cx="1787669"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Santos I</a:t>
              </a:r>
              <a:endParaRPr lang="es-CO"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9" name="8 CuadroTexto"/>
            <p:cNvSpPr txBox="1"/>
            <p:nvPr/>
          </p:nvSpPr>
          <p:spPr>
            <a:xfrm>
              <a:off x="3959001" y="548642"/>
              <a:ext cx="3767378" cy="954107"/>
            </a:xfrm>
            <a:prstGeom prst="rect">
              <a:avLst/>
            </a:prstGeom>
            <a:noFill/>
          </p:spPr>
          <p:txBody>
            <a:bodyPr wrap="none" rtlCol="0">
              <a:spAutoFit/>
            </a:bodyPr>
            <a:lstStyle/>
            <a:p>
              <a:pPr algn="ctr"/>
              <a:r>
                <a:rPr lang="es-CO" sz="2800" b="1" dirty="0">
                  <a:solidFill>
                    <a:srgbClr val="FFFF00"/>
                  </a:solidFill>
                  <a:effectLst>
                    <a:outerShdw blurRad="38100" dist="38100" dir="2700000" algn="tl">
                      <a:srgbClr val="000000">
                        <a:alpha val="43137"/>
                      </a:srgbClr>
                    </a:outerShdw>
                  </a:effectLst>
                </a:rPr>
                <a:t>Prosperidad para Todos </a:t>
              </a:r>
              <a:endParaRPr lang="es-CO" sz="2800" b="1" dirty="0" smtClean="0">
                <a:solidFill>
                  <a:srgbClr val="FFFF00"/>
                </a:solidFill>
                <a:effectLst>
                  <a:outerShdw blurRad="38100" dist="38100" dir="2700000" algn="tl">
                    <a:srgbClr val="000000">
                      <a:alpha val="43137"/>
                    </a:srgbClr>
                  </a:outerShdw>
                </a:effectLst>
              </a:endParaRPr>
            </a:p>
            <a:p>
              <a:pPr algn="ctr"/>
              <a:r>
                <a:rPr lang="es-CO" sz="2800" b="1" dirty="0" smtClean="0">
                  <a:solidFill>
                    <a:schemeClr val="bg1"/>
                  </a:solidFill>
                  <a:effectLst>
                    <a:outerShdw blurRad="38100" dist="38100" dir="2700000" algn="tl">
                      <a:srgbClr val="000000">
                        <a:alpha val="43137"/>
                      </a:srgbClr>
                    </a:outerShdw>
                  </a:effectLst>
                </a:rPr>
                <a:t>(</a:t>
              </a:r>
              <a:r>
                <a:rPr lang="es-CO" sz="2800" b="1" dirty="0">
                  <a:solidFill>
                    <a:schemeClr val="bg1"/>
                  </a:solidFill>
                  <a:effectLst>
                    <a:outerShdw blurRad="38100" dist="38100" dir="2700000" algn="tl">
                      <a:srgbClr val="000000">
                        <a:alpha val="43137"/>
                      </a:srgbClr>
                    </a:outerShdw>
                  </a:effectLst>
                </a:rPr>
                <a:t>2010-2014)</a:t>
              </a:r>
              <a:endParaRPr lang="es-CO" sz="28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spTree>
    <p:extLst>
      <p:ext uri="{BB962C8B-B14F-4D97-AF65-F5344CB8AC3E}">
        <p14:creationId xmlns:p14="http://schemas.microsoft.com/office/powerpoint/2010/main" val="41617432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11" name="10 Grupo"/>
          <p:cNvGrpSpPr/>
          <p:nvPr/>
        </p:nvGrpSpPr>
        <p:grpSpPr>
          <a:xfrm>
            <a:off x="4238489" y="2912471"/>
            <a:ext cx="4754903" cy="2696689"/>
            <a:chOff x="4238489" y="2912471"/>
            <a:chExt cx="4754903" cy="2696689"/>
          </a:xfrm>
        </p:grpSpPr>
        <p:sp>
          <p:nvSpPr>
            <p:cNvPr id="5" name="4 CuadroTexto"/>
            <p:cNvSpPr txBox="1"/>
            <p:nvPr/>
          </p:nvSpPr>
          <p:spPr>
            <a:xfrm>
              <a:off x="4238489" y="2912471"/>
              <a:ext cx="2328586" cy="1200329"/>
            </a:xfrm>
            <a:prstGeom prst="rect">
              <a:avLst/>
            </a:prstGeom>
            <a:noFill/>
          </p:spPr>
          <p:txBody>
            <a:bodyPr wrap="none" rtlCol="0">
              <a:spAutoFit/>
            </a:bodyPr>
            <a:lstStyle/>
            <a:p>
              <a:r>
                <a:rPr lang="es-CO" b="1" dirty="0" smtClean="0">
                  <a:solidFill>
                    <a:srgbClr val="00B050"/>
                  </a:solidFill>
                  <a:latin typeface="Trebuchet MS" panose="020B0603020202020204" pitchFamily="34" charset="0"/>
                </a:rPr>
                <a:t>Programas </a:t>
              </a:r>
            </a:p>
            <a:p>
              <a:r>
                <a:rPr lang="es-CO" dirty="0" smtClean="0">
                  <a:solidFill>
                    <a:srgbClr val="FF6600"/>
                  </a:solidFill>
                  <a:latin typeface="Trebuchet MS" panose="020B0603020202020204" pitchFamily="34" charset="0"/>
                </a:rPr>
                <a:t>Familias </a:t>
              </a:r>
              <a:r>
                <a:rPr lang="es-CO" dirty="0">
                  <a:solidFill>
                    <a:srgbClr val="FF6600"/>
                  </a:solidFill>
                  <a:latin typeface="Trebuchet MS" panose="020B0603020202020204" pitchFamily="34" charset="0"/>
                </a:rPr>
                <a:t>en su Tierra</a:t>
              </a:r>
            </a:p>
            <a:p>
              <a:r>
                <a:rPr lang="es-CO" dirty="0">
                  <a:solidFill>
                    <a:srgbClr val="FF6600"/>
                  </a:solidFill>
                  <a:latin typeface="Trebuchet MS" panose="020B0603020202020204" pitchFamily="34" charset="0"/>
                </a:rPr>
                <a:t>Ser Pilo Paga</a:t>
              </a:r>
            </a:p>
            <a:p>
              <a:r>
                <a:rPr lang="es-CO" dirty="0">
                  <a:solidFill>
                    <a:srgbClr val="FF6600"/>
                  </a:solidFill>
                  <a:latin typeface="Trebuchet MS" panose="020B0603020202020204" pitchFamily="34" charset="0"/>
                </a:rPr>
                <a:t>Jornada </a:t>
              </a:r>
              <a:r>
                <a:rPr lang="es-CO" dirty="0" smtClean="0">
                  <a:solidFill>
                    <a:srgbClr val="FF6600"/>
                  </a:solidFill>
                  <a:latin typeface="Trebuchet MS" panose="020B0603020202020204" pitchFamily="34" charset="0"/>
                </a:rPr>
                <a:t>Escolar</a:t>
              </a:r>
              <a:endParaRPr lang="es-CO" dirty="0">
                <a:solidFill>
                  <a:srgbClr val="FF6600"/>
                </a:solidFill>
                <a:latin typeface="Trebuchet MS" panose="020B0603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445" y="4361920"/>
              <a:ext cx="1333947" cy="124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8 Grupo"/>
          <p:cNvGrpSpPr/>
          <p:nvPr/>
        </p:nvGrpSpPr>
        <p:grpSpPr>
          <a:xfrm>
            <a:off x="1086323" y="548642"/>
            <a:ext cx="6697349" cy="2991496"/>
            <a:chOff x="1086323" y="548642"/>
            <a:chExt cx="6697349" cy="2991496"/>
          </a:xfrm>
        </p:grpSpPr>
        <p:sp>
          <p:nvSpPr>
            <p:cNvPr id="3" name="2 CuadroTexto"/>
            <p:cNvSpPr txBox="1"/>
            <p:nvPr/>
          </p:nvSpPr>
          <p:spPr>
            <a:xfrm rot="21349833">
              <a:off x="1086323" y="2893807"/>
              <a:ext cx="1915909"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Santos II</a:t>
              </a:r>
              <a:endParaRPr lang="es-CO"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0" name="9 CuadroTexto"/>
            <p:cNvSpPr txBox="1"/>
            <p:nvPr/>
          </p:nvSpPr>
          <p:spPr>
            <a:xfrm>
              <a:off x="3901711" y="548642"/>
              <a:ext cx="3881961" cy="954107"/>
            </a:xfrm>
            <a:prstGeom prst="rect">
              <a:avLst/>
            </a:prstGeom>
            <a:noFill/>
          </p:spPr>
          <p:txBody>
            <a:bodyPr wrap="none" rtlCol="0">
              <a:spAutoFit/>
            </a:bodyPr>
            <a:lstStyle/>
            <a:p>
              <a:pPr algn="ctr"/>
              <a:r>
                <a:rPr lang="es-CO" sz="2800" b="1" dirty="0" smtClean="0">
                  <a:solidFill>
                    <a:srgbClr val="FFFF00"/>
                  </a:solidFill>
                  <a:effectLst>
                    <a:outerShdw blurRad="38100" dist="38100" dir="2700000" algn="tl">
                      <a:srgbClr val="000000">
                        <a:alpha val="43137"/>
                      </a:srgbClr>
                    </a:outerShdw>
                  </a:effectLst>
                </a:rPr>
                <a:t>Todos por un nuevo país </a:t>
              </a:r>
            </a:p>
            <a:p>
              <a:pPr algn="ctr"/>
              <a:r>
                <a:rPr lang="es-CO" sz="2800" b="1" dirty="0" smtClean="0">
                  <a:solidFill>
                    <a:schemeClr val="bg1"/>
                  </a:solidFill>
                  <a:effectLst>
                    <a:outerShdw blurRad="38100" dist="38100" dir="2700000" algn="tl">
                      <a:srgbClr val="000000">
                        <a:alpha val="43137"/>
                      </a:srgbClr>
                    </a:outerShdw>
                  </a:effectLst>
                </a:rPr>
                <a:t>(2014-2018)</a:t>
              </a:r>
              <a:endParaRPr lang="es-CO" sz="28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spTree>
    <p:extLst>
      <p:ext uri="{BB962C8B-B14F-4D97-AF65-F5344CB8AC3E}">
        <p14:creationId xmlns:p14="http://schemas.microsoft.com/office/powerpoint/2010/main" val="439425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23 CuadroTexto"/>
          <p:cNvSpPr txBox="1"/>
          <p:nvPr/>
        </p:nvSpPr>
        <p:spPr>
          <a:xfrm>
            <a:off x="1642665" y="5438001"/>
            <a:ext cx="5936240" cy="276999"/>
          </a:xfrm>
          <a:prstGeom prst="rect">
            <a:avLst/>
          </a:prstGeom>
          <a:noFill/>
        </p:spPr>
        <p:txBody>
          <a:bodyPr wrap="none" rtlCol="0">
            <a:spAutoFit/>
          </a:bodyPr>
          <a:lstStyle/>
          <a:p>
            <a:r>
              <a:rPr lang="es-CO" sz="1100" dirty="0" smtClean="0">
                <a:solidFill>
                  <a:schemeClr val="bg1">
                    <a:lumMod val="85000"/>
                  </a:schemeClr>
                </a:solidFill>
              </a:rPr>
              <a:t>Fuente: Sistema Nacional de Evaluación de Gestión y Resultados: 15 años de aprendizaje, Nov. 2009</a:t>
            </a:r>
            <a:r>
              <a:rPr lang="es-CO" sz="1200" dirty="0" smtClean="0">
                <a:solidFill>
                  <a:schemeClr val="bg1">
                    <a:lumMod val="85000"/>
                  </a:schemeClr>
                </a:solidFill>
              </a:rPr>
              <a:t>.</a:t>
            </a:r>
            <a:endParaRPr lang="es-CO" sz="1200" dirty="0">
              <a:solidFill>
                <a:schemeClr val="bg1">
                  <a:lumMod val="85000"/>
                </a:schemeClr>
              </a:solidFill>
            </a:endParaRPr>
          </a:p>
        </p:txBody>
      </p:sp>
      <p:sp>
        <p:nvSpPr>
          <p:cNvPr id="25" name="CuadroTexto 2"/>
          <p:cNvSpPr txBox="1"/>
          <p:nvPr/>
        </p:nvSpPr>
        <p:spPr>
          <a:xfrm>
            <a:off x="1057527" y="162360"/>
            <a:ext cx="7124571" cy="523220"/>
          </a:xfrm>
          <a:prstGeom prst="rect">
            <a:avLst/>
          </a:prstGeom>
          <a:noFill/>
        </p:spPr>
        <p:txBody>
          <a:bodyPr wrap="square" rtlCol="0">
            <a:spAutoFit/>
          </a:bodyPr>
          <a:lstStyle/>
          <a:p>
            <a:r>
              <a:rPr lang="es-CO" sz="2800" dirty="0" smtClean="0">
                <a:solidFill>
                  <a:srgbClr val="FF0000"/>
                </a:solidFill>
                <a:latin typeface="Trebuchet MS" panose="020B0603020202020204" pitchFamily="34" charset="0"/>
              </a:rPr>
              <a:t>SINERGIA </a:t>
            </a:r>
            <a:r>
              <a:rPr lang="es-CO" sz="2000" dirty="0" smtClean="0">
                <a:solidFill>
                  <a:schemeClr val="tx2">
                    <a:lumMod val="60000"/>
                    <a:lumOff val="40000"/>
                  </a:schemeClr>
                </a:solidFill>
                <a:latin typeface="Trebuchet MS" panose="020B0603020202020204" pitchFamily="34" charset="0"/>
              </a:rPr>
              <a:t>Evaluaciones en niñez, adolescencia y juventud</a:t>
            </a:r>
            <a:endParaRPr lang="es-CO" sz="2000" dirty="0">
              <a:solidFill>
                <a:srgbClr val="F535C3"/>
              </a:solidFill>
              <a:latin typeface="Trebuchet MS" panose="020B0603020202020204"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801" y="750626"/>
            <a:ext cx="5054783" cy="4715961"/>
          </a:xfrm>
          <a:prstGeom prst="rect">
            <a:avLst/>
          </a:prstGeom>
        </p:spPr>
      </p:pic>
    </p:spTree>
    <p:extLst>
      <p:ext uri="{BB962C8B-B14F-4D97-AF65-F5344CB8AC3E}">
        <p14:creationId xmlns:p14="http://schemas.microsoft.com/office/powerpoint/2010/main" val="3721830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225290" y="476250"/>
            <a:ext cx="4762500" cy="4762500"/>
          </a:xfrm>
          <a:prstGeom prst="rect">
            <a:avLst/>
          </a:prstGeom>
          <a:effectLst>
            <a:reflection endPos="0" dir="5400000" sy="-100000" algn="bl" rotWithShape="0"/>
          </a:effectLst>
        </p:spPr>
      </p:pic>
      <p:sp>
        <p:nvSpPr>
          <p:cNvPr id="2" name="CuadroTexto 2"/>
          <p:cNvSpPr txBox="1"/>
          <p:nvPr/>
        </p:nvSpPr>
        <p:spPr>
          <a:xfrm>
            <a:off x="504533" y="2314564"/>
            <a:ext cx="8424314" cy="1077218"/>
          </a:xfrm>
          <a:prstGeom prst="rect">
            <a:avLst/>
          </a:prstGeom>
          <a:noFill/>
        </p:spPr>
        <p:txBody>
          <a:bodyPr wrap="square" rtlCol="0">
            <a:spAutoFit/>
          </a:bodyPr>
          <a:lstStyle/>
          <a:p>
            <a:r>
              <a:rPr lang="es-CO" sz="3200" dirty="0" smtClean="0">
                <a:solidFill>
                  <a:srgbClr val="FF0000"/>
                </a:solidFill>
                <a:latin typeface="Trebuchet MS" panose="020B0603020202020204" pitchFamily="34" charset="0"/>
              </a:rPr>
              <a:t>2. SINERGIA </a:t>
            </a:r>
            <a:endParaRPr lang="es-CO" sz="2400" dirty="0" smtClean="0">
              <a:solidFill>
                <a:srgbClr val="FF0000"/>
              </a:solidFill>
              <a:latin typeface="Trebuchet MS" panose="020B0603020202020204" pitchFamily="34" charset="0"/>
            </a:endParaRPr>
          </a:p>
          <a:p>
            <a:r>
              <a:rPr lang="es-CO" sz="2400" dirty="0" smtClean="0">
                <a:solidFill>
                  <a:schemeClr val="tx2">
                    <a:lumMod val="60000"/>
                    <a:lumOff val="40000"/>
                  </a:schemeClr>
                </a:solidFill>
                <a:latin typeface="Trebuchet MS" panose="020B0603020202020204" pitchFamily="34" charset="0"/>
              </a:rPr>
              <a:t>promueve </a:t>
            </a:r>
            <a:r>
              <a:rPr lang="es-CO" sz="2400" dirty="0" smtClean="0">
                <a:solidFill>
                  <a:srgbClr val="33CC33"/>
                </a:solidFill>
                <a:latin typeface="Trebuchet MS" panose="020B0603020202020204" pitchFamily="34" charset="0"/>
              </a:rPr>
              <a:t>políticas públicas </a:t>
            </a:r>
            <a:r>
              <a:rPr lang="es-CO" sz="2400" dirty="0" smtClean="0">
                <a:solidFill>
                  <a:schemeClr val="tx2">
                    <a:lumMod val="60000"/>
                    <a:lumOff val="40000"/>
                  </a:schemeClr>
                </a:solidFill>
                <a:latin typeface="Trebuchet MS" panose="020B0603020202020204" pitchFamily="34" charset="0"/>
              </a:rPr>
              <a:t>basadas en la </a:t>
            </a:r>
            <a:r>
              <a:rPr lang="es-CO" sz="3200" dirty="0" smtClean="0">
                <a:solidFill>
                  <a:srgbClr val="F535C3"/>
                </a:solidFill>
                <a:latin typeface="Trebuchet MS" panose="020B0603020202020204" pitchFamily="34" charset="0"/>
              </a:rPr>
              <a:t>evidencia</a:t>
            </a:r>
            <a:endParaRPr lang="es-CO" sz="2400" dirty="0">
              <a:solidFill>
                <a:srgbClr val="F535C3"/>
              </a:solidFill>
              <a:latin typeface="Trebuchet MS" panose="020B0603020202020204" pitchFamily="34" charset="0"/>
            </a:endParaRPr>
          </a:p>
        </p:txBody>
      </p:sp>
      <p:sp>
        <p:nvSpPr>
          <p:cNvPr id="4" name="CuadroTexto 3"/>
          <p:cNvSpPr txBox="1"/>
          <p:nvPr/>
        </p:nvSpPr>
        <p:spPr>
          <a:xfrm>
            <a:off x="5406390" y="486941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6673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
            <a:ext cx="9144000" cy="5711952"/>
          </a:xfrm>
          <a:prstGeom prst="rect">
            <a:avLst/>
          </a:prstGeom>
        </p:spPr>
      </p:pic>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1952"/>
          </a:xfrm>
          <a:prstGeom prst="rect">
            <a:avLst/>
          </a:prstGeom>
        </p:spPr>
      </p:pic>
      <p:sp>
        <p:nvSpPr>
          <p:cNvPr id="4" name="3 CuadroTexto"/>
          <p:cNvSpPr txBox="1"/>
          <p:nvPr/>
        </p:nvSpPr>
        <p:spPr>
          <a:xfrm>
            <a:off x="3765174" y="96819"/>
            <a:ext cx="1826141" cy="369332"/>
          </a:xfrm>
          <a:prstGeom prst="rect">
            <a:avLst/>
          </a:prstGeom>
          <a:noFill/>
        </p:spPr>
        <p:txBody>
          <a:bodyPr wrap="none" rtlCol="0">
            <a:spAutoFit/>
          </a:bodyPr>
          <a:lstStyle/>
          <a:p>
            <a:r>
              <a:rPr lang="es-CO" dirty="0" smtClean="0">
                <a:solidFill>
                  <a:srgbClr val="FF0000"/>
                </a:solidFill>
                <a:latin typeface="Trebuchet MS" panose="020B0603020202020204" pitchFamily="34" charset="0"/>
              </a:rPr>
              <a:t>QUÉ FUNCIONA?</a:t>
            </a:r>
            <a:endParaRPr lang="es-CO" dirty="0">
              <a:solidFill>
                <a:srgbClr val="FF0000"/>
              </a:solidFill>
              <a:latin typeface="Trebuchet MS" panose="020B0603020202020204" pitchFamily="34" charset="0"/>
            </a:endParaRPr>
          </a:p>
        </p:txBody>
      </p:sp>
      <p:sp>
        <p:nvSpPr>
          <p:cNvPr id="5" name="4 CuadroTexto"/>
          <p:cNvSpPr txBox="1"/>
          <p:nvPr/>
        </p:nvSpPr>
        <p:spPr>
          <a:xfrm>
            <a:off x="2689412" y="5233764"/>
            <a:ext cx="4012637" cy="369332"/>
          </a:xfrm>
          <a:prstGeom prst="rect">
            <a:avLst/>
          </a:prstGeom>
          <a:noFill/>
        </p:spPr>
        <p:txBody>
          <a:bodyPr wrap="none" rtlCol="0">
            <a:spAutoFit/>
          </a:bodyPr>
          <a:lstStyle/>
          <a:p>
            <a:r>
              <a:rPr lang="es-CO" dirty="0" smtClean="0">
                <a:solidFill>
                  <a:srgbClr val="FF0000"/>
                </a:solidFill>
                <a:latin typeface="Trebuchet MS" panose="020B0603020202020204" pitchFamily="34" charset="0"/>
              </a:rPr>
              <a:t>QUÉ QUEREMOS? / EN QUÉ CREEMOS?</a:t>
            </a:r>
            <a:endParaRPr lang="es-CO" dirty="0">
              <a:solidFill>
                <a:srgbClr val="FF0000"/>
              </a:solidFill>
              <a:latin typeface="Trebuchet MS" panose="020B0603020202020204" pitchFamily="34" charset="0"/>
            </a:endParaRPr>
          </a:p>
        </p:txBody>
      </p:sp>
      <p:sp>
        <p:nvSpPr>
          <p:cNvPr id="8" name="7 Llamada rectangular redondeada"/>
          <p:cNvSpPr/>
          <p:nvPr/>
        </p:nvSpPr>
        <p:spPr>
          <a:xfrm>
            <a:off x="279698" y="2581835"/>
            <a:ext cx="2022437" cy="1300922"/>
          </a:xfrm>
          <a:prstGeom prst="wedgeRoundRectCallout">
            <a:avLst>
              <a:gd name="adj1" fmla="val 46134"/>
              <a:gd name="adj2" fmla="val 8973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600" dirty="0" smtClean="0">
                <a:solidFill>
                  <a:schemeClr val="accent1"/>
                </a:solidFill>
                <a:latin typeface="Trebuchet MS" panose="020B0603020202020204" pitchFamily="34" charset="0"/>
              </a:rPr>
              <a:t>Ideología</a:t>
            </a:r>
            <a:endParaRPr lang="es-CO" sz="1600" dirty="0">
              <a:solidFill>
                <a:schemeClr val="accent1"/>
              </a:solidFill>
              <a:latin typeface="Trebuchet MS" panose="020B0603020202020204" pitchFamily="34" charset="0"/>
            </a:endParaRPr>
          </a:p>
          <a:p>
            <a:r>
              <a:rPr lang="es-CO" sz="1600" dirty="0">
                <a:solidFill>
                  <a:schemeClr val="accent1"/>
                </a:solidFill>
                <a:latin typeface="Trebuchet MS" panose="020B0603020202020204" pitchFamily="34" charset="0"/>
              </a:rPr>
              <a:t>Poder</a:t>
            </a:r>
          </a:p>
          <a:p>
            <a:r>
              <a:rPr lang="es-CO" sz="1600" dirty="0">
                <a:solidFill>
                  <a:schemeClr val="accent1"/>
                </a:solidFill>
                <a:latin typeface="Trebuchet MS" panose="020B0603020202020204" pitchFamily="34" charset="0"/>
              </a:rPr>
              <a:t>Acuerdos</a:t>
            </a:r>
          </a:p>
          <a:p>
            <a:r>
              <a:rPr lang="es-CO" sz="1600" dirty="0" smtClean="0">
                <a:solidFill>
                  <a:schemeClr val="accent1"/>
                </a:solidFill>
                <a:latin typeface="Trebuchet MS" panose="020B0603020202020204" pitchFamily="34" charset="0"/>
              </a:rPr>
              <a:t>Presupuesto</a:t>
            </a:r>
            <a:endParaRPr lang="es-CO" sz="1600" dirty="0">
              <a:solidFill>
                <a:schemeClr val="accent1"/>
              </a:solidFill>
              <a:latin typeface="Trebuchet MS" panose="020B0603020202020204" pitchFamily="34" charset="0"/>
            </a:endParaRPr>
          </a:p>
        </p:txBody>
      </p:sp>
      <p:sp>
        <p:nvSpPr>
          <p:cNvPr id="9" name="8 Llamada rectangular redondeada"/>
          <p:cNvSpPr/>
          <p:nvPr/>
        </p:nvSpPr>
        <p:spPr>
          <a:xfrm>
            <a:off x="6876256" y="2581835"/>
            <a:ext cx="2022437" cy="1300922"/>
          </a:xfrm>
          <a:prstGeom prst="wedgeRoundRectCallout">
            <a:avLst>
              <a:gd name="adj1" fmla="val -49611"/>
              <a:gd name="adj2" fmla="val 8476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1600" dirty="0" smtClean="0">
                <a:solidFill>
                  <a:schemeClr val="accent1"/>
                </a:solidFill>
                <a:latin typeface="Trebuchet MS" panose="020B0603020202020204" pitchFamily="34" charset="0"/>
              </a:rPr>
              <a:t>Creencias</a:t>
            </a:r>
          </a:p>
          <a:p>
            <a:r>
              <a:rPr lang="es-CO" sz="1600" dirty="0" smtClean="0">
                <a:solidFill>
                  <a:schemeClr val="accent1"/>
                </a:solidFill>
                <a:latin typeface="Trebuchet MS" panose="020B0603020202020204" pitchFamily="34" charset="0"/>
              </a:rPr>
              <a:t>Identidad</a:t>
            </a:r>
            <a:endParaRPr lang="es-CO" sz="1600" dirty="0">
              <a:solidFill>
                <a:schemeClr val="accent1"/>
              </a:solidFill>
              <a:latin typeface="Trebuchet MS" panose="020B0603020202020204" pitchFamily="34" charset="0"/>
            </a:endParaRPr>
          </a:p>
          <a:p>
            <a:r>
              <a:rPr lang="es-CO" sz="1600" dirty="0">
                <a:solidFill>
                  <a:schemeClr val="accent1"/>
                </a:solidFill>
                <a:latin typeface="Trebuchet MS" panose="020B0603020202020204" pitchFamily="34" charset="0"/>
              </a:rPr>
              <a:t>Costumbres</a:t>
            </a:r>
          </a:p>
          <a:p>
            <a:r>
              <a:rPr lang="es-CO" sz="1600" dirty="0">
                <a:solidFill>
                  <a:schemeClr val="accent1"/>
                </a:solidFill>
                <a:latin typeface="Trebuchet MS" panose="020B0603020202020204" pitchFamily="34" charset="0"/>
              </a:rPr>
              <a:t>Tradición</a:t>
            </a:r>
          </a:p>
          <a:p>
            <a:r>
              <a:rPr lang="es-CO" sz="1600" dirty="0">
                <a:solidFill>
                  <a:schemeClr val="accent1"/>
                </a:solidFill>
                <a:latin typeface="Trebuchet MS" panose="020B0603020202020204" pitchFamily="34" charset="0"/>
              </a:rPr>
              <a:t>Experiencias</a:t>
            </a:r>
          </a:p>
        </p:txBody>
      </p:sp>
      <p:sp>
        <p:nvSpPr>
          <p:cNvPr id="10" name="9 Llamada rectangular redondeada"/>
          <p:cNvSpPr/>
          <p:nvPr/>
        </p:nvSpPr>
        <p:spPr>
          <a:xfrm>
            <a:off x="6486861" y="150607"/>
            <a:ext cx="2581835" cy="1204857"/>
          </a:xfrm>
          <a:prstGeom prst="wedgeRoundRectCallout">
            <a:avLst>
              <a:gd name="adj1" fmla="val -90662"/>
              <a:gd name="adj2" fmla="val 4455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smtClean="0">
                <a:solidFill>
                  <a:schemeClr val="accent1"/>
                </a:solidFill>
              </a:rPr>
              <a:t>Investigación Básica</a:t>
            </a:r>
          </a:p>
          <a:p>
            <a:pPr algn="ctr"/>
            <a:r>
              <a:rPr lang="es-CO" sz="1600" dirty="0" smtClean="0">
                <a:solidFill>
                  <a:schemeClr val="accent1"/>
                </a:solidFill>
              </a:rPr>
              <a:t>Investigación Aplicada</a:t>
            </a:r>
          </a:p>
          <a:p>
            <a:pPr algn="ctr"/>
            <a:r>
              <a:rPr lang="es-CO" sz="1600" dirty="0" smtClean="0">
                <a:solidFill>
                  <a:schemeClr val="accent1"/>
                </a:solidFill>
              </a:rPr>
              <a:t>Investigación para la Acción</a:t>
            </a:r>
          </a:p>
          <a:p>
            <a:pPr algn="ctr"/>
            <a:r>
              <a:rPr lang="es-CO" sz="1600" dirty="0" smtClean="0">
                <a:solidFill>
                  <a:schemeClr val="accent1"/>
                </a:solidFill>
              </a:rPr>
              <a:t>Evaluación</a:t>
            </a:r>
            <a:endParaRPr lang="es-CO" sz="1600" dirty="0">
              <a:solidFill>
                <a:schemeClr val="accent1"/>
              </a:solidFill>
            </a:endParaRPr>
          </a:p>
        </p:txBody>
      </p:sp>
    </p:spTree>
    <p:extLst>
      <p:ext uri="{BB962C8B-B14F-4D97-AF65-F5344CB8AC3E}">
        <p14:creationId xmlns:p14="http://schemas.microsoft.com/office/powerpoint/2010/main" val="2300675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500"/>
                            </p:stCondLst>
                            <p:childTnLst>
                              <p:par>
                                <p:cTn id="13" presetID="10" presetClass="entr" presetSubtype="0" fill="hold" grpId="0" nodeType="afterEffect">
                                  <p:stCondLst>
                                    <p:cond delay="1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0"/>
                            </p:stCondLst>
                            <p:childTnLst>
                              <p:par>
                                <p:cTn id="21" presetID="1" presetClass="entr" presetSubtype="0" fill="hold" grpId="0" nodeType="afterEffect">
                                  <p:stCondLst>
                                    <p:cond delay="2000"/>
                                  </p:stCondLst>
                                  <p:childTnLst>
                                    <p:set>
                                      <p:cBhvr>
                                        <p:cTn id="22" dur="1" fill="hold">
                                          <p:stCondLst>
                                            <p:cond delay="0"/>
                                          </p:stCondLst>
                                        </p:cTn>
                                        <p:tgtEl>
                                          <p:spTgt spid="8"/>
                                        </p:tgtEl>
                                        <p:attrNameLst>
                                          <p:attrName>style.visibility</p:attrName>
                                        </p:attrNameLst>
                                      </p:cBhvr>
                                      <p:to>
                                        <p:strVal val="visible"/>
                                      </p:to>
                                    </p:set>
                                  </p:childTnLst>
                                </p:cTn>
                              </p:par>
                            </p:childTnLst>
                          </p:cTn>
                        </p:par>
                        <p:par>
                          <p:cTn id="23" fill="hold">
                            <p:stCondLst>
                              <p:cond delay="7000"/>
                            </p:stCondLst>
                            <p:childTnLst>
                              <p:par>
                                <p:cTn id="24" presetID="1" presetClass="entr" presetSubtype="0" fill="hold" grpId="0" nodeType="afterEffect">
                                  <p:stCondLst>
                                    <p:cond delay="1000"/>
                                  </p:stCondLst>
                                  <p:childTnLst>
                                    <p:set>
                                      <p:cBhvr>
                                        <p:cTn id="25" dur="1" fill="hold">
                                          <p:stCondLst>
                                            <p:cond delay="0"/>
                                          </p:stCondLst>
                                        </p:cTn>
                                        <p:tgtEl>
                                          <p:spTgt spid="9"/>
                                        </p:tgtEl>
                                        <p:attrNameLst>
                                          <p:attrName>style.visibility</p:attrName>
                                        </p:attrNameLst>
                                      </p:cBhvr>
                                      <p:to>
                                        <p:strVal val="visible"/>
                                      </p:to>
                                    </p:set>
                                  </p:childTnLst>
                                </p:cTn>
                              </p:par>
                            </p:childTnLst>
                          </p:cTn>
                        </p:par>
                        <p:par>
                          <p:cTn id="26" fill="hold">
                            <p:stCondLst>
                              <p:cond delay="8000"/>
                            </p:stCondLst>
                            <p:childTnLst>
                              <p:par>
                                <p:cTn id="27" presetID="1" presetClass="entr" presetSubtype="0" fill="hold" grpId="0" nodeType="afterEffect">
                                  <p:stCondLst>
                                    <p:cond delay="100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026" name="Picture 2" descr="C:\Users\Espichable\Desktop\PRESENTACIÓN DE HUGO PEREIRA\FOTOS Y PSD\JPGS\CARICATURA PORQUE SE MATAN.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85" t="14198" r="18923" b="11401"/>
          <a:stretch/>
        </p:blipFill>
        <p:spPr bwMode="auto">
          <a:xfrm>
            <a:off x="2125088" y="1288194"/>
            <a:ext cx="5321148" cy="425199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
          <p:cNvSpPr txBox="1"/>
          <p:nvPr/>
        </p:nvSpPr>
        <p:spPr>
          <a:xfrm>
            <a:off x="1034231" y="398320"/>
            <a:ext cx="7030634" cy="954107"/>
          </a:xfrm>
          <a:prstGeom prst="rect">
            <a:avLst/>
          </a:prstGeom>
          <a:noFill/>
        </p:spPr>
        <p:txBody>
          <a:bodyPr wrap="square" rtlCol="0">
            <a:spAutoFit/>
          </a:bodyPr>
          <a:lstStyle/>
          <a:p>
            <a:pPr algn="ctr"/>
            <a:r>
              <a:rPr lang="es-CO" sz="2400" dirty="0" smtClean="0">
                <a:solidFill>
                  <a:srgbClr val="CA0689"/>
                </a:solidFill>
                <a:effectLst>
                  <a:outerShdw blurRad="38100" dist="38100" dir="2700000" algn="tl">
                    <a:srgbClr val="000000">
                      <a:alpha val="43137"/>
                    </a:srgbClr>
                  </a:outerShdw>
                </a:effectLst>
                <a:latin typeface="Trebuchet MS" panose="020B0603020202020204" pitchFamily="34" charset="0"/>
              </a:rPr>
              <a:t>La </a:t>
            </a:r>
            <a:r>
              <a:rPr lang="es-CO" sz="2800" dirty="0" smtClean="0">
                <a:solidFill>
                  <a:srgbClr val="F535C3"/>
                </a:solidFill>
                <a:effectLst>
                  <a:outerShdw blurRad="38100" dist="38100" dir="2700000" algn="tl">
                    <a:srgbClr val="000000">
                      <a:alpha val="43137"/>
                    </a:srgbClr>
                  </a:outerShdw>
                </a:effectLst>
                <a:latin typeface="Trebuchet MS" panose="020B0603020202020204" pitchFamily="34" charset="0"/>
              </a:rPr>
              <a:t>evidencia</a:t>
            </a:r>
            <a:r>
              <a:rPr lang="es-CO" sz="2400" dirty="0" smtClean="0">
                <a:solidFill>
                  <a:srgbClr val="F535C3"/>
                </a:solidFill>
                <a:effectLst>
                  <a:outerShdw blurRad="38100" dist="38100" dir="2700000" algn="tl">
                    <a:srgbClr val="000000">
                      <a:alpha val="43137"/>
                    </a:srgbClr>
                  </a:outerShdw>
                </a:effectLst>
                <a:latin typeface="Trebuchet MS" panose="020B0603020202020204" pitchFamily="34" charset="0"/>
              </a:rPr>
              <a:t> </a:t>
            </a:r>
            <a:r>
              <a:rPr lang="es-CO" sz="2400" dirty="0" smtClean="0">
                <a:solidFill>
                  <a:srgbClr val="CA0689"/>
                </a:solidFill>
                <a:effectLst>
                  <a:outerShdw blurRad="38100" dist="38100" dir="2700000" algn="tl">
                    <a:srgbClr val="000000">
                      <a:alpha val="43137"/>
                    </a:srgbClr>
                  </a:outerShdw>
                </a:effectLst>
                <a:latin typeface="Trebuchet MS" panose="020B0603020202020204" pitchFamily="34" charset="0"/>
              </a:rPr>
              <a:t>científica pretende responder preguntas de</a:t>
            </a:r>
            <a:r>
              <a:rPr lang="es-CO" sz="2400" dirty="0" smtClean="0">
                <a:solidFill>
                  <a:srgbClr val="F535C3"/>
                </a:solidFill>
                <a:effectLst>
                  <a:outerShdw blurRad="38100" dist="38100" dir="2700000" algn="tl">
                    <a:srgbClr val="000000">
                      <a:alpha val="43137"/>
                    </a:srgbClr>
                  </a:outerShdw>
                </a:effectLst>
                <a:latin typeface="Trebuchet MS" panose="020B0603020202020204" pitchFamily="34" charset="0"/>
              </a:rPr>
              <a:t> </a:t>
            </a:r>
            <a:r>
              <a:rPr lang="es-CO" sz="2800" dirty="0" smtClean="0">
                <a:solidFill>
                  <a:srgbClr val="F535C3"/>
                </a:solidFill>
                <a:effectLst>
                  <a:outerShdw blurRad="38100" dist="38100" dir="2700000" algn="tl">
                    <a:srgbClr val="000000">
                      <a:alpha val="43137"/>
                    </a:srgbClr>
                  </a:outerShdw>
                </a:effectLst>
                <a:latin typeface="Trebuchet MS" panose="020B0603020202020204" pitchFamily="34" charset="0"/>
              </a:rPr>
              <a:t>política pública</a:t>
            </a:r>
            <a:endParaRPr lang="es-CO" sz="2800" dirty="0">
              <a:solidFill>
                <a:srgbClr val="F535C3"/>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0287646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175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0" y="476250"/>
            <a:ext cx="4762500" cy="4762500"/>
          </a:xfrm>
          <a:prstGeom prst="rect">
            <a:avLst/>
          </a:prstGeom>
          <a:effectLst>
            <a:reflection endPos="0" dir="5400000" sy="-100000" algn="bl" rotWithShape="0"/>
          </a:effectLst>
        </p:spPr>
      </p:pic>
      <p:sp>
        <p:nvSpPr>
          <p:cNvPr id="2" name="CuadroTexto 5"/>
          <p:cNvSpPr txBox="1"/>
          <p:nvPr/>
        </p:nvSpPr>
        <p:spPr>
          <a:xfrm>
            <a:off x="152400" y="2342185"/>
            <a:ext cx="8610600" cy="1015663"/>
          </a:xfrm>
          <a:prstGeom prst="rect">
            <a:avLst/>
          </a:prstGeom>
          <a:noFill/>
        </p:spPr>
        <p:txBody>
          <a:bodyPr wrap="square" rtlCol="0">
            <a:spAutoFit/>
          </a:bodyPr>
          <a:lstStyle/>
          <a:p>
            <a:pPr algn="r"/>
            <a:r>
              <a:rPr lang="es-CO" sz="2400" dirty="0" smtClean="0">
                <a:solidFill>
                  <a:srgbClr val="33CC33"/>
                </a:solidFill>
                <a:latin typeface="Trebuchet MS" panose="020B0603020202020204" pitchFamily="34" charset="0"/>
              </a:rPr>
              <a:t>Veamos ejemplos </a:t>
            </a:r>
            <a:r>
              <a:rPr lang="es-CO" sz="2400" dirty="0" smtClean="0">
                <a:solidFill>
                  <a:schemeClr val="tx2">
                    <a:lumMod val="60000"/>
                    <a:lumOff val="40000"/>
                  </a:schemeClr>
                </a:solidFill>
                <a:latin typeface="Trebuchet MS" panose="020B0603020202020204" pitchFamily="34" charset="0"/>
              </a:rPr>
              <a:t>de debates o decisiones de política pública </a:t>
            </a:r>
            <a:br>
              <a:rPr lang="es-CO" sz="2400" dirty="0" smtClean="0">
                <a:solidFill>
                  <a:schemeClr val="tx2">
                    <a:lumMod val="60000"/>
                    <a:lumOff val="40000"/>
                  </a:schemeClr>
                </a:solidFill>
                <a:latin typeface="Trebuchet MS" panose="020B0603020202020204" pitchFamily="34" charset="0"/>
              </a:rPr>
            </a:br>
            <a:r>
              <a:rPr lang="es-CO" sz="2400" dirty="0" smtClean="0">
                <a:solidFill>
                  <a:schemeClr val="tx2">
                    <a:lumMod val="60000"/>
                    <a:lumOff val="40000"/>
                  </a:schemeClr>
                </a:solidFill>
                <a:latin typeface="Trebuchet MS" panose="020B0603020202020204" pitchFamily="34" charset="0"/>
              </a:rPr>
              <a:t>basadas en la </a:t>
            </a:r>
            <a:r>
              <a:rPr lang="es-CO" sz="3600" dirty="0" smtClean="0">
                <a:solidFill>
                  <a:srgbClr val="F535C3"/>
                </a:solidFill>
                <a:latin typeface="Trebuchet MS" panose="020B0603020202020204" pitchFamily="34" charset="0"/>
              </a:rPr>
              <a:t>evidencia</a:t>
            </a:r>
            <a:r>
              <a:rPr lang="es-CO" sz="2400" dirty="0" smtClean="0">
                <a:solidFill>
                  <a:srgbClr val="33CC33"/>
                </a:solidFill>
                <a:latin typeface="Trebuchet MS" panose="020B0603020202020204" pitchFamily="34" charset="0"/>
              </a:rPr>
              <a:t>:</a:t>
            </a:r>
            <a:endParaRPr lang="es-CO" sz="2000" dirty="0">
              <a:solidFill>
                <a:srgbClr val="33CC33"/>
              </a:solidFill>
              <a:latin typeface="Trebuchet MS" panose="020B0603020202020204" pitchFamily="34" charset="0"/>
            </a:endParaRPr>
          </a:p>
        </p:txBody>
      </p:sp>
      <p:sp>
        <p:nvSpPr>
          <p:cNvPr id="4" name="CuadroTexto 3"/>
          <p:cNvSpPr txBox="1"/>
          <p:nvPr/>
        </p:nvSpPr>
        <p:spPr>
          <a:xfrm>
            <a:off x="979170" y="493037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5018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6" name="5 Rectángulo"/>
          <p:cNvSpPr/>
          <p:nvPr/>
        </p:nvSpPr>
        <p:spPr>
          <a:xfrm>
            <a:off x="5303520" y="301214"/>
            <a:ext cx="3840480" cy="63470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r"/>
            <a:r>
              <a:rPr lang="es-CO" sz="2000" dirty="0" smtClean="0">
                <a:effectLst>
                  <a:outerShdw blurRad="38100" dist="38100" dir="2700000" algn="tl">
                    <a:srgbClr val="000000">
                      <a:alpha val="43137"/>
                    </a:srgbClr>
                  </a:outerShdw>
                </a:effectLst>
                <a:latin typeface="Arial Black" panose="020B0A04020102020204" pitchFamily="34" charset="0"/>
              </a:rPr>
              <a:t>DEBATE ADOPCIÓN GAY</a:t>
            </a:r>
            <a:endParaRPr lang="es-CO" sz="2000" dirty="0">
              <a:effectLst>
                <a:outerShdw blurRad="38100" dist="38100" dir="2700000" algn="tl">
                  <a:srgbClr val="000000">
                    <a:alpha val="43137"/>
                  </a:srgbClr>
                </a:outerShdw>
              </a:effectLst>
              <a:latin typeface="Arial Black" panose="020B0A04020102020204" pitchFamily="34" charset="0"/>
            </a:endParaRPr>
          </a:p>
        </p:txBody>
      </p:sp>
      <p:pic>
        <p:nvPicPr>
          <p:cNvPr id="4" name="Ministro de Salud Windows Media Video">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70510" y="830580"/>
            <a:ext cx="4629150" cy="3086100"/>
          </a:xfrm>
          <a:prstGeom prst="round2DiagRect">
            <a:avLst/>
          </a:prstGeom>
          <a:ln w="57150">
            <a:solidFill>
              <a:srgbClr val="FF6600"/>
            </a:solidFill>
          </a:ln>
        </p:spPr>
      </p:pic>
    </p:spTree>
    <p:extLst>
      <p:ext uri="{BB962C8B-B14F-4D97-AF65-F5344CB8AC3E}">
        <p14:creationId xmlns:p14="http://schemas.microsoft.com/office/powerpoint/2010/main" val="162368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09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3 Rectángulo"/>
          <p:cNvSpPr/>
          <p:nvPr/>
        </p:nvSpPr>
        <p:spPr>
          <a:xfrm>
            <a:off x="0" y="301214"/>
            <a:ext cx="3840480" cy="63470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r"/>
            <a:r>
              <a:rPr lang="es-CO" sz="2000" dirty="0" smtClean="0">
                <a:effectLst>
                  <a:outerShdw blurRad="38100" dist="38100" dir="2700000" algn="tl">
                    <a:srgbClr val="000000">
                      <a:alpha val="43137"/>
                    </a:srgbClr>
                  </a:outerShdw>
                </a:effectLst>
                <a:latin typeface="Arial Black" panose="020B0A04020102020204" pitchFamily="34" charset="0"/>
              </a:rPr>
              <a:t>DEBATE ADOPCIÓN GAY</a:t>
            </a:r>
            <a:endParaRPr lang="es-CO" sz="2000" dirty="0">
              <a:effectLst>
                <a:outerShdw blurRad="38100" dist="38100" dir="2700000" algn="tl">
                  <a:srgbClr val="000000">
                    <a:alpha val="43137"/>
                  </a:srgbClr>
                </a:outerShdw>
              </a:effectLst>
              <a:latin typeface="Arial Black" panose="020B0A04020102020204" pitchFamily="34" charset="0"/>
            </a:endParaRPr>
          </a:p>
        </p:txBody>
      </p:sp>
      <p:pic>
        <p:nvPicPr>
          <p:cNvPr id="6" name="Viviane Morales Edited WindowsMediaVideo">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4206240" y="797560"/>
            <a:ext cx="4518660" cy="3012440"/>
          </a:xfrm>
          <a:prstGeom prst="round2DiagRect">
            <a:avLst/>
          </a:prstGeom>
          <a:ln w="57150">
            <a:solidFill>
              <a:srgbClr val="FF6600"/>
            </a:solidFill>
          </a:ln>
        </p:spPr>
      </p:pic>
    </p:spTree>
    <p:extLst>
      <p:ext uri="{BB962C8B-B14F-4D97-AF65-F5344CB8AC3E}">
        <p14:creationId xmlns:p14="http://schemas.microsoft.com/office/powerpoint/2010/main" val="1809212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718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225290" y="476250"/>
            <a:ext cx="4762500" cy="4762500"/>
          </a:xfrm>
          <a:prstGeom prst="rect">
            <a:avLst/>
          </a:prstGeom>
          <a:effectLst>
            <a:reflection endPos="0" dir="5400000" sy="-100000" algn="bl" rotWithShape="0"/>
          </a:effectLst>
        </p:spPr>
      </p:pic>
      <p:sp>
        <p:nvSpPr>
          <p:cNvPr id="2" name="1 CuadroTexto"/>
          <p:cNvSpPr txBox="1"/>
          <p:nvPr/>
        </p:nvSpPr>
        <p:spPr>
          <a:xfrm>
            <a:off x="683568" y="2353444"/>
            <a:ext cx="2364750" cy="584775"/>
          </a:xfrm>
          <a:prstGeom prst="rect">
            <a:avLst/>
          </a:prstGeom>
          <a:noFill/>
        </p:spPr>
        <p:txBody>
          <a:bodyPr wrap="none" rtlCol="0">
            <a:spAutoFit/>
          </a:bodyPr>
          <a:lstStyle/>
          <a:p>
            <a:r>
              <a:rPr lang="es-CO" sz="3200" dirty="0" smtClean="0">
                <a:solidFill>
                  <a:schemeClr val="accent4">
                    <a:lumMod val="75000"/>
                  </a:schemeClr>
                </a:solidFill>
                <a:latin typeface="Trebuchet MS" pitchFamily="34" charset="0"/>
              </a:rPr>
              <a:t>Bienvenidos</a:t>
            </a:r>
            <a:endParaRPr lang="es-CO" dirty="0">
              <a:solidFill>
                <a:schemeClr val="accent4">
                  <a:lumMod val="75000"/>
                </a:schemeClr>
              </a:solidFill>
              <a:latin typeface="Trebuchet MS" pitchFamily="34" charset="0"/>
            </a:endParaRPr>
          </a:p>
        </p:txBody>
      </p:sp>
      <p:sp>
        <p:nvSpPr>
          <p:cNvPr id="3" name="2 CuadroTexto"/>
          <p:cNvSpPr txBox="1"/>
          <p:nvPr/>
        </p:nvSpPr>
        <p:spPr>
          <a:xfrm>
            <a:off x="683568" y="2857500"/>
            <a:ext cx="8024954" cy="461665"/>
          </a:xfrm>
          <a:prstGeom prst="rect">
            <a:avLst/>
          </a:prstGeom>
          <a:noFill/>
        </p:spPr>
        <p:txBody>
          <a:bodyPr wrap="none" rtlCol="0">
            <a:spAutoFit/>
          </a:bodyPr>
          <a:lstStyle/>
          <a:p>
            <a:r>
              <a:rPr lang="es-CO" sz="2400" dirty="0" smtClean="0">
                <a:solidFill>
                  <a:srgbClr val="0070C0"/>
                </a:solidFill>
                <a:latin typeface="Trebuchet MS" pitchFamily="34" charset="0"/>
              </a:rPr>
              <a:t>Permítanme explicar cómo abordaremos este recorrido…</a:t>
            </a:r>
            <a:endParaRPr lang="es-CO" sz="2400" dirty="0">
              <a:solidFill>
                <a:srgbClr val="0070C0"/>
              </a:solidFill>
              <a:latin typeface="Trebuchet MS" pitchFamily="34" charset="0"/>
            </a:endParaRPr>
          </a:p>
        </p:txBody>
      </p:sp>
      <p:sp>
        <p:nvSpPr>
          <p:cNvPr id="5" name="CuadroTexto 4"/>
          <p:cNvSpPr txBox="1"/>
          <p:nvPr/>
        </p:nvSpPr>
        <p:spPr>
          <a:xfrm>
            <a:off x="5406390" y="486941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3805910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4" name="3 Rectángulo"/>
          <p:cNvSpPr/>
          <p:nvPr/>
        </p:nvSpPr>
        <p:spPr>
          <a:xfrm>
            <a:off x="0" y="301214"/>
            <a:ext cx="3840480" cy="63470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r"/>
            <a:r>
              <a:rPr lang="es-CO" sz="2000" dirty="0" smtClean="0">
                <a:effectLst>
                  <a:outerShdw blurRad="38100" dist="38100" dir="2700000" algn="tl">
                    <a:srgbClr val="000000">
                      <a:alpha val="43137"/>
                    </a:srgbClr>
                  </a:outerShdw>
                </a:effectLst>
                <a:latin typeface="Arial Black" panose="020B0A04020102020204" pitchFamily="34" charset="0"/>
              </a:rPr>
              <a:t>DEBATE ADOPCIÓN GAY</a:t>
            </a:r>
            <a:endParaRPr lang="es-CO" sz="2000" dirty="0">
              <a:effectLst>
                <a:outerShdw blurRad="38100" dist="38100" dir="2700000" algn="tl">
                  <a:srgbClr val="000000">
                    <a:alpha val="43137"/>
                  </a:srgbClr>
                </a:outerShdw>
              </a:effectLst>
              <a:latin typeface="Arial Black" panose="020B0A04020102020204" pitchFamily="34" charset="0"/>
            </a:endParaRPr>
          </a:p>
        </p:txBody>
      </p:sp>
      <p:pic>
        <p:nvPicPr>
          <p:cNvPr id="2" name="Video de Opiniones Adopción gay editado">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4305300" y="935915"/>
            <a:ext cx="4572000" cy="3048000"/>
          </a:xfrm>
          <a:prstGeom prst="round2DiagRect">
            <a:avLst/>
          </a:prstGeom>
          <a:ln w="57150">
            <a:solidFill>
              <a:srgbClr val="FF6600"/>
            </a:solidFill>
          </a:ln>
        </p:spPr>
      </p:pic>
    </p:spTree>
    <p:extLst>
      <p:ext uri="{BB962C8B-B14F-4D97-AF65-F5344CB8AC3E}">
        <p14:creationId xmlns:p14="http://schemas.microsoft.com/office/powerpoint/2010/main" val="3320018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1952"/>
          </a:xfrm>
          <a:prstGeom prst="rect">
            <a:avLst/>
          </a:prstGeom>
        </p:spPr>
      </p:pic>
      <p:pic>
        <p:nvPicPr>
          <p:cNvPr id="12" name="Picture 2" descr="Viviane Morales, senadora del Partido Libe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036" y="4443138"/>
            <a:ext cx="1445919" cy="981406"/>
          </a:xfrm>
          <a:prstGeom prst="teardrop">
            <a:avLst>
              <a:gd name="adj" fmla="val 111878"/>
            </a:avLst>
          </a:prstGeom>
          <a:noFill/>
          <a:extLst>
            <a:ext uri="{909E8E84-426E-40DD-AFC4-6F175D3DCCD1}">
              <a14:hiddenFill xmlns:a14="http://schemas.microsoft.com/office/drawing/2010/main">
                <a:solidFill>
                  <a:srgbClr val="FFFFFF"/>
                </a:solidFill>
              </a14:hiddenFill>
            </a:ext>
          </a:extLst>
        </p:spPr>
      </p:pic>
      <p:pic>
        <p:nvPicPr>
          <p:cNvPr id="13" name="Picture 2" descr="http://www.wradio.com.co/images/1752046_n_vir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86722" flipH="1">
            <a:off x="5937625" y="811253"/>
            <a:ext cx="1508611" cy="1131459"/>
          </a:xfrm>
          <a:prstGeom prst="teardrop">
            <a:avLst>
              <a:gd name="adj" fmla="val 146833"/>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13087" y="4260029"/>
            <a:ext cx="1571513" cy="1178635"/>
          </a:xfrm>
          <a:prstGeom prst="teardrop">
            <a:avLst>
              <a:gd name="adj" fmla="val 131792"/>
            </a:avLst>
          </a:prstGeom>
        </p:spPr>
      </p:pic>
    </p:spTree>
    <p:extLst>
      <p:ext uri="{BB962C8B-B14F-4D97-AF65-F5344CB8AC3E}">
        <p14:creationId xmlns:p14="http://schemas.microsoft.com/office/powerpoint/2010/main" val="2308959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44830" y="476250"/>
            <a:ext cx="4762500" cy="4762500"/>
          </a:xfrm>
          <a:prstGeom prst="rect">
            <a:avLst/>
          </a:prstGeom>
          <a:effectLst>
            <a:reflection endPos="0" dir="5400000" sy="-100000" algn="bl" rotWithShape="0"/>
          </a:effectLst>
        </p:spPr>
      </p:pic>
      <p:sp>
        <p:nvSpPr>
          <p:cNvPr id="2" name="CuadroTexto 5"/>
          <p:cNvSpPr txBox="1"/>
          <p:nvPr/>
        </p:nvSpPr>
        <p:spPr>
          <a:xfrm>
            <a:off x="190501" y="2428682"/>
            <a:ext cx="8200464" cy="1015663"/>
          </a:xfrm>
          <a:prstGeom prst="rect">
            <a:avLst/>
          </a:prstGeom>
          <a:noFill/>
        </p:spPr>
        <p:txBody>
          <a:bodyPr wrap="square" rtlCol="0">
            <a:spAutoFit/>
          </a:bodyPr>
          <a:lstStyle/>
          <a:p>
            <a:pPr algn="r"/>
            <a:r>
              <a:rPr lang="es-CO" sz="2400" dirty="0" smtClean="0">
                <a:solidFill>
                  <a:srgbClr val="33CC33"/>
                </a:solidFill>
                <a:latin typeface="Trebuchet MS" panose="020B0603020202020204" pitchFamily="34" charset="0"/>
              </a:rPr>
              <a:t>Otros ejemplos </a:t>
            </a:r>
            <a:r>
              <a:rPr lang="es-CO" sz="2400" dirty="0" smtClean="0">
                <a:solidFill>
                  <a:schemeClr val="tx2">
                    <a:lumMod val="60000"/>
                    <a:lumOff val="40000"/>
                  </a:schemeClr>
                </a:solidFill>
                <a:latin typeface="Trebuchet MS" panose="020B0603020202020204" pitchFamily="34" charset="0"/>
              </a:rPr>
              <a:t>de una decisión de política pública basada </a:t>
            </a:r>
            <a:br>
              <a:rPr lang="es-CO" sz="2400" dirty="0" smtClean="0">
                <a:solidFill>
                  <a:schemeClr val="tx2">
                    <a:lumMod val="60000"/>
                    <a:lumOff val="40000"/>
                  </a:schemeClr>
                </a:solidFill>
                <a:latin typeface="Trebuchet MS" panose="020B0603020202020204" pitchFamily="34" charset="0"/>
              </a:rPr>
            </a:br>
            <a:r>
              <a:rPr lang="es-CO" sz="2400" dirty="0" smtClean="0">
                <a:solidFill>
                  <a:schemeClr val="tx2">
                    <a:lumMod val="60000"/>
                    <a:lumOff val="40000"/>
                  </a:schemeClr>
                </a:solidFill>
                <a:latin typeface="Trebuchet MS" panose="020B0603020202020204" pitchFamily="34" charset="0"/>
              </a:rPr>
              <a:t>en la </a:t>
            </a:r>
            <a:r>
              <a:rPr lang="es-CO" sz="3600" dirty="0" smtClean="0">
                <a:solidFill>
                  <a:srgbClr val="F535C3"/>
                </a:solidFill>
                <a:latin typeface="Trebuchet MS" panose="020B0603020202020204" pitchFamily="34" charset="0"/>
              </a:rPr>
              <a:t>evidencia</a:t>
            </a:r>
            <a:r>
              <a:rPr lang="es-CO" sz="2400" dirty="0" smtClean="0">
                <a:solidFill>
                  <a:srgbClr val="33CC33"/>
                </a:solidFill>
                <a:latin typeface="Trebuchet MS" panose="020B0603020202020204" pitchFamily="34" charset="0"/>
              </a:rPr>
              <a:t>:</a:t>
            </a:r>
            <a:endParaRPr lang="es-CO" sz="2000" dirty="0">
              <a:solidFill>
                <a:srgbClr val="33CC33"/>
              </a:solidFill>
              <a:latin typeface="Trebuchet MS" panose="020B0603020202020204" pitchFamily="34" charset="0"/>
            </a:endParaRPr>
          </a:p>
        </p:txBody>
      </p:sp>
      <p:sp>
        <p:nvSpPr>
          <p:cNvPr id="4" name="CuadroTexto 3"/>
          <p:cNvSpPr txBox="1"/>
          <p:nvPr/>
        </p:nvSpPr>
        <p:spPr>
          <a:xfrm>
            <a:off x="499110" y="492275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367450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2 Rectángulo"/>
          <p:cNvSpPr/>
          <p:nvPr/>
        </p:nvSpPr>
        <p:spPr>
          <a:xfrm>
            <a:off x="0" y="2588820"/>
            <a:ext cx="9144000" cy="1199407"/>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smtClean="0">
                <a:solidFill>
                  <a:schemeClr val="bg1"/>
                </a:solidFill>
                <a:latin typeface="Trebuchet MS" panose="020B0603020202020204" pitchFamily="34" charset="0"/>
              </a:rPr>
              <a:t>La </a:t>
            </a:r>
            <a:r>
              <a:rPr lang="es-CO" sz="2000" dirty="0">
                <a:solidFill>
                  <a:schemeClr val="bg1"/>
                </a:solidFill>
                <a:latin typeface="Trebuchet MS" panose="020B0603020202020204" pitchFamily="34" charset="0"/>
              </a:rPr>
              <a:t>Autoridad Nacional de Licencias Ambientales (ANLA), </a:t>
            </a:r>
            <a:endParaRPr lang="es-CO" sz="2000" dirty="0" smtClean="0">
              <a:solidFill>
                <a:schemeClr val="bg1"/>
              </a:solidFill>
              <a:latin typeface="Trebuchet MS" panose="020B0603020202020204" pitchFamily="34" charset="0"/>
            </a:endParaRPr>
          </a:p>
          <a:p>
            <a:pPr algn="ctr"/>
            <a:r>
              <a:rPr lang="es-CO" sz="2000" dirty="0" smtClean="0">
                <a:solidFill>
                  <a:schemeClr val="bg1"/>
                </a:solidFill>
                <a:latin typeface="Trebuchet MS" panose="020B0603020202020204" pitchFamily="34" charset="0"/>
              </a:rPr>
              <a:t>a </a:t>
            </a:r>
            <a:r>
              <a:rPr lang="es-CO" sz="2000" dirty="0">
                <a:solidFill>
                  <a:schemeClr val="bg1"/>
                </a:solidFill>
                <a:latin typeface="Trebuchet MS" panose="020B0603020202020204" pitchFamily="34" charset="0"/>
              </a:rPr>
              <a:t>través de la resolución 1214 del 30 de septiembre de este año, </a:t>
            </a:r>
            <a:endParaRPr lang="es-CO" sz="2000" dirty="0" smtClean="0">
              <a:solidFill>
                <a:schemeClr val="bg1"/>
              </a:solidFill>
              <a:latin typeface="Trebuchet MS" panose="020B0603020202020204" pitchFamily="34" charset="0"/>
            </a:endParaRPr>
          </a:p>
          <a:p>
            <a:pPr algn="ctr"/>
            <a:r>
              <a:rPr lang="es-CO" sz="2000" dirty="0" smtClean="0">
                <a:solidFill>
                  <a:schemeClr val="bg1"/>
                </a:solidFill>
                <a:latin typeface="Trebuchet MS" panose="020B0603020202020204" pitchFamily="34" charset="0"/>
              </a:rPr>
              <a:t>ordenó </a:t>
            </a:r>
            <a:r>
              <a:rPr lang="es-CO" sz="2000" dirty="0">
                <a:solidFill>
                  <a:schemeClr val="bg1"/>
                </a:solidFill>
                <a:latin typeface="Trebuchet MS" panose="020B0603020202020204" pitchFamily="34" charset="0"/>
              </a:rPr>
              <a:t>suspender la aspersión aérea de glifosato en </a:t>
            </a:r>
            <a:r>
              <a:rPr lang="es-CO" sz="2000" dirty="0" smtClean="0">
                <a:solidFill>
                  <a:schemeClr val="bg1"/>
                </a:solidFill>
                <a:latin typeface="Trebuchet MS" panose="020B0603020202020204" pitchFamily="34" charset="0"/>
              </a:rPr>
              <a:t>Colombia.</a:t>
            </a:r>
            <a:endParaRPr lang="es-CO" sz="2000" dirty="0"/>
          </a:p>
        </p:txBody>
      </p:sp>
    </p:spTree>
    <p:extLst>
      <p:ext uri="{BB962C8B-B14F-4D97-AF65-F5344CB8AC3E}">
        <p14:creationId xmlns:p14="http://schemas.microsoft.com/office/powerpoint/2010/main" val="28256445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9144001" cy="5715000"/>
          </a:xfrm>
          <a:prstGeom prst="rect">
            <a:avLst/>
          </a:prstGeom>
        </p:spPr>
      </p:pic>
      <p:sp>
        <p:nvSpPr>
          <p:cNvPr id="5" name="4 Rectángulo"/>
          <p:cNvSpPr/>
          <p:nvPr/>
        </p:nvSpPr>
        <p:spPr>
          <a:xfrm>
            <a:off x="0" y="3923350"/>
            <a:ext cx="9144000" cy="1447265"/>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latin typeface="Trebuchet MS" panose="020B0603020202020204" pitchFamily="34" charset="0"/>
              </a:rPr>
              <a:t>La ANLA </a:t>
            </a:r>
            <a:r>
              <a:rPr lang="es-CO" sz="2000" dirty="0" smtClean="0">
                <a:latin typeface="Trebuchet MS" panose="020B0603020202020204" pitchFamily="34" charset="0"/>
              </a:rPr>
              <a:t>señala como razón </a:t>
            </a:r>
            <a:r>
              <a:rPr lang="es-CO" sz="2000" dirty="0">
                <a:latin typeface="Trebuchet MS" panose="020B0603020202020204" pitchFamily="34" charset="0"/>
              </a:rPr>
              <a:t>principal de la decisión </a:t>
            </a:r>
            <a:r>
              <a:rPr lang="es-CO" sz="2000" dirty="0" smtClean="0">
                <a:latin typeface="Trebuchet MS" panose="020B0603020202020204" pitchFamily="34" charset="0"/>
              </a:rPr>
              <a:t>que </a:t>
            </a:r>
            <a:r>
              <a:rPr lang="es-CO" sz="2000" dirty="0">
                <a:latin typeface="Trebuchet MS" panose="020B0603020202020204" pitchFamily="34" charset="0"/>
              </a:rPr>
              <a:t>el herbicida fue </a:t>
            </a:r>
            <a:r>
              <a:rPr lang="es-CO" sz="2000" dirty="0" err="1" smtClean="0">
                <a:latin typeface="Trebuchet MS" panose="020B0603020202020204" pitchFamily="34" charset="0"/>
              </a:rPr>
              <a:t>incluído</a:t>
            </a:r>
            <a:r>
              <a:rPr lang="es-CO" sz="2000" dirty="0" smtClean="0">
                <a:latin typeface="Trebuchet MS" panose="020B0603020202020204" pitchFamily="34" charset="0"/>
              </a:rPr>
              <a:t> </a:t>
            </a:r>
            <a:r>
              <a:rPr lang="es-CO" sz="2000" dirty="0">
                <a:latin typeface="Trebuchet MS" panose="020B0603020202020204" pitchFamily="34" charset="0"/>
              </a:rPr>
              <a:t>en el </a:t>
            </a:r>
            <a:r>
              <a:rPr lang="es-CO" sz="2000" dirty="0">
                <a:solidFill>
                  <a:srgbClr val="FFFF00"/>
                </a:solidFill>
                <a:latin typeface="Trebuchet MS" panose="020B0603020202020204" pitchFamily="34" charset="0"/>
              </a:rPr>
              <a:t>"Grupo 2A de Clasificación de </a:t>
            </a:r>
            <a:r>
              <a:rPr lang="es-CO" sz="2000" dirty="0" err="1">
                <a:solidFill>
                  <a:srgbClr val="FFFF00"/>
                </a:solidFill>
                <a:latin typeface="Trebuchet MS" panose="020B0603020202020204" pitchFamily="34" charset="0"/>
              </a:rPr>
              <a:t>Carcinogenicidad</a:t>
            </a:r>
            <a:r>
              <a:rPr lang="es-CO" sz="2000" dirty="0">
                <a:solidFill>
                  <a:srgbClr val="FFFF00"/>
                </a:solidFill>
                <a:latin typeface="Trebuchet MS" panose="020B0603020202020204" pitchFamily="34" charset="0"/>
              </a:rPr>
              <a:t>"</a:t>
            </a:r>
            <a:r>
              <a:rPr lang="es-CO" sz="2000" dirty="0">
                <a:solidFill>
                  <a:schemeClr val="bg1"/>
                </a:solidFill>
                <a:latin typeface="Trebuchet MS" panose="020B0603020202020204" pitchFamily="34" charset="0"/>
              </a:rPr>
              <a:t>,</a:t>
            </a:r>
            <a:r>
              <a:rPr lang="es-CO" sz="2000" dirty="0">
                <a:solidFill>
                  <a:srgbClr val="FFFF00"/>
                </a:solidFill>
                <a:latin typeface="Trebuchet MS" panose="020B0603020202020204" pitchFamily="34" charset="0"/>
              </a:rPr>
              <a:t> </a:t>
            </a:r>
            <a:r>
              <a:rPr lang="es-CO" sz="2000" dirty="0">
                <a:latin typeface="Trebuchet MS" panose="020B0603020202020204" pitchFamily="34" charset="0"/>
              </a:rPr>
              <a:t>que significa que es "</a:t>
            </a:r>
            <a:r>
              <a:rPr lang="es-CO" sz="2000" i="1" dirty="0">
                <a:latin typeface="Trebuchet MS" panose="020B0603020202020204" pitchFamily="34" charset="0"/>
              </a:rPr>
              <a:t>probablemente carcinogénico para humanos</a:t>
            </a:r>
            <a:r>
              <a:rPr lang="es-CO" sz="2000" dirty="0">
                <a:latin typeface="Trebuchet MS" panose="020B0603020202020204" pitchFamily="34" charset="0"/>
              </a:rPr>
              <a:t>" según la Agencia Internacional para la Investigación de Cáncer</a:t>
            </a:r>
            <a:r>
              <a:rPr lang="es-CO" sz="2000" dirty="0" smtClean="0">
                <a:latin typeface="Trebuchet MS" panose="020B0603020202020204" pitchFamily="34" charset="0"/>
              </a:rPr>
              <a:t>.</a:t>
            </a:r>
            <a:endParaRPr lang="es-CO" sz="2800" dirty="0"/>
          </a:p>
        </p:txBody>
      </p:sp>
      <p:pic>
        <p:nvPicPr>
          <p:cNvPr id="3" name="Daniel Mejía Aspersion Glifosato editado">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285999" y="437675"/>
            <a:ext cx="4572000" cy="3048000"/>
          </a:xfrm>
          <a:prstGeom prst="round2DiagRect">
            <a:avLst/>
          </a:prstGeom>
          <a:ln w="57150">
            <a:solidFill>
              <a:srgbClr val="00FF00"/>
            </a:solidFill>
          </a:ln>
        </p:spPr>
      </p:pic>
    </p:spTree>
    <p:extLst>
      <p:ext uri="{BB962C8B-B14F-4D97-AF65-F5344CB8AC3E}">
        <p14:creationId xmlns:p14="http://schemas.microsoft.com/office/powerpoint/2010/main" val="7317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nodeType="afterEffect">
                                  <p:stCondLst>
                                    <p:cond delay="1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750"/>
                            </p:stCondLst>
                            <p:childTnLst>
                              <p:par>
                                <p:cTn id="13" presetID="1" presetClass="mediacall" presetSubtype="0" fill="hold" nodeType="afterEffect">
                                  <p:stCondLst>
                                    <p:cond delay="1000"/>
                                  </p:stCondLst>
                                  <p:childTnLst>
                                    <p:cmd type="call" cmd="playFrom(0.0)">
                                      <p:cBhvr>
                                        <p:cTn id="14" dur="2832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2 CuadroTexto"/>
          <p:cNvSpPr txBox="1"/>
          <p:nvPr/>
        </p:nvSpPr>
        <p:spPr>
          <a:xfrm>
            <a:off x="783774" y="4180113"/>
            <a:ext cx="2743059" cy="646331"/>
          </a:xfrm>
          <a:prstGeom prst="rect">
            <a:avLst/>
          </a:prstGeom>
          <a:noFill/>
        </p:spPr>
        <p:txBody>
          <a:bodyPr wrap="non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Daniel Mejía</a:t>
            </a:r>
            <a:endParaRPr lang="es-CO" sz="36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5" name="CuadroTexto 10"/>
          <p:cNvSpPr txBox="1"/>
          <p:nvPr/>
        </p:nvSpPr>
        <p:spPr>
          <a:xfrm>
            <a:off x="2814452" y="270045"/>
            <a:ext cx="5990626" cy="1015663"/>
          </a:xfrm>
          <a:prstGeom prst="rect">
            <a:avLst/>
          </a:prstGeom>
          <a:noFill/>
        </p:spPr>
        <p:txBody>
          <a:bodyPr wrap="square" rtlCol="0">
            <a:spAutoFit/>
          </a:bodyPr>
          <a:lstStyle/>
          <a:p>
            <a:pPr algn="r"/>
            <a:r>
              <a:rPr lang="es-CO" sz="2800" dirty="0" smtClean="0">
                <a:solidFill>
                  <a:schemeClr val="bg1"/>
                </a:solidFill>
                <a:effectLst>
                  <a:outerShdw blurRad="38100" dist="38100" dir="2700000" algn="tl">
                    <a:srgbClr val="000000">
                      <a:alpha val="43137"/>
                    </a:srgbClr>
                  </a:outerShdw>
                </a:effectLst>
                <a:latin typeface="Trebuchet MS" panose="020B0603020202020204" pitchFamily="34" charset="0"/>
              </a:rPr>
              <a:t>Las investigaciones de Daniel Mejía muestran la misma </a:t>
            </a:r>
            <a:r>
              <a:rPr lang="es-CO" sz="3200" dirty="0" smtClean="0">
                <a:solidFill>
                  <a:srgbClr val="CA0689"/>
                </a:solidFill>
                <a:effectLst>
                  <a:outerShdw blurRad="38100" dist="38100" dir="2700000" algn="tl">
                    <a:srgbClr val="000000">
                      <a:alpha val="43137"/>
                    </a:srgbClr>
                  </a:outerShdw>
                </a:effectLst>
                <a:latin typeface="Trebuchet MS" panose="020B0603020202020204" pitchFamily="34" charset="0"/>
              </a:rPr>
              <a:t>evidencia</a:t>
            </a:r>
            <a:endParaRPr lang="es-CO" sz="2800" dirty="0">
              <a:solidFill>
                <a:srgbClr val="CA0689"/>
              </a:solidFill>
              <a:effectLst>
                <a:outerShdw blurRad="38100" dist="38100" dir="2700000" algn="tl">
                  <a:srgbClr val="000000">
                    <a:alpha val="43137"/>
                  </a:srgbClr>
                </a:outerShdw>
              </a:effectLst>
              <a:latin typeface="Trebuchet MS" panose="020B0603020202020204" pitchFamily="34" charset="0"/>
            </a:endParaRPr>
          </a:p>
        </p:txBody>
      </p:sp>
      <p:sp>
        <p:nvSpPr>
          <p:cNvPr id="6" name="5 CuadroTexto"/>
          <p:cNvSpPr txBox="1"/>
          <p:nvPr/>
        </p:nvSpPr>
        <p:spPr>
          <a:xfrm>
            <a:off x="4358244" y="1686296"/>
            <a:ext cx="4370120" cy="1754326"/>
          </a:xfrm>
          <a:prstGeom prst="rect">
            <a:avLst/>
          </a:prstGeom>
          <a:noFill/>
        </p:spPr>
        <p:txBody>
          <a:bodyPr wrap="square" rtlCol="0">
            <a:spAutoFit/>
          </a:bodyPr>
          <a:lstStyle/>
          <a:p>
            <a:pPr algn="just"/>
            <a:r>
              <a:rPr lang="es-CO" b="1" dirty="0">
                <a:solidFill>
                  <a:schemeClr val="bg2">
                    <a:lumMod val="25000"/>
                  </a:schemeClr>
                </a:solidFill>
                <a:effectLst>
                  <a:outerShdw blurRad="38100" dist="38100" dir="2700000" algn="tl">
                    <a:srgbClr val="000000">
                      <a:alpha val="43137"/>
                    </a:srgbClr>
                  </a:outerShdw>
                </a:effectLst>
                <a:latin typeface="Trebuchet MS" panose="020B0603020202020204" pitchFamily="34" charset="0"/>
              </a:rPr>
              <a:t>Está convencido de que los debates sobre políticas públicas no pueden ser ideológicos. </a:t>
            </a:r>
            <a:endParaRPr lang="es-CO" b="1" dirty="0" smtClean="0">
              <a:solidFill>
                <a:schemeClr val="bg2">
                  <a:lumMod val="25000"/>
                </a:schemeClr>
              </a:solidFill>
              <a:effectLst>
                <a:outerShdw blurRad="38100" dist="38100" dir="2700000" algn="tl">
                  <a:srgbClr val="000000">
                    <a:alpha val="43137"/>
                  </a:srgbClr>
                </a:outerShdw>
              </a:effectLst>
              <a:latin typeface="Trebuchet MS" panose="020B0603020202020204" pitchFamily="34" charset="0"/>
            </a:endParaRPr>
          </a:p>
          <a:p>
            <a:pPr algn="just"/>
            <a:endParaRPr lang="es-CO" b="1" dirty="0">
              <a:solidFill>
                <a:schemeClr val="bg2">
                  <a:lumMod val="25000"/>
                </a:schemeClr>
              </a:solidFill>
              <a:effectLst>
                <a:outerShdw blurRad="38100" dist="38100" dir="2700000" algn="tl">
                  <a:srgbClr val="000000">
                    <a:alpha val="43137"/>
                  </a:srgbClr>
                </a:outerShdw>
              </a:effectLst>
              <a:latin typeface="Trebuchet MS" panose="020B0603020202020204" pitchFamily="34" charset="0"/>
            </a:endParaRPr>
          </a:p>
          <a:p>
            <a:pPr algn="just"/>
            <a:r>
              <a:rPr lang="es-CO" b="1" dirty="0" smtClean="0">
                <a:solidFill>
                  <a:schemeClr val="bg2">
                    <a:lumMod val="25000"/>
                  </a:schemeClr>
                </a:solidFill>
                <a:effectLst>
                  <a:outerShdw blurRad="38100" dist="38100" dir="2700000" algn="tl">
                    <a:srgbClr val="000000">
                      <a:alpha val="43137"/>
                    </a:srgbClr>
                  </a:outerShdw>
                </a:effectLst>
                <a:latin typeface="Trebuchet MS" panose="020B0603020202020204" pitchFamily="34" charset="0"/>
              </a:rPr>
              <a:t>“</a:t>
            </a:r>
            <a:r>
              <a:rPr lang="es-CO" b="1" i="1" dirty="0">
                <a:solidFill>
                  <a:schemeClr val="bg2">
                    <a:lumMod val="25000"/>
                  </a:schemeClr>
                </a:solidFill>
                <a:effectLst>
                  <a:outerShdw blurRad="38100" dist="38100" dir="2700000" algn="tl">
                    <a:srgbClr val="000000">
                      <a:alpha val="43137"/>
                    </a:srgbClr>
                  </a:outerShdw>
                </a:effectLst>
                <a:latin typeface="Trebuchet MS" panose="020B0603020202020204" pitchFamily="34" charset="0"/>
              </a:rPr>
              <a:t>Solo la evidencia rigurosa debe ayudar a tomar mejores decisione</a:t>
            </a:r>
            <a:r>
              <a:rPr lang="es-CO" b="1" dirty="0">
                <a:solidFill>
                  <a:schemeClr val="bg2">
                    <a:lumMod val="25000"/>
                  </a:schemeClr>
                </a:solidFill>
                <a:effectLst>
                  <a:outerShdw blurRad="38100" dist="38100" dir="2700000" algn="tl">
                    <a:srgbClr val="000000">
                      <a:alpha val="43137"/>
                    </a:srgbClr>
                  </a:outerShdw>
                </a:effectLst>
                <a:latin typeface="Trebuchet MS" panose="020B0603020202020204" pitchFamily="34" charset="0"/>
              </a:rPr>
              <a:t>s</a:t>
            </a:r>
            <a:r>
              <a:rPr lang="es-CO" b="1" dirty="0" smtClean="0">
                <a:solidFill>
                  <a:schemeClr val="bg2">
                    <a:lumMod val="25000"/>
                  </a:schemeClr>
                </a:solidFill>
                <a:effectLst>
                  <a:outerShdw blurRad="38100" dist="38100" dir="2700000" algn="tl">
                    <a:srgbClr val="000000">
                      <a:alpha val="43137"/>
                    </a:srgbClr>
                  </a:outerShdw>
                </a:effectLst>
                <a:latin typeface="Trebuchet MS" panose="020B0603020202020204" pitchFamily="34" charset="0"/>
              </a:rPr>
              <a:t>”.</a:t>
            </a:r>
            <a:endParaRPr lang="es-CO" b="1" dirty="0">
              <a:solidFill>
                <a:schemeClr val="bg2">
                  <a:lumMod val="2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7" name="6 CuadroTexto"/>
          <p:cNvSpPr txBox="1"/>
          <p:nvPr/>
        </p:nvSpPr>
        <p:spPr>
          <a:xfrm>
            <a:off x="4476997" y="3883231"/>
            <a:ext cx="4108863" cy="1877437"/>
          </a:xfrm>
          <a:prstGeom prst="rect">
            <a:avLst/>
          </a:prstGeom>
          <a:noFill/>
        </p:spPr>
        <p:txBody>
          <a:bodyPr wrap="square" rtlCol="0">
            <a:spAutoFit/>
          </a:bodyPr>
          <a:lstStyle/>
          <a:p>
            <a:pPr algn="just"/>
            <a:r>
              <a:rPr lang="es-CO" sz="1400" b="1" dirty="0">
                <a:solidFill>
                  <a:schemeClr val="bg1"/>
                </a:solidFill>
                <a:effectLst>
                  <a:outerShdw blurRad="38100" dist="38100" dir="2700000" algn="tl">
                    <a:srgbClr val="000000">
                      <a:alpha val="43137"/>
                    </a:srgbClr>
                  </a:outerShdw>
                </a:effectLst>
                <a:latin typeface="Trebuchet MS" panose="020B0603020202020204" pitchFamily="34" charset="0"/>
              </a:rPr>
              <a:t>Premiado como </a:t>
            </a:r>
            <a:r>
              <a:rPr lang="es-CO" sz="1400" b="1" dirty="0" smtClean="0">
                <a:solidFill>
                  <a:schemeClr val="bg1"/>
                </a:solidFill>
                <a:effectLst>
                  <a:outerShdw blurRad="38100" dist="38100" dir="2700000" algn="tl">
                    <a:srgbClr val="000000">
                      <a:alpha val="43137"/>
                    </a:srgbClr>
                  </a:outerShdw>
                </a:effectLst>
                <a:latin typeface="Trebuchet MS" panose="020B0603020202020204" pitchFamily="34" charset="0"/>
              </a:rPr>
              <a:t>uno </a:t>
            </a:r>
            <a:r>
              <a:rPr lang="es-CO" sz="1400" b="1" dirty="0">
                <a:solidFill>
                  <a:schemeClr val="bg1"/>
                </a:solidFill>
                <a:effectLst>
                  <a:outerShdw blurRad="38100" dist="38100" dir="2700000" algn="tl">
                    <a:srgbClr val="000000">
                      <a:alpha val="43137"/>
                    </a:srgbClr>
                  </a:outerShdw>
                </a:effectLst>
                <a:latin typeface="Trebuchet MS" panose="020B0603020202020204" pitchFamily="34" charset="0"/>
              </a:rPr>
              <a:t>de los mejores líderes 2015 por Semana, Fundación Liderazgo y Democracia y Telefónica. Recibió el premio Juan Luis Londoño de la Cuesta por su agenda de investigación sobresaliente en los temas de políticas de drogas y criminalidad </a:t>
            </a:r>
            <a:r>
              <a:rPr lang="es-CO" sz="1400" b="1" dirty="0" smtClean="0">
                <a:solidFill>
                  <a:schemeClr val="bg1"/>
                </a:solidFill>
                <a:effectLst>
                  <a:outerShdw blurRad="38100" dist="38100" dir="2700000" algn="tl">
                    <a:srgbClr val="000000">
                      <a:alpha val="43137"/>
                    </a:srgbClr>
                  </a:outerShdw>
                </a:effectLst>
                <a:latin typeface="Trebuchet MS" panose="020B0603020202020204" pitchFamily="34" charset="0"/>
              </a:rPr>
              <a:t>urbana.</a:t>
            </a:r>
            <a:endParaRPr lang="es-CO" sz="1400" b="1" dirty="0">
              <a:solidFill>
                <a:schemeClr val="bg1"/>
              </a:solidFill>
              <a:effectLst>
                <a:outerShdw blurRad="38100" dist="38100" dir="2700000" algn="tl">
                  <a:srgbClr val="000000">
                    <a:alpha val="43137"/>
                  </a:srgbClr>
                </a:outerShdw>
              </a:effectLst>
              <a:latin typeface="Trebuchet MS" panose="020B0603020202020204" pitchFamily="34" charset="0"/>
            </a:endParaRPr>
          </a:p>
          <a:p>
            <a:endParaRPr lang="es-CO" sz="1400" b="1" dirty="0" smtClean="0">
              <a:solidFill>
                <a:srgbClr val="FF0000"/>
              </a:solidFill>
              <a:latin typeface="Trebuchet MS" panose="020B0603020202020204" pitchFamily="34" charset="0"/>
            </a:endParaRPr>
          </a:p>
          <a:p>
            <a:endParaRPr lang="es-CO" dirty="0"/>
          </a:p>
        </p:txBody>
      </p:sp>
    </p:spTree>
    <p:extLst>
      <p:ext uri="{BB962C8B-B14F-4D97-AF65-F5344CB8AC3E}">
        <p14:creationId xmlns:p14="http://schemas.microsoft.com/office/powerpoint/2010/main" val="1844157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l="26719" t="26718" r="12944" b="12946"/>
          <a:stretch/>
        </p:blipFill>
        <p:spPr>
          <a:xfrm>
            <a:off x="0" y="0"/>
            <a:ext cx="9144000" cy="5715000"/>
          </a:xfrm>
          <a:prstGeom prst="rect">
            <a:avLst/>
          </a:prstGeom>
        </p:spPr>
      </p:pic>
      <p:sp>
        <p:nvSpPr>
          <p:cNvPr id="2" name="CuadroTexto 13"/>
          <p:cNvSpPr txBox="1"/>
          <p:nvPr/>
        </p:nvSpPr>
        <p:spPr>
          <a:xfrm>
            <a:off x="0" y="289175"/>
            <a:ext cx="9143999" cy="584775"/>
          </a:xfrm>
          <a:prstGeom prst="rect">
            <a:avLst/>
          </a:prstGeom>
          <a:noFill/>
        </p:spPr>
        <p:txBody>
          <a:bodyPr wrap="square" rtlCol="0">
            <a:spAutoFit/>
          </a:bodyPr>
          <a:lstStyle/>
          <a:p>
            <a:pPr algn="ctr"/>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Programa Ser Pilo Paga</a:t>
            </a:r>
            <a:endParaRPr lang="es-CO" sz="32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5" name="CuadroTexto 4"/>
          <p:cNvSpPr txBox="1"/>
          <p:nvPr/>
        </p:nvSpPr>
        <p:spPr>
          <a:xfrm>
            <a:off x="292608" y="5001220"/>
            <a:ext cx="8718042" cy="523220"/>
          </a:xfrm>
          <a:prstGeom prst="rect">
            <a:avLst/>
          </a:prstGeom>
          <a:noFill/>
        </p:spPr>
        <p:txBody>
          <a:bodyPr wrap="square" rtlCol="0">
            <a:spAutoFit/>
          </a:bodyPr>
          <a:lstStyle/>
          <a:p>
            <a:pPr algn="ctr"/>
            <a:r>
              <a:rPr lang="es-CO" sz="1400" b="1" dirty="0" smtClean="0">
                <a:solidFill>
                  <a:schemeClr val="bg1"/>
                </a:solidFill>
                <a:latin typeface="Trebuchet MS" panose="020B0603020202020204" pitchFamily="34" charset="0"/>
              </a:rPr>
              <a:t>Al parecer su uso es más frecuente cuando la evidencia científica está alineada con la dimensión POLÍTICA y/o de VALORES en el proceso de desarrollo de las políticas públicas.</a:t>
            </a:r>
            <a:endParaRPr lang="es-CO" sz="1400" b="1" dirty="0">
              <a:solidFill>
                <a:schemeClr val="bg1"/>
              </a:solidFill>
              <a:latin typeface="Trebuchet MS" panose="020B0603020202020204" pitchFamily="34" charset="0"/>
            </a:endParaRPr>
          </a:p>
        </p:txBody>
      </p:sp>
      <p:pic>
        <p:nvPicPr>
          <p:cNvPr id="3" name="Ser Pilo Paga WindowsMediaVideo">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5"/>
          <a:srcRect t="12357" b="12520"/>
          <a:stretch/>
        </p:blipFill>
        <p:spPr>
          <a:xfrm>
            <a:off x="2682240" y="1470660"/>
            <a:ext cx="4579620" cy="2998500"/>
          </a:xfrm>
          <a:prstGeom prst="rect">
            <a:avLst/>
          </a:prstGeom>
        </p:spPr>
      </p:pic>
    </p:spTree>
    <p:extLst>
      <p:ext uri="{BB962C8B-B14F-4D97-AF65-F5344CB8AC3E}">
        <p14:creationId xmlns:p14="http://schemas.microsoft.com/office/powerpoint/2010/main" val="975000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250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6" fill="hold" display="0">
                  <p:stCondLst>
                    <p:cond delay="indefinite"/>
                  </p:stCondLst>
                </p:cTn>
                <p:tgtEl>
                  <p:spTgt spid="3"/>
                </p:tgtEl>
              </p:cMediaNode>
            </p:video>
          </p:childTnLst>
        </p:cTn>
      </p:par>
    </p:tnLst>
    <p:bldLst>
      <p:bldP spid="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uadroTexto 39"/>
          <p:cNvSpPr txBox="1"/>
          <p:nvPr/>
        </p:nvSpPr>
        <p:spPr>
          <a:xfrm>
            <a:off x="5891022" y="553213"/>
            <a:ext cx="3237738" cy="5078313"/>
          </a:xfrm>
          <a:prstGeom prst="rect">
            <a:avLst/>
          </a:prstGeom>
          <a:noFill/>
        </p:spPr>
        <p:txBody>
          <a:bodyPr wrap="square" rtlCol="0">
            <a:spAutoFit/>
          </a:bodyPr>
          <a:lstStyle/>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No resuelve el problema fundamental</a:t>
            </a:r>
          </a:p>
          <a:p>
            <a:pPr marL="214313" indent="-214313" algn="ctr">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¿Por qué becas para los mejores y no para los peores?</a:t>
            </a:r>
          </a:p>
          <a:p>
            <a:pPr marL="214313" indent="-214313">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Está destinado a los mejores, a los capaces, no a quienes tienen deficiencias en su formación</a:t>
            </a:r>
          </a:p>
          <a:p>
            <a:pPr marL="214313" indent="-214313">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Es antidemocrático</a:t>
            </a:r>
          </a:p>
          <a:p>
            <a:pPr marL="214313" indent="-214313">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Se basa en la meritocracia</a:t>
            </a:r>
          </a:p>
          <a:p>
            <a:pPr marL="214313" indent="-214313">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Es un engaño</a:t>
            </a:r>
          </a:p>
          <a:p>
            <a:pPr marL="214313" indent="-214313">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Al pilo se le exige la responsabilidad de que termine sus estudios para que la beca le salga gratis, pues no es gratis</a:t>
            </a:r>
          </a:p>
          <a:p>
            <a:pPr marL="214313" indent="-214313">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rPr>
              <a:t>Conduce a una sociedad domesticada, dócil, obediente</a:t>
            </a:r>
          </a:p>
          <a:p>
            <a:pPr marL="214313" indent="-214313" algn="ctr">
              <a:buFont typeface="Arial" panose="020B0604020202020204" pitchFamily="34" charset="0"/>
              <a:buChar char="•"/>
            </a:pPr>
            <a:endParaRPr lang="es-CO" sz="135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1" name="CuadroTexto 40"/>
          <p:cNvSpPr txBox="1"/>
          <p:nvPr/>
        </p:nvSpPr>
        <p:spPr>
          <a:xfrm>
            <a:off x="38862" y="1315213"/>
            <a:ext cx="3374898" cy="3416320"/>
          </a:xfrm>
          <a:prstGeom prst="rect">
            <a:avLst/>
          </a:prstGeom>
          <a:noFill/>
        </p:spPr>
        <p:txBody>
          <a:bodyPr wrap="square" rtlCol="0">
            <a:spAutoFit/>
          </a:bodyPr>
          <a:lstStyle/>
          <a:p>
            <a:pPr marL="214313" indent="-214313">
              <a:buFont typeface="Arial" panose="020B0604020202020204" pitchFamily="34" charset="0"/>
              <a:buChar char="•"/>
            </a:pPr>
            <a:r>
              <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rPr>
              <a:t>Pelaos talentosos llegan a las mejores universidades del país</a:t>
            </a:r>
          </a:p>
          <a:p>
            <a:pPr marL="214313" indent="-214313">
              <a:buFont typeface="Arial" panose="020B0604020202020204" pitchFamily="34" charset="0"/>
              <a:buChar char="•"/>
            </a:pPr>
            <a:endPar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rPr>
              <a:t>Es la primera vez que un colombiano del </a:t>
            </a:r>
            <a:r>
              <a:rPr lang="es-CO" sz="1350" b="1" dirty="0" err="1">
                <a:solidFill>
                  <a:srgbClr val="0033CC"/>
                </a:solidFill>
                <a:latin typeface="Tahoma" panose="020B0604030504040204" pitchFamily="34" charset="0"/>
                <a:ea typeface="Tahoma" panose="020B0604030504040204" pitchFamily="34" charset="0"/>
                <a:cs typeface="Tahoma" panose="020B0604030504040204" pitchFamily="34" charset="0"/>
              </a:rPr>
              <a:t>Sisbén</a:t>
            </a:r>
            <a:r>
              <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rPr>
              <a:t> puede escoger estudiar o no estudiar, y en la universidad que quiera</a:t>
            </a:r>
          </a:p>
          <a:p>
            <a:pPr marL="214313" indent="-214313">
              <a:buFont typeface="Arial" panose="020B0604020202020204" pitchFamily="34" charset="0"/>
              <a:buChar char="•"/>
            </a:pPr>
            <a:endPar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rPr>
              <a:t>Mejora la educación superior al tener mayor diversidad</a:t>
            </a:r>
          </a:p>
          <a:p>
            <a:pPr marL="214313" indent="-214313">
              <a:buFont typeface="Arial" panose="020B0604020202020204" pitchFamily="34" charset="0"/>
              <a:buChar char="•"/>
            </a:pPr>
            <a:endPar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rPr>
              <a:t>Podría crear un ambiente favorable para reformas futuras</a:t>
            </a:r>
          </a:p>
          <a:p>
            <a:pPr marL="214313" indent="-214313">
              <a:buFont typeface="Arial" panose="020B0604020202020204" pitchFamily="34" charset="0"/>
              <a:buChar char="•"/>
            </a:pPr>
            <a:endPar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endParaRPr>
          </a:p>
          <a:p>
            <a:pPr marL="214313" indent="-214313">
              <a:buFont typeface="Arial" panose="020B0604020202020204" pitchFamily="34" charset="0"/>
              <a:buChar char="•"/>
            </a:pPr>
            <a:r>
              <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rPr>
              <a:t>Es mejor subsidiar la demanda</a:t>
            </a:r>
          </a:p>
          <a:p>
            <a:pPr marL="214313" indent="-214313">
              <a:buFont typeface="Arial" panose="020B0604020202020204" pitchFamily="34" charset="0"/>
              <a:buChar char="•"/>
            </a:pPr>
            <a:endParaRPr lang="es-CO" sz="135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http://www.dejusticia.org/files/responsables/fi_name_imagen.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770" y="1040131"/>
            <a:ext cx="1282060" cy="15392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ltiempo.com/tagImages/maria-isabel-rue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073" y="3318510"/>
            <a:ext cx="1363980" cy="136398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3326511" y="346710"/>
            <a:ext cx="2468880" cy="461665"/>
          </a:xfrm>
          <a:prstGeom prst="rect">
            <a:avLst/>
          </a:prstGeom>
          <a:noFill/>
        </p:spPr>
        <p:txBody>
          <a:bodyPr wrap="square" rtlCol="0">
            <a:spAutoFit/>
          </a:bodyPr>
          <a:lstStyle/>
          <a:p>
            <a:pPr algn="ctr"/>
            <a:r>
              <a:rPr lang="es-CO"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ARGUMENTOS</a:t>
            </a:r>
          </a:p>
        </p:txBody>
      </p:sp>
      <p:pic>
        <p:nvPicPr>
          <p:cNvPr id="51" name="Picture 4" descr="http://blogs.elespectador.com/coyuntura_internacional/files/2013/07/El-Espectador-logo-ofici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2294" y="2579370"/>
            <a:ext cx="837314" cy="2990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historiadelperiodismounamiradaaltiempo.files.wordpress.com/2012/03/el-tiempo-nueva-imagen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7726" y="4736307"/>
            <a:ext cx="1061103" cy="25860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www.santarosadeosos.gov.co/uploads/noticias/06147-934868_10152487248671915_5102720276741477980_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74732"/>
            <a:ext cx="1212746" cy="74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582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19 Grupo"/>
          <p:cNvGrpSpPr/>
          <p:nvPr/>
        </p:nvGrpSpPr>
        <p:grpSpPr>
          <a:xfrm>
            <a:off x="1228304" y="547726"/>
            <a:ext cx="2707574" cy="4528594"/>
            <a:chOff x="356259" y="391884"/>
            <a:chExt cx="2707574" cy="4528594"/>
          </a:xfrm>
        </p:grpSpPr>
        <p:grpSp>
          <p:nvGrpSpPr>
            <p:cNvPr id="14" name="13 Grupo"/>
            <p:cNvGrpSpPr/>
            <p:nvPr/>
          </p:nvGrpSpPr>
          <p:grpSpPr>
            <a:xfrm>
              <a:off x="356259" y="391884"/>
              <a:ext cx="2707574" cy="3889571"/>
              <a:chOff x="356259" y="1021277"/>
              <a:chExt cx="2707574" cy="3889571"/>
            </a:xfrm>
          </p:grpSpPr>
          <p:grpSp>
            <p:nvGrpSpPr>
              <p:cNvPr id="8" name="7 Grupo"/>
              <p:cNvGrpSpPr/>
              <p:nvPr/>
            </p:nvGrpSpPr>
            <p:grpSpPr>
              <a:xfrm>
                <a:off x="356259" y="1021277"/>
                <a:ext cx="2707574" cy="3408219"/>
                <a:chOff x="938151" y="819397"/>
                <a:chExt cx="2707574" cy="3408219"/>
              </a:xfrm>
            </p:grpSpPr>
            <p:sp>
              <p:nvSpPr>
                <p:cNvPr id="2" name="1 Rectángulo redondeado"/>
                <p:cNvSpPr/>
                <p:nvPr/>
              </p:nvSpPr>
              <p:spPr>
                <a:xfrm>
                  <a:off x="938151" y="819397"/>
                  <a:ext cx="2707574" cy="3408219"/>
                </a:xfrm>
                <a:prstGeom prst="roundRect">
                  <a:avLst/>
                </a:prstGeom>
                <a:solidFill>
                  <a:srgbClr val="FF00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4"/>
                <a:stretch>
                  <a:fillRect/>
                </a:stretch>
              </p:blipFill>
              <p:spPr>
                <a:xfrm>
                  <a:off x="1195929" y="1027068"/>
                  <a:ext cx="2212289" cy="3010837"/>
                </a:xfrm>
                <a:prstGeom prst="roundRect">
                  <a:avLst/>
                </a:prstGeom>
              </p:spPr>
            </p:pic>
          </p:grpSp>
          <p:sp>
            <p:nvSpPr>
              <p:cNvPr id="11" name="CuadroTexto 7"/>
              <p:cNvSpPr txBox="1"/>
              <p:nvPr/>
            </p:nvSpPr>
            <p:spPr>
              <a:xfrm>
                <a:off x="497373" y="4572294"/>
                <a:ext cx="2400205" cy="338554"/>
              </a:xfrm>
              <a:prstGeom prst="rect">
                <a:avLst/>
              </a:prstGeom>
              <a:noFill/>
            </p:spPr>
            <p:txBody>
              <a:bodyPr wrap="square" rtlCol="0">
                <a:spAutoFit/>
              </a:bodyPr>
              <a:lstStyle/>
              <a:p>
                <a:pPr algn="ctr"/>
                <a:r>
                  <a:rPr lang="es-CO" sz="1600" dirty="0" smtClean="0">
                    <a:solidFill>
                      <a:srgbClr val="C00000"/>
                    </a:solidFill>
                    <a:latin typeface="Arial Black" panose="020B0A04020102020204" pitchFamily="34" charset="0"/>
                  </a:rPr>
                  <a:t>2002, 2003 y 2006</a:t>
                </a:r>
                <a:endParaRPr lang="es-CO" sz="1600" dirty="0">
                  <a:solidFill>
                    <a:srgbClr val="C00000"/>
                  </a:solidFill>
                  <a:latin typeface="Arial Black" panose="020B0A04020102020204" pitchFamily="34" charset="0"/>
                </a:endParaRPr>
              </a:p>
            </p:txBody>
          </p:sp>
        </p:grpSp>
        <p:sp>
          <p:nvSpPr>
            <p:cNvPr id="17" name="CuadroTexto 5"/>
            <p:cNvSpPr txBox="1"/>
            <p:nvPr/>
          </p:nvSpPr>
          <p:spPr>
            <a:xfrm>
              <a:off x="548733" y="4274147"/>
              <a:ext cx="2213340" cy="646331"/>
            </a:xfrm>
            <a:prstGeom prst="rect">
              <a:avLst/>
            </a:prstGeom>
            <a:noFill/>
          </p:spPr>
          <p:txBody>
            <a:bodyPr wrap="square" rtlCol="0">
              <a:spAutoFit/>
            </a:bodyPr>
            <a:lstStyle/>
            <a:p>
              <a:pPr algn="ctr"/>
              <a:r>
                <a:rPr lang="es-CO" sz="1200" dirty="0" smtClean="0">
                  <a:latin typeface="Trebuchet MS" panose="020B0603020202020204" pitchFamily="34" charset="0"/>
                </a:rPr>
                <a:t>Familias en Acción se volvió Ley de la República en el año 2012 (</a:t>
              </a:r>
              <a:r>
                <a:rPr lang="es-CO" sz="1200" b="1" dirty="0" smtClean="0">
                  <a:latin typeface="Trebuchet MS" panose="020B0603020202020204" pitchFamily="34" charset="0"/>
                </a:rPr>
                <a:t>Ley</a:t>
              </a:r>
              <a:r>
                <a:rPr lang="es-CO" sz="1200" dirty="0">
                  <a:latin typeface="Trebuchet MS" panose="020B0603020202020204" pitchFamily="34" charset="0"/>
                </a:rPr>
                <a:t> </a:t>
              </a:r>
              <a:r>
                <a:rPr lang="es-CO" sz="1200" dirty="0" smtClean="0">
                  <a:latin typeface="Trebuchet MS" panose="020B0603020202020204" pitchFamily="34" charset="0"/>
                </a:rPr>
                <a:t>1532)</a:t>
              </a:r>
              <a:endParaRPr lang="es-CO" sz="1200" dirty="0">
                <a:latin typeface="Trebuchet MS" panose="020B0603020202020204" pitchFamily="34" charset="0"/>
              </a:endParaRPr>
            </a:p>
          </p:txBody>
        </p:sp>
      </p:grpSp>
      <p:grpSp>
        <p:nvGrpSpPr>
          <p:cNvPr id="22" name="21 Grupo"/>
          <p:cNvGrpSpPr/>
          <p:nvPr/>
        </p:nvGrpSpPr>
        <p:grpSpPr>
          <a:xfrm>
            <a:off x="4925219" y="547726"/>
            <a:ext cx="3256372" cy="4687914"/>
            <a:chOff x="5780750" y="391884"/>
            <a:chExt cx="3256372" cy="4687914"/>
          </a:xfrm>
        </p:grpSpPr>
        <p:grpSp>
          <p:nvGrpSpPr>
            <p:cNvPr id="16" name="15 Grupo"/>
            <p:cNvGrpSpPr/>
            <p:nvPr/>
          </p:nvGrpSpPr>
          <p:grpSpPr>
            <a:xfrm>
              <a:off x="6030082" y="391884"/>
              <a:ext cx="2707574" cy="3889570"/>
              <a:chOff x="6030082" y="1021277"/>
              <a:chExt cx="2707574" cy="3889570"/>
            </a:xfrm>
          </p:grpSpPr>
          <p:grpSp>
            <p:nvGrpSpPr>
              <p:cNvPr id="10" name="9 Grupo"/>
              <p:cNvGrpSpPr/>
              <p:nvPr/>
            </p:nvGrpSpPr>
            <p:grpSpPr>
              <a:xfrm>
                <a:off x="6030082" y="1021277"/>
                <a:ext cx="2707574" cy="3408219"/>
                <a:chOff x="6588224" y="819397"/>
                <a:chExt cx="2707574" cy="3408219"/>
              </a:xfrm>
            </p:grpSpPr>
            <p:sp>
              <p:nvSpPr>
                <p:cNvPr id="5" name="4 Rectángulo redondeado"/>
                <p:cNvSpPr/>
                <p:nvPr/>
              </p:nvSpPr>
              <p:spPr>
                <a:xfrm>
                  <a:off x="6588224" y="819397"/>
                  <a:ext cx="2707574" cy="3408219"/>
                </a:xfrm>
                <a:prstGeom prst="roundRect">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pic>
              <p:nvPicPr>
                <p:cNvPr id="7" name="Imagen 8"/>
                <p:cNvPicPr>
                  <a:picLocks noChangeAspect="1"/>
                </p:cNvPicPr>
                <p:nvPr/>
              </p:nvPicPr>
              <p:blipFill rotWithShape="1">
                <a:blip r:embed="rId5"/>
                <a:srcRect l="6696" r="7383"/>
                <a:stretch/>
              </p:blipFill>
              <p:spPr>
                <a:xfrm>
                  <a:off x="6792686" y="961903"/>
                  <a:ext cx="2327563" cy="3040081"/>
                </a:xfrm>
                <a:prstGeom prst="roundRect">
                  <a:avLst/>
                </a:prstGeom>
              </p:spPr>
            </p:pic>
          </p:grpSp>
          <p:sp>
            <p:nvSpPr>
              <p:cNvPr id="13" name="CuadroTexto 11"/>
              <p:cNvSpPr txBox="1"/>
              <p:nvPr/>
            </p:nvSpPr>
            <p:spPr>
              <a:xfrm>
                <a:off x="6372200" y="4572293"/>
                <a:ext cx="2198324" cy="338554"/>
              </a:xfrm>
              <a:prstGeom prst="rect">
                <a:avLst/>
              </a:prstGeom>
              <a:noFill/>
            </p:spPr>
            <p:txBody>
              <a:bodyPr wrap="square" rtlCol="0">
                <a:spAutoFit/>
              </a:bodyPr>
              <a:lstStyle/>
              <a:p>
                <a:pPr algn="ctr"/>
                <a:r>
                  <a:rPr lang="es-CO" sz="1600" dirty="0" smtClean="0">
                    <a:solidFill>
                      <a:srgbClr val="C00000"/>
                    </a:solidFill>
                    <a:latin typeface="Arial Black" panose="020B0A04020102020204" pitchFamily="34" charset="0"/>
                  </a:rPr>
                  <a:t>2008</a:t>
                </a:r>
                <a:endParaRPr lang="es-CO" sz="1600" dirty="0">
                  <a:solidFill>
                    <a:srgbClr val="C00000"/>
                  </a:solidFill>
                  <a:latin typeface="Arial Black" panose="020B0A04020102020204" pitchFamily="34" charset="0"/>
                </a:endParaRPr>
              </a:p>
            </p:txBody>
          </p:sp>
        </p:grpSp>
        <p:sp>
          <p:nvSpPr>
            <p:cNvPr id="18" name="Rectángulo 6"/>
            <p:cNvSpPr/>
            <p:nvPr/>
          </p:nvSpPr>
          <p:spPr>
            <a:xfrm>
              <a:off x="5780750" y="4248801"/>
              <a:ext cx="3256372" cy="830997"/>
            </a:xfrm>
            <a:prstGeom prst="rect">
              <a:avLst/>
            </a:prstGeom>
          </p:spPr>
          <p:txBody>
            <a:bodyPr wrap="square">
              <a:spAutoFit/>
            </a:bodyPr>
            <a:lstStyle/>
            <a:p>
              <a:pPr algn="ctr"/>
              <a:r>
                <a:rPr lang="es-CO" sz="1200" dirty="0">
                  <a:latin typeface="Trebuchet MS" panose="020B0603020202020204" pitchFamily="34" charset="0"/>
                </a:rPr>
                <a:t>S</a:t>
              </a:r>
              <a:r>
                <a:rPr lang="es-CO" sz="1200" dirty="0" smtClean="0">
                  <a:latin typeface="Trebuchet MS" panose="020B0603020202020204" pitchFamily="34" charset="0"/>
                </a:rPr>
                <a:t>e </a:t>
              </a:r>
              <a:r>
                <a:rPr lang="es-CO" sz="1200" dirty="0">
                  <a:latin typeface="Trebuchet MS" panose="020B0603020202020204" pitchFamily="34" charset="0"/>
                </a:rPr>
                <a:t>llevaron a cabo acciones </a:t>
              </a:r>
              <a:r>
                <a:rPr lang="es-CO" sz="1200" dirty="0" smtClean="0">
                  <a:latin typeface="Trebuchet MS" panose="020B0603020202020204" pitchFamily="34" charset="0"/>
                </a:rPr>
                <a:t>dos años después de finalizada </a:t>
              </a:r>
              <a:r>
                <a:rPr lang="es-CO" sz="1200" dirty="0">
                  <a:latin typeface="Trebuchet MS" panose="020B0603020202020204" pitchFamily="34" charset="0"/>
                </a:rPr>
                <a:t>la evaluación, </a:t>
              </a:r>
              <a:endParaRPr lang="es-CO" sz="1200" dirty="0" smtClean="0">
                <a:latin typeface="Trebuchet MS" panose="020B0603020202020204" pitchFamily="34" charset="0"/>
              </a:endParaRPr>
            </a:p>
            <a:p>
              <a:pPr algn="ctr"/>
              <a:r>
                <a:rPr lang="es-CO" sz="1200" dirty="0" smtClean="0">
                  <a:latin typeface="Trebuchet MS" panose="020B0603020202020204" pitchFamily="34" charset="0"/>
                </a:rPr>
                <a:t>con </a:t>
              </a:r>
              <a:r>
                <a:rPr lang="es-CO" sz="1200" dirty="0">
                  <a:latin typeface="Trebuchet MS" panose="020B0603020202020204" pitchFamily="34" charset="0"/>
                </a:rPr>
                <a:t>las </a:t>
              </a:r>
              <a:r>
                <a:rPr lang="es-CO" sz="1200" dirty="0" smtClean="0">
                  <a:latin typeface="Trebuchet MS" panose="020B0603020202020204" pitchFamily="34" charset="0"/>
                </a:rPr>
                <a:t>cuales se cualificaron </a:t>
              </a:r>
            </a:p>
            <a:p>
              <a:pPr algn="ctr"/>
              <a:r>
                <a:rPr lang="es-CO" sz="1200" dirty="0" smtClean="0">
                  <a:latin typeface="Trebuchet MS" panose="020B0603020202020204" pitchFamily="34" charset="0"/>
                </a:rPr>
                <a:t>los </a:t>
              </a:r>
              <a:r>
                <a:rPr lang="es-CO" sz="1200" dirty="0">
                  <a:latin typeface="Trebuchet MS" panose="020B0603020202020204" pitchFamily="34" charset="0"/>
                </a:rPr>
                <a:t>servicios </a:t>
              </a:r>
              <a:r>
                <a:rPr lang="es-CO" sz="1200" dirty="0" smtClean="0">
                  <a:latin typeface="Trebuchet MS" panose="020B0603020202020204" pitchFamily="34" charset="0"/>
                </a:rPr>
                <a:t>del ICBF.</a:t>
              </a:r>
              <a:endParaRPr lang="es-CO" sz="1200" dirty="0">
                <a:latin typeface="Trebuchet MS" panose="020B0603020202020204" pitchFamily="34" charset="0"/>
              </a:endParaRPr>
            </a:p>
          </p:txBody>
        </p:sp>
      </p:grpSp>
    </p:spTree>
    <p:extLst>
      <p:ext uri="{BB962C8B-B14F-4D97-AF65-F5344CB8AC3E}">
        <p14:creationId xmlns:p14="http://schemas.microsoft.com/office/powerpoint/2010/main" val="401930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2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5"/>
          <p:cNvSpPr txBox="1"/>
          <p:nvPr/>
        </p:nvSpPr>
        <p:spPr>
          <a:xfrm>
            <a:off x="152400" y="2589611"/>
            <a:ext cx="8610600" cy="584775"/>
          </a:xfrm>
          <a:prstGeom prst="rect">
            <a:avLst/>
          </a:prstGeom>
          <a:noFill/>
        </p:spPr>
        <p:txBody>
          <a:bodyPr wrap="square" rtlCol="0">
            <a:spAutoFit/>
          </a:bodyPr>
          <a:lstStyle/>
          <a:p>
            <a:pPr algn="r"/>
            <a:r>
              <a:rPr lang="es-CO" sz="3200" dirty="0" smtClean="0">
                <a:solidFill>
                  <a:srgbClr val="33CC33"/>
                </a:solidFill>
                <a:latin typeface="Trebuchet MS" panose="020B0603020202020204" pitchFamily="34" charset="0"/>
              </a:rPr>
              <a:t>Veamos contra ejemplos :</a:t>
            </a:r>
            <a:endParaRPr lang="es-CO" sz="2800" dirty="0">
              <a:solidFill>
                <a:srgbClr val="33CC33"/>
              </a:solidFill>
              <a:latin typeface="Trebuchet MS" panose="020B0603020202020204" pitchFamily="34" charset="0"/>
            </a:endParaRPr>
          </a:p>
        </p:txBody>
      </p:sp>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304800" y="500748"/>
            <a:ext cx="4762500" cy="4762500"/>
          </a:xfrm>
          <a:prstGeom prst="rect">
            <a:avLst/>
          </a:prstGeom>
          <a:effectLst>
            <a:reflection endPos="0" dir="5400000" sy="-100000" algn="bl" rotWithShape="0"/>
          </a:effectLst>
        </p:spPr>
      </p:pic>
      <p:sp>
        <p:nvSpPr>
          <p:cNvPr id="4" name="CuadroTexto 3"/>
          <p:cNvSpPr txBox="1"/>
          <p:nvPr/>
        </p:nvSpPr>
        <p:spPr>
          <a:xfrm>
            <a:off x="628650" y="5063193"/>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30628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b="4117"/>
          <a:stretch/>
        </p:blipFill>
        <p:spPr>
          <a:xfrm>
            <a:off x="0" y="0"/>
            <a:ext cx="9144000" cy="5715000"/>
          </a:xfrm>
          <a:prstGeom prst="rect">
            <a:avLst/>
          </a:prstGeom>
        </p:spPr>
      </p:pic>
      <p:sp>
        <p:nvSpPr>
          <p:cNvPr id="3" name="2 CuadroTexto"/>
          <p:cNvSpPr txBox="1"/>
          <p:nvPr/>
        </p:nvSpPr>
        <p:spPr>
          <a:xfrm>
            <a:off x="3311938" y="2205319"/>
            <a:ext cx="2686953" cy="1261884"/>
          </a:xfrm>
          <a:prstGeom prst="rect">
            <a:avLst/>
          </a:prstGeom>
          <a:noFill/>
        </p:spPr>
        <p:txBody>
          <a:bodyPr wrap="none" rtlCol="0">
            <a:spAutoFit/>
          </a:bodyPr>
          <a:lstStyle/>
          <a:p>
            <a:pPr algn="ctr"/>
            <a:r>
              <a:rPr lang="es-CO" sz="2800" dirty="0" smtClean="0">
                <a:solidFill>
                  <a:srgbClr val="FFFF00"/>
                </a:solidFill>
                <a:effectLst>
                  <a:outerShdw blurRad="38100" dist="38100" dir="2700000" algn="tl">
                    <a:srgbClr val="000000">
                      <a:alpha val="43137"/>
                    </a:srgbClr>
                  </a:outerShdw>
                </a:effectLst>
                <a:latin typeface="Trebuchet MS" panose="020B0603020202020204" pitchFamily="34" charset="0"/>
              </a:rPr>
              <a:t>MIRADA MACRO</a:t>
            </a:r>
          </a:p>
          <a:p>
            <a:pPr algn="ctr"/>
            <a:r>
              <a:rPr lang="es-CO" sz="4800" dirty="0" smtClean="0">
                <a:solidFill>
                  <a:srgbClr val="00FF00"/>
                </a:solidFill>
                <a:effectLst>
                  <a:outerShdw blurRad="38100" dist="38100" dir="2700000" algn="tl">
                    <a:srgbClr val="000000">
                      <a:alpha val="43137"/>
                    </a:srgbClr>
                  </a:outerShdw>
                </a:effectLst>
                <a:latin typeface="Trebuchet MS" panose="020B0603020202020204" pitchFamily="34" charset="0"/>
              </a:rPr>
              <a:t>SINERGIA</a:t>
            </a:r>
            <a:endParaRPr lang="es-CO" sz="4800" dirty="0">
              <a:solidFill>
                <a:srgbClr val="00FF0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064624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9481"/>
            <a:ext cx="9144000" cy="5964481"/>
          </a:xfrm>
          <a:prstGeom prst="rect">
            <a:avLst/>
          </a:prstGeom>
        </p:spPr>
      </p:pic>
      <p:grpSp>
        <p:nvGrpSpPr>
          <p:cNvPr id="4" name="3 Grupo"/>
          <p:cNvGrpSpPr/>
          <p:nvPr/>
        </p:nvGrpSpPr>
        <p:grpSpPr>
          <a:xfrm>
            <a:off x="190501" y="690066"/>
            <a:ext cx="2620196" cy="1915469"/>
            <a:chOff x="-233866" y="855448"/>
            <a:chExt cx="2620196" cy="1915469"/>
          </a:xfrm>
        </p:grpSpPr>
        <p:sp>
          <p:nvSpPr>
            <p:cNvPr id="3" name="CuadroTexto 2"/>
            <p:cNvSpPr txBox="1"/>
            <p:nvPr/>
          </p:nvSpPr>
          <p:spPr>
            <a:xfrm>
              <a:off x="-233866" y="855448"/>
              <a:ext cx="2620196" cy="338554"/>
            </a:xfrm>
            <a:prstGeom prst="rect">
              <a:avLst/>
            </a:prstGeom>
            <a:noFill/>
          </p:spPr>
          <p:txBody>
            <a:bodyPr wrap="square" rtlCol="0">
              <a:spAutoFit/>
            </a:bodyPr>
            <a:lstStyle/>
            <a:p>
              <a:pPr algn="ctr"/>
              <a:r>
                <a:rPr lang="es-CO" sz="1600" dirty="0" smtClean="0">
                  <a:latin typeface="Trebuchet MS" panose="020B0603020202020204" pitchFamily="34" charset="0"/>
                </a:rPr>
                <a:t>Legalización de las drogas</a:t>
              </a:r>
              <a:endParaRPr lang="es-CO" sz="1600" dirty="0">
                <a:latin typeface="Trebuchet MS" panose="020B0603020202020204" pitchFamily="34" charset="0"/>
              </a:endParaRPr>
            </a:p>
          </p:txBody>
        </p:sp>
        <p:pic>
          <p:nvPicPr>
            <p:cNvPr id="1026" name="Picture 2" descr="http://cdn.pijamasurf.com/wp-content/uploads/2013/02/cannabisbuen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0" y="1268590"/>
              <a:ext cx="2276253" cy="1502327"/>
            </a:xfrm>
            <a:prstGeom prst="teardrop">
              <a:avLst>
                <a:gd name="adj" fmla="val 128779"/>
              </a:avLst>
            </a:prstGeom>
            <a:noFill/>
            <a:extLst>
              <a:ext uri="{909E8E84-426E-40DD-AFC4-6F175D3DCCD1}">
                <a14:hiddenFill xmlns:a14="http://schemas.microsoft.com/office/drawing/2010/main">
                  <a:solidFill>
                    <a:srgbClr val="FFFFFF"/>
                  </a:solidFill>
                </a14:hiddenFill>
              </a:ext>
            </a:extLst>
          </p:spPr>
        </p:pic>
      </p:grpSp>
      <p:grpSp>
        <p:nvGrpSpPr>
          <p:cNvPr id="5" name="4 Grupo"/>
          <p:cNvGrpSpPr/>
          <p:nvPr/>
        </p:nvGrpSpPr>
        <p:grpSpPr>
          <a:xfrm>
            <a:off x="6097648" y="210006"/>
            <a:ext cx="2620196" cy="2186903"/>
            <a:chOff x="6523804" y="3310783"/>
            <a:chExt cx="2620196" cy="2186903"/>
          </a:xfrm>
        </p:grpSpPr>
        <p:pic>
          <p:nvPicPr>
            <p:cNvPr id="7" name="Imagen 1"/>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rcRect t="61907"/>
            <a:stretch/>
          </p:blipFill>
          <p:spPr>
            <a:xfrm rot="15893568">
              <a:off x="7013699" y="3846389"/>
              <a:ext cx="1607623" cy="1694971"/>
            </a:xfrm>
            <a:prstGeom prst="teardrop">
              <a:avLst>
                <a:gd name="adj" fmla="val 128793"/>
              </a:avLst>
            </a:prstGeom>
          </p:spPr>
        </p:pic>
        <p:sp>
          <p:nvSpPr>
            <p:cNvPr id="8" name="CuadroTexto 2"/>
            <p:cNvSpPr txBox="1"/>
            <p:nvPr/>
          </p:nvSpPr>
          <p:spPr>
            <a:xfrm>
              <a:off x="6523804" y="3310783"/>
              <a:ext cx="2620196" cy="584775"/>
            </a:xfrm>
            <a:prstGeom prst="rect">
              <a:avLst/>
            </a:prstGeom>
            <a:noFill/>
          </p:spPr>
          <p:txBody>
            <a:bodyPr wrap="square" rtlCol="0">
              <a:spAutoFit/>
            </a:bodyPr>
            <a:lstStyle/>
            <a:p>
              <a:pPr algn="ctr"/>
              <a:r>
                <a:rPr lang="es-CO" sz="1600" dirty="0" err="1" smtClean="0">
                  <a:latin typeface="Trebuchet MS" panose="020B0603020202020204" pitchFamily="34" charset="0"/>
                </a:rPr>
                <a:t>Dí</a:t>
              </a:r>
              <a:r>
                <a:rPr lang="es-CO" sz="1600" dirty="0" smtClean="0">
                  <a:latin typeface="Trebuchet MS" panose="020B0603020202020204" pitchFamily="34" charset="0"/>
                </a:rPr>
                <a:t> no al saludo </a:t>
              </a:r>
            </a:p>
            <a:p>
              <a:pPr algn="ctr"/>
              <a:r>
                <a:rPr lang="es-CO" sz="1600" dirty="0" smtClean="0">
                  <a:latin typeface="Trebuchet MS" panose="020B0603020202020204" pitchFamily="34" charset="0"/>
                </a:rPr>
                <a:t>de mano</a:t>
              </a:r>
              <a:endParaRPr lang="es-CO" sz="1600" dirty="0">
                <a:latin typeface="Trebuchet MS" panose="020B0603020202020204" pitchFamily="34" charset="0"/>
              </a:endParaRPr>
            </a:p>
          </p:txBody>
        </p:sp>
      </p:grpSp>
    </p:spTree>
    <p:extLst>
      <p:ext uri="{BB962C8B-B14F-4D97-AF65-F5344CB8AC3E}">
        <p14:creationId xmlns:p14="http://schemas.microsoft.com/office/powerpoint/2010/main" val="1282590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14 Grupo"/>
          <p:cNvGrpSpPr/>
          <p:nvPr/>
        </p:nvGrpSpPr>
        <p:grpSpPr>
          <a:xfrm>
            <a:off x="869664" y="588330"/>
            <a:ext cx="3156425" cy="4509022"/>
            <a:chOff x="3198020" y="1021277"/>
            <a:chExt cx="2707574" cy="3867828"/>
          </a:xfrm>
        </p:grpSpPr>
        <p:grpSp>
          <p:nvGrpSpPr>
            <p:cNvPr id="9" name="8 Grupo"/>
            <p:cNvGrpSpPr/>
            <p:nvPr/>
          </p:nvGrpSpPr>
          <p:grpSpPr>
            <a:xfrm>
              <a:off x="3198020" y="1021277"/>
              <a:ext cx="2707574" cy="3408219"/>
              <a:chOff x="3779912" y="819397"/>
              <a:chExt cx="2707574" cy="3408219"/>
            </a:xfrm>
          </p:grpSpPr>
          <p:sp>
            <p:nvSpPr>
              <p:cNvPr id="4" name="3 Rectángulo redondeado"/>
              <p:cNvSpPr/>
              <p:nvPr/>
            </p:nvSpPr>
            <p:spPr>
              <a:xfrm>
                <a:off x="3779912" y="819397"/>
                <a:ext cx="2707574" cy="3408219"/>
              </a:xfrm>
              <a:prstGeom prst="roundRect">
                <a:avLst/>
              </a:prstGeom>
              <a:solidFill>
                <a:srgbClr val="00B05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CO"/>
              </a:p>
            </p:txBody>
          </p:sp>
          <p:pic>
            <p:nvPicPr>
              <p:cNvPr id="6" name="Imagen 9"/>
              <p:cNvPicPr>
                <a:picLocks noChangeAspect="1"/>
              </p:cNvPicPr>
              <p:nvPr/>
            </p:nvPicPr>
            <p:blipFill>
              <a:blip r:embed="rId4"/>
              <a:stretch>
                <a:fillRect/>
              </a:stretch>
            </p:blipFill>
            <p:spPr>
              <a:xfrm>
                <a:off x="4010400" y="1025769"/>
                <a:ext cx="2259772" cy="3012136"/>
              </a:xfrm>
              <a:prstGeom prst="roundRect">
                <a:avLst/>
              </a:prstGeom>
            </p:spPr>
          </p:pic>
        </p:grpSp>
        <p:sp>
          <p:nvSpPr>
            <p:cNvPr id="12" name="CuadroTexto 11"/>
            <p:cNvSpPr txBox="1"/>
            <p:nvPr/>
          </p:nvSpPr>
          <p:spPr>
            <a:xfrm>
              <a:off x="3306014" y="4572293"/>
              <a:ext cx="2334764" cy="316812"/>
            </a:xfrm>
            <a:prstGeom prst="rect">
              <a:avLst/>
            </a:prstGeom>
            <a:noFill/>
          </p:spPr>
          <p:txBody>
            <a:bodyPr wrap="square" rtlCol="0">
              <a:spAutoFit/>
            </a:bodyPr>
            <a:lstStyle/>
            <a:p>
              <a:pPr algn="ctr"/>
              <a:r>
                <a:rPr lang="es-CO" dirty="0" smtClean="0">
                  <a:solidFill>
                    <a:srgbClr val="C00000"/>
                  </a:solidFill>
                  <a:latin typeface="Arial Black" panose="020B0A04020102020204" pitchFamily="34" charset="0"/>
                </a:rPr>
                <a:t>2002, 2003 y 2004</a:t>
              </a:r>
              <a:endParaRPr lang="es-CO" dirty="0">
                <a:solidFill>
                  <a:srgbClr val="C00000"/>
                </a:solidFill>
                <a:latin typeface="Arial Black" panose="020B0A04020102020204" pitchFamily="34" charset="0"/>
              </a:endParaRPr>
            </a:p>
          </p:txBody>
        </p:sp>
      </p:grpSp>
      <p:grpSp>
        <p:nvGrpSpPr>
          <p:cNvPr id="3" name="2 Grupo"/>
          <p:cNvGrpSpPr/>
          <p:nvPr/>
        </p:nvGrpSpPr>
        <p:grpSpPr>
          <a:xfrm>
            <a:off x="4394579" y="2224587"/>
            <a:ext cx="4002058" cy="1054803"/>
            <a:chOff x="4312691" y="2101755"/>
            <a:chExt cx="4002058" cy="1054803"/>
          </a:xfrm>
        </p:grpSpPr>
        <p:sp>
          <p:nvSpPr>
            <p:cNvPr id="2" name="1 CuadroTexto"/>
            <p:cNvSpPr txBox="1"/>
            <p:nvPr/>
          </p:nvSpPr>
          <p:spPr>
            <a:xfrm>
              <a:off x="4312691" y="2101755"/>
              <a:ext cx="4002058" cy="461665"/>
            </a:xfrm>
            <a:prstGeom prst="rect">
              <a:avLst/>
            </a:prstGeom>
            <a:noFill/>
          </p:spPr>
          <p:txBody>
            <a:bodyPr wrap="none" rtlCol="0">
              <a:spAutoFit/>
            </a:bodyPr>
            <a:lstStyle/>
            <a:p>
              <a:r>
                <a:rPr lang="es-CO" sz="2400" dirty="0" smtClean="0">
                  <a:solidFill>
                    <a:srgbClr val="CA0689"/>
                  </a:solidFill>
                  <a:latin typeface="Trebuchet MS" panose="020B0603020202020204" pitchFamily="34" charset="0"/>
                </a:rPr>
                <a:t>Programa Empleo en Acción</a:t>
              </a:r>
              <a:endParaRPr lang="es-CO" sz="2400" dirty="0">
                <a:solidFill>
                  <a:srgbClr val="CA0689"/>
                </a:solidFill>
                <a:latin typeface="Trebuchet MS" panose="020B0603020202020204" pitchFamily="34" charset="0"/>
              </a:endParaRPr>
            </a:p>
          </p:txBody>
        </p:sp>
        <p:sp>
          <p:nvSpPr>
            <p:cNvPr id="10" name="CuadroTexto 10"/>
            <p:cNvSpPr txBox="1"/>
            <p:nvPr/>
          </p:nvSpPr>
          <p:spPr>
            <a:xfrm>
              <a:off x="4462820" y="2571783"/>
              <a:ext cx="3582875" cy="584775"/>
            </a:xfrm>
            <a:prstGeom prst="rect">
              <a:avLst/>
            </a:prstGeom>
            <a:noFill/>
          </p:spPr>
          <p:txBody>
            <a:bodyPr wrap="square" rtlCol="0">
              <a:spAutoFit/>
            </a:bodyPr>
            <a:lstStyle/>
            <a:p>
              <a:pPr algn="ctr"/>
              <a:r>
                <a:rPr lang="es-CO" sz="1600" dirty="0" smtClean="0">
                  <a:latin typeface="Trebuchet MS" panose="020B0603020202020204" pitchFamily="34" charset="0"/>
                </a:rPr>
                <a:t>El programa ya se había liquidado cuando se publicó la evaluación</a:t>
              </a:r>
              <a:endParaRPr lang="es-CO" sz="1600" dirty="0">
                <a:latin typeface="Trebuchet MS" panose="020B0603020202020204" pitchFamily="34" charset="0"/>
              </a:endParaRPr>
            </a:p>
          </p:txBody>
        </p:sp>
      </p:grpSp>
    </p:spTree>
    <p:extLst>
      <p:ext uri="{BB962C8B-B14F-4D97-AF65-F5344CB8AC3E}">
        <p14:creationId xmlns:p14="http://schemas.microsoft.com/office/powerpoint/2010/main" val="21290909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271618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339714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6246205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2603899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12670652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grpSp>
        <p:nvGrpSpPr>
          <p:cNvPr id="5" name="4 Grupo"/>
          <p:cNvGrpSpPr/>
          <p:nvPr/>
        </p:nvGrpSpPr>
        <p:grpSpPr>
          <a:xfrm>
            <a:off x="3827199" y="2643906"/>
            <a:ext cx="5037363" cy="707886"/>
            <a:chOff x="3835731" y="2522202"/>
            <a:chExt cx="5037363" cy="707886"/>
          </a:xfrm>
        </p:grpSpPr>
        <p:sp>
          <p:nvSpPr>
            <p:cNvPr id="3" name="2 CuadroTexto"/>
            <p:cNvSpPr txBox="1"/>
            <p:nvPr/>
          </p:nvSpPr>
          <p:spPr>
            <a:xfrm>
              <a:off x="4977988" y="2522202"/>
              <a:ext cx="3895106" cy="707886"/>
            </a:xfrm>
            <a:prstGeom prst="rect">
              <a:avLst/>
            </a:prstGeom>
            <a:noFill/>
          </p:spPr>
          <p:txBody>
            <a:bodyPr wrap="square" rtlCol="0">
              <a:spAutoFit/>
            </a:bodyPr>
            <a:lstStyle/>
            <a:p>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La evaluación la va a contratar Sinergia en </a:t>
              </a:r>
              <a:r>
                <a:rPr lang="es-CO" sz="2000" dirty="0" smtClean="0">
                  <a:solidFill>
                    <a:srgbClr val="FFFF00"/>
                  </a:solidFill>
                  <a:effectLst>
                    <a:outerShdw blurRad="38100" dist="38100" dir="2700000" algn="tl">
                      <a:srgbClr val="000000">
                        <a:alpha val="43137"/>
                      </a:srgbClr>
                    </a:outerShdw>
                  </a:effectLst>
                  <a:latin typeface="Trebuchet MS" panose="020B0603020202020204" pitchFamily="34" charset="0"/>
                </a:rPr>
                <a:t>Noviembre de 2015</a:t>
              </a:r>
              <a:endParaRPr lang="es-CO" sz="2400" dirty="0">
                <a:solidFill>
                  <a:srgbClr val="FFFF00"/>
                </a:solidFill>
                <a:effectLst>
                  <a:outerShdw blurRad="38100" dist="38100" dir="2700000" algn="tl">
                    <a:srgbClr val="000000">
                      <a:alpha val="43137"/>
                    </a:srgbClr>
                  </a:outerShdw>
                </a:effectLst>
                <a:latin typeface="Trebuchet MS" panose="020B0603020202020204" pitchFamily="34" charset="0"/>
              </a:endParaRPr>
            </a:p>
          </p:txBody>
        </p:sp>
        <p:sp>
          <p:nvSpPr>
            <p:cNvPr id="4" name="3 Rectángulo redondeado"/>
            <p:cNvSpPr/>
            <p:nvPr/>
          </p:nvSpPr>
          <p:spPr>
            <a:xfrm>
              <a:off x="3835731" y="2671948"/>
              <a:ext cx="985651" cy="558140"/>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s-CO" sz="2800" dirty="0" smtClean="0">
                  <a:latin typeface="Trebuchet MS" panose="020B0603020202020204" pitchFamily="34" charset="0"/>
                </a:rPr>
                <a:t>VS</a:t>
              </a:r>
              <a:endParaRPr lang="es-CO" sz="2800" dirty="0">
                <a:latin typeface="Trebuchet MS" panose="020B0603020202020204" pitchFamily="34" charset="0"/>
              </a:endParaRPr>
            </a:p>
          </p:txBody>
        </p:sp>
      </p:grpSp>
      <p:sp>
        <p:nvSpPr>
          <p:cNvPr id="6" name="5 Rectángulo"/>
          <p:cNvSpPr/>
          <p:nvPr/>
        </p:nvSpPr>
        <p:spPr>
          <a:xfrm>
            <a:off x="2156347" y="354843"/>
            <a:ext cx="2156346" cy="3548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latin typeface="Trebuchet MS" panose="020B0603020202020204" pitchFamily="34" charset="0"/>
              </a:rPr>
              <a:t>Febrero de 2015</a:t>
            </a:r>
            <a:endParaRPr lang="es-CO" b="1" dirty="0">
              <a:latin typeface="Trebuchet MS" panose="020B0603020202020204" pitchFamily="34" charset="0"/>
            </a:endParaRPr>
          </a:p>
        </p:txBody>
      </p:sp>
      <p:grpSp>
        <p:nvGrpSpPr>
          <p:cNvPr id="9" name="8 Grupo"/>
          <p:cNvGrpSpPr/>
          <p:nvPr/>
        </p:nvGrpSpPr>
        <p:grpSpPr>
          <a:xfrm>
            <a:off x="5263116" y="1733107"/>
            <a:ext cx="2753832" cy="850605"/>
            <a:chOff x="5252484" y="871870"/>
            <a:chExt cx="2753832" cy="850605"/>
          </a:xfrm>
        </p:grpSpPr>
        <p:sp>
          <p:nvSpPr>
            <p:cNvPr id="8" name="7 Rectángulo redondeado"/>
            <p:cNvSpPr/>
            <p:nvPr/>
          </p:nvSpPr>
          <p:spPr>
            <a:xfrm>
              <a:off x="5252484" y="871870"/>
              <a:ext cx="2753832" cy="8506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Picture 2" descr="C:\Users\Espichable\Desktop\logo-sinergia_otr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071" y="942687"/>
              <a:ext cx="2664296" cy="7011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2970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3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4693" y="1835570"/>
            <a:ext cx="7974993" cy="954107"/>
          </a:xfrm>
          <a:prstGeom prst="rect">
            <a:avLst/>
          </a:prstGeom>
          <a:noFill/>
        </p:spPr>
        <p:txBody>
          <a:bodyPr wrap="square" rtlCol="0">
            <a:spAutoFit/>
          </a:bodyPr>
          <a:lstStyle/>
          <a:p>
            <a:r>
              <a:rPr lang="es-CO" sz="2400" dirty="0" smtClean="0">
                <a:solidFill>
                  <a:srgbClr val="F535C3"/>
                </a:solidFill>
                <a:latin typeface="Trebuchet MS" panose="020B0603020202020204" pitchFamily="34" charset="0"/>
              </a:rPr>
              <a:t>¿Conocen decisiones de política pública </a:t>
            </a:r>
          </a:p>
          <a:p>
            <a:r>
              <a:rPr lang="es-CO" sz="2400" dirty="0" smtClean="0">
                <a:solidFill>
                  <a:srgbClr val="F535C3"/>
                </a:solidFill>
                <a:latin typeface="Trebuchet MS" panose="020B0603020202020204" pitchFamily="34" charset="0"/>
              </a:rPr>
              <a:t>                 basadas en </a:t>
            </a:r>
            <a:r>
              <a:rPr lang="es-CO" sz="3200" dirty="0" smtClean="0">
                <a:solidFill>
                  <a:srgbClr val="00B050"/>
                </a:solidFill>
                <a:latin typeface="Trebuchet MS" panose="020B0603020202020204" pitchFamily="34" charset="0"/>
              </a:rPr>
              <a:t>evidencia científica</a:t>
            </a:r>
            <a:r>
              <a:rPr lang="es-CO" sz="2400" dirty="0" smtClean="0">
                <a:solidFill>
                  <a:srgbClr val="F535C3"/>
                </a:solidFill>
                <a:latin typeface="Trebuchet MS" panose="020B0603020202020204" pitchFamily="34" charset="0"/>
              </a:rPr>
              <a:t>?</a:t>
            </a:r>
          </a:p>
        </p:txBody>
      </p:sp>
      <p:sp>
        <p:nvSpPr>
          <p:cNvPr id="3" name="CuadroTexto 1"/>
          <p:cNvSpPr txBox="1"/>
          <p:nvPr/>
        </p:nvSpPr>
        <p:spPr>
          <a:xfrm>
            <a:off x="3365395" y="2855233"/>
            <a:ext cx="3913631" cy="646331"/>
          </a:xfrm>
          <a:prstGeom prst="rect">
            <a:avLst/>
          </a:prstGeom>
          <a:noFill/>
        </p:spPr>
        <p:txBody>
          <a:bodyPr wrap="square" rtlCol="0">
            <a:spAutoFit/>
          </a:bodyPr>
          <a:lstStyle/>
          <a:p>
            <a:r>
              <a:rPr lang="es-CO" sz="3600" dirty="0" smtClean="0">
                <a:solidFill>
                  <a:srgbClr val="7030A0"/>
                </a:solidFill>
                <a:latin typeface="Trebuchet MS" panose="020B0603020202020204" pitchFamily="34" charset="0"/>
              </a:rPr>
              <a:t>¿A nivel nacional?</a:t>
            </a:r>
          </a:p>
        </p:txBody>
      </p:sp>
      <p:sp>
        <p:nvSpPr>
          <p:cNvPr id="4" name="CuadroTexto 1"/>
          <p:cNvSpPr txBox="1"/>
          <p:nvPr/>
        </p:nvSpPr>
        <p:spPr>
          <a:xfrm>
            <a:off x="4956688" y="3452247"/>
            <a:ext cx="3426744" cy="769441"/>
          </a:xfrm>
          <a:prstGeom prst="rect">
            <a:avLst/>
          </a:prstGeom>
          <a:noFill/>
        </p:spPr>
        <p:txBody>
          <a:bodyPr wrap="square" rtlCol="0">
            <a:spAutoFit/>
          </a:bodyPr>
          <a:lstStyle/>
          <a:p>
            <a:r>
              <a:rPr lang="es-CO" sz="4000" dirty="0" smtClean="0">
                <a:solidFill>
                  <a:srgbClr val="FF3300"/>
                </a:solidFill>
                <a:latin typeface="Trebuchet MS" panose="020B0603020202020204" pitchFamily="34" charset="0"/>
              </a:rPr>
              <a:t>¿En </a:t>
            </a:r>
            <a:r>
              <a:rPr lang="es-CO" sz="4400" dirty="0" smtClean="0">
                <a:solidFill>
                  <a:srgbClr val="FF3300"/>
                </a:solidFill>
                <a:latin typeface="Trebuchet MS" panose="020B0603020202020204" pitchFamily="34" charset="0"/>
              </a:rPr>
              <a:t>Pereira</a:t>
            </a:r>
            <a:r>
              <a:rPr lang="es-CO" sz="4000" dirty="0" smtClean="0">
                <a:solidFill>
                  <a:srgbClr val="FF3300"/>
                </a:solidFill>
                <a:latin typeface="Trebuchet MS" panose="020B0603020202020204" pitchFamily="34" charset="0"/>
              </a:rPr>
              <a:t>?</a:t>
            </a:r>
            <a:endParaRPr lang="es-CO" sz="4000" dirty="0">
              <a:solidFill>
                <a:srgbClr val="FF3300"/>
              </a:solidFill>
              <a:latin typeface="Trebuchet MS" panose="020B0603020202020204" pitchFamily="34" charset="0"/>
            </a:endParaRPr>
          </a:p>
        </p:txBody>
      </p:sp>
    </p:spTree>
    <p:extLst>
      <p:ext uri="{BB962C8B-B14F-4D97-AF65-F5344CB8AC3E}">
        <p14:creationId xmlns:p14="http://schemas.microsoft.com/office/powerpoint/2010/main" val="47028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37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3"/>
          <p:cNvSpPr txBox="1"/>
          <p:nvPr/>
        </p:nvSpPr>
        <p:spPr>
          <a:xfrm>
            <a:off x="710738" y="2125208"/>
            <a:ext cx="8433262" cy="1384995"/>
          </a:xfrm>
          <a:prstGeom prst="rect">
            <a:avLst/>
          </a:prstGeom>
          <a:noFill/>
        </p:spPr>
        <p:txBody>
          <a:bodyPr wrap="square" rtlCol="0">
            <a:spAutoFit/>
          </a:bodyPr>
          <a:lstStyle/>
          <a:p>
            <a:r>
              <a:rPr lang="es-CO" sz="3200" dirty="0" smtClean="0">
                <a:solidFill>
                  <a:srgbClr val="FF3300"/>
                </a:solidFill>
                <a:latin typeface="Trebuchet MS" panose="020B0603020202020204" pitchFamily="34" charset="0"/>
              </a:rPr>
              <a:t>SINERGIA</a:t>
            </a:r>
            <a:r>
              <a:rPr lang="es-CO" sz="3200" dirty="0" smtClean="0">
                <a:latin typeface="Trebuchet MS" panose="020B0603020202020204" pitchFamily="34" charset="0"/>
              </a:rPr>
              <a:t> </a:t>
            </a:r>
            <a:r>
              <a:rPr lang="es-CO" sz="2400" dirty="0" smtClean="0">
                <a:solidFill>
                  <a:schemeClr val="bg1">
                    <a:lumMod val="50000"/>
                  </a:schemeClr>
                </a:solidFill>
                <a:latin typeface="Trebuchet MS" panose="020B0603020202020204" pitchFamily="34" charset="0"/>
              </a:rPr>
              <a:t>produce</a:t>
            </a:r>
            <a:r>
              <a:rPr lang="es-CO" sz="2400" dirty="0" smtClean="0">
                <a:latin typeface="Trebuchet MS" panose="020B0603020202020204" pitchFamily="34" charset="0"/>
              </a:rPr>
              <a:t> </a:t>
            </a:r>
            <a:r>
              <a:rPr lang="es-CO" sz="2800" b="1" dirty="0" smtClean="0">
                <a:solidFill>
                  <a:srgbClr val="F535C3"/>
                </a:solidFill>
                <a:latin typeface="Trebuchet MS" panose="020B0603020202020204" pitchFamily="34" charset="0"/>
              </a:rPr>
              <a:t>evidencia científica </a:t>
            </a:r>
            <a:endParaRPr lang="es-CO" sz="2400" b="1" dirty="0" smtClean="0">
              <a:solidFill>
                <a:srgbClr val="F535C3"/>
              </a:solidFill>
              <a:latin typeface="Trebuchet MS" panose="020B0603020202020204" pitchFamily="34" charset="0"/>
            </a:endParaRPr>
          </a:p>
          <a:p>
            <a:r>
              <a:rPr lang="es-CO" dirty="0" smtClean="0">
                <a:latin typeface="Trebuchet MS" panose="020B0603020202020204" pitchFamily="34" charset="0"/>
              </a:rPr>
              <a:t>           </a:t>
            </a:r>
            <a:r>
              <a:rPr lang="es-CO" sz="2400" dirty="0" smtClean="0">
                <a:solidFill>
                  <a:schemeClr val="bg1">
                    <a:lumMod val="50000"/>
                  </a:schemeClr>
                </a:solidFill>
                <a:latin typeface="Trebuchet MS" panose="020B0603020202020204" pitchFamily="34" charset="0"/>
              </a:rPr>
              <a:t>a través de las evaluaciones,</a:t>
            </a:r>
            <a:r>
              <a:rPr lang="es-CO" sz="2400" dirty="0" smtClean="0">
                <a:latin typeface="Trebuchet MS" panose="020B0603020202020204" pitchFamily="34" charset="0"/>
              </a:rPr>
              <a:t> </a:t>
            </a:r>
            <a:r>
              <a:rPr lang="es-CO" sz="2400" dirty="0" smtClean="0">
                <a:solidFill>
                  <a:schemeClr val="bg1">
                    <a:lumMod val="50000"/>
                  </a:schemeClr>
                </a:solidFill>
                <a:latin typeface="Trebuchet MS" panose="020B0603020202020204" pitchFamily="34" charset="0"/>
              </a:rPr>
              <a:t>consideradas como    </a:t>
            </a:r>
          </a:p>
          <a:p>
            <a:r>
              <a:rPr lang="es-CO" sz="2400" b="1" dirty="0">
                <a:solidFill>
                  <a:schemeClr val="bg1">
                    <a:lumMod val="50000"/>
                  </a:schemeClr>
                </a:solidFill>
                <a:latin typeface="Trebuchet MS" panose="020B0603020202020204" pitchFamily="34" charset="0"/>
              </a:rPr>
              <a:t> </a:t>
            </a:r>
            <a:r>
              <a:rPr lang="es-CO" sz="2400" b="1" dirty="0" smtClean="0">
                <a:solidFill>
                  <a:schemeClr val="bg1">
                    <a:lumMod val="50000"/>
                  </a:schemeClr>
                </a:solidFill>
                <a:latin typeface="Trebuchet MS" panose="020B0603020202020204" pitchFamily="34" charset="0"/>
              </a:rPr>
              <a:t>       </a:t>
            </a:r>
            <a:r>
              <a:rPr lang="es-CO" sz="2800" b="1" dirty="0" smtClean="0">
                <a:solidFill>
                  <a:srgbClr val="00B0F0"/>
                </a:solidFill>
                <a:latin typeface="Trebuchet MS" panose="020B0603020202020204" pitchFamily="34" charset="0"/>
              </a:rPr>
              <a:t>investigaciones</a:t>
            </a:r>
            <a:r>
              <a:rPr lang="es-CO" sz="2800" dirty="0" smtClean="0">
                <a:solidFill>
                  <a:srgbClr val="00B0F0"/>
                </a:solidFill>
                <a:latin typeface="Trebuchet MS" panose="020B0603020202020204" pitchFamily="34" charset="0"/>
              </a:rPr>
              <a:t>.</a:t>
            </a:r>
            <a:endParaRPr lang="es-CO" sz="2400" b="1" dirty="0">
              <a:solidFill>
                <a:srgbClr val="00B0F0"/>
              </a:solidFill>
              <a:latin typeface="Trebuchet MS" panose="020B0603020202020204" pitchFamily="34" charset="0"/>
            </a:endParaRPr>
          </a:p>
        </p:txBody>
      </p:sp>
    </p:spTree>
    <p:extLst>
      <p:ext uri="{BB962C8B-B14F-4D97-AF65-F5344CB8AC3E}">
        <p14:creationId xmlns:p14="http://schemas.microsoft.com/office/powerpoint/2010/main" val="177253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p:cNvPicPr>
            <a:picLocks noChangeAspect="1"/>
          </p:cNvPicPr>
          <p:nvPr/>
        </p:nvPicPr>
        <p:blipFill rotWithShape="1">
          <a:blip r:embed="rId2"/>
          <a:srcRect t="12198" r="1612" b="6047"/>
          <a:stretch/>
        </p:blipFill>
        <p:spPr>
          <a:xfrm>
            <a:off x="712085" y="1489915"/>
            <a:ext cx="7939656" cy="3711085"/>
          </a:xfrm>
          <a:prstGeom prst="rect">
            <a:avLst/>
          </a:prstGeom>
        </p:spPr>
      </p:pic>
      <p:sp>
        <p:nvSpPr>
          <p:cNvPr id="3" name="2 CuadroTexto"/>
          <p:cNvSpPr txBox="1"/>
          <p:nvPr/>
        </p:nvSpPr>
        <p:spPr>
          <a:xfrm>
            <a:off x="2264942" y="599949"/>
            <a:ext cx="4703532" cy="584775"/>
          </a:xfrm>
          <a:prstGeom prst="rect">
            <a:avLst/>
          </a:prstGeom>
          <a:noFill/>
        </p:spPr>
        <p:txBody>
          <a:bodyPr wrap="none" rtlCol="0">
            <a:spAutoFit/>
          </a:bodyPr>
          <a:lstStyle/>
          <a:p>
            <a:r>
              <a:rPr lang="es-CO" sz="3200" dirty="0" smtClean="0">
                <a:solidFill>
                  <a:srgbClr val="33CC33"/>
                </a:solidFill>
                <a:latin typeface="Trebuchet MS" pitchFamily="34" charset="0"/>
              </a:rPr>
              <a:t>De quién </a:t>
            </a:r>
            <a:r>
              <a:rPr lang="es-CO" sz="3200" dirty="0">
                <a:solidFill>
                  <a:srgbClr val="C00000"/>
                </a:solidFill>
                <a:latin typeface="Trebuchet MS" pitchFamily="34" charset="0"/>
              </a:rPr>
              <a:t>vamos a </a:t>
            </a:r>
            <a:r>
              <a:rPr lang="es-CO" sz="3200" dirty="0" smtClean="0">
                <a:solidFill>
                  <a:srgbClr val="C00000"/>
                </a:solidFill>
                <a:latin typeface="Trebuchet MS" pitchFamily="34" charset="0"/>
              </a:rPr>
              <a:t>hablar</a:t>
            </a:r>
            <a:endParaRPr lang="es-CO" sz="3200" dirty="0">
              <a:solidFill>
                <a:srgbClr val="C00000"/>
              </a:solidFill>
              <a:latin typeface="Trebuchet MS" pitchFamily="34" charset="0"/>
            </a:endParaRPr>
          </a:p>
        </p:txBody>
      </p:sp>
    </p:spTree>
    <p:extLst>
      <p:ext uri="{BB962C8B-B14F-4D97-AF65-F5344CB8AC3E}">
        <p14:creationId xmlns:p14="http://schemas.microsoft.com/office/powerpoint/2010/main" val="1061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19 Grupo"/>
          <p:cNvGrpSpPr/>
          <p:nvPr/>
        </p:nvGrpSpPr>
        <p:grpSpPr>
          <a:xfrm>
            <a:off x="0" y="83127"/>
            <a:ext cx="9144000" cy="5536873"/>
            <a:chOff x="0" y="83127"/>
            <a:chExt cx="9144000" cy="5536873"/>
          </a:xfrm>
        </p:grpSpPr>
        <p:pic>
          <p:nvPicPr>
            <p:cNvPr id="3" name="2 Imagen"/>
            <p:cNvPicPr>
              <a:picLocks noChangeAspect="1"/>
            </p:cNvPicPr>
            <p:nvPr/>
          </p:nvPicPr>
          <p:blipFill rotWithShape="1">
            <a:blip r:embed="rId2" cstate="print">
              <a:extLst>
                <a:ext uri="{28A0092B-C50C-407E-A947-70E740481C1C}">
                  <a14:useLocalDpi xmlns:a14="http://schemas.microsoft.com/office/drawing/2010/main" val="0"/>
                </a:ext>
              </a:extLst>
            </a:blip>
            <a:srcRect t="6649"/>
            <a:stretch/>
          </p:blipFill>
          <p:spPr>
            <a:xfrm>
              <a:off x="0" y="83127"/>
              <a:ext cx="9144000" cy="5334990"/>
            </a:xfrm>
            <a:prstGeom prst="rect">
              <a:avLst/>
            </a:prstGeom>
          </p:spPr>
        </p:pic>
        <p:sp>
          <p:nvSpPr>
            <p:cNvPr id="4" name="CuadroTexto 17"/>
            <p:cNvSpPr txBox="1"/>
            <p:nvPr/>
          </p:nvSpPr>
          <p:spPr>
            <a:xfrm>
              <a:off x="2794619" y="554089"/>
              <a:ext cx="3748685" cy="400110"/>
            </a:xfrm>
            <a:prstGeom prst="rect">
              <a:avLst/>
            </a:prstGeom>
            <a:noFill/>
          </p:spPr>
          <p:txBody>
            <a:bodyPr wrap="square" rtlCol="0">
              <a:spAutoFit/>
            </a:bodyPr>
            <a:lstStyle/>
            <a:p>
              <a:pPr algn="ctr"/>
              <a:r>
                <a:rPr lang="es-CO" sz="2000" b="1" dirty="0" smtClean="0">
                  <a:solidFill>
                    <a:srgbClr val="7030A0"/>
                  </a:solidFill>
                </a:rPr>
                <a:t>INVESTIGACIÓN SOCIAL</a:t>
              </a:r>
              <a:endParaRPr lang="es-CO" sz="2000" b="1" dirty="0">
                <a:solidFill>
                  <a:srgbClr val="7030A0"/>
                </a:solidFill>
              </a:endParaRPr>
            </a:p>
          </p:txBody>
        </p:sp>
        <p:sp>
          <p:nvSpPr>
            <p:cNvPr id="5" name="CuadroTexto 4"/>
            <p:cNvSpPr txBox="1"/>
            <p:nvPr/>
          </p:nvSpPr>
          <p:spPr>
            <a:xfrm>
              <a:off x="429293" y="2834283"/>
              <a:ext cx="2084832" cy="830997"/>
            </a:xfrm>
            <a:prstGeom prst="rect">
              <a:avLst/>
            </a:prstGeom>
            <a:noFill/>
          </p:spPr>
          <p:txBody>
            <a:bodyPr wrap="square" rtlCol="0">
              <a:spAutoFit/>
            </a:bodyPr>
            <a:lstStyle/>
            <a:p>
              <a:pPr algn="ctr"/>
              <a:r>
                <a:rPr lang="es-CO" sz="2400" b="1" dirty="0" smtClean="0">
                  <a:solidFill>
                    <a:srgbClr val="F535C3"/>
                  </a:solidFill>
                </a:rPr>
                <a:t>Metodología cuantitativa</a:t>
              </a:r>
              <a:endParaRPr lang="es-CO" sz="2400" b="1" dirty="0">
                <a:solidFill>
                  <a:srgbClr val="F535C3"/>
                </a:solidFill>
              </a:endParaRPr>
            </a:p>
          </p:txBody>
        </p:sp>
        <p:sp>
          <p:nvSpPr>
            <p:cNvPr id="6" name="CuadroTexto 10"/>
            <p:cNvSpPr txBox="1"/>
            <p:nvPr/>
          </p:nvSpPr>
          <p:spPr>
            <a:xfrm>
              <a:off x="6685491" y="2869593"/>
              <a:ext cx="2084832" cy="830997"/>
            </a:xfrm>
            <a:prstGeom prst="rect">
              <a:avLst/>
            </a:prstGeom>
            <a:noFill/>
          </p:spPr>
          <p:txBody>
            <a:bodyPr wrap="square" rtlCol="0">
              <a:spAutoFit/>
            </a:bodyPr>
            <a:lstStyle/>
            <a:p>
              <a:pPr algn="ctr"/>
              <a:r>
                <a:rPr lang="es-CO" sz="2400" b="1" dirty="0" smtClean="0">
                  <a:solidFill>
                    <a:srgbClr val="92D050"/>
                  </a:solidFill>
                </a:rPr>
                <a:t>Metodología cualitativa</a:t>
              </a:r>
              <a:endParaRPr lang="es-CO" sz="2400" b="1" dirty="0">
                <a:solidFill>
                  <a:srgbClr val="92D050"/>
                </a:solidFill>
              </a:endParaRPr>
            </a:p>
          </p:txBody>
        </p:sp>
        <p:sp>
          <p:nvSpPr>
            <p:cNvPr id="7" name="CuadroTexto 11"/>
            <p:cNvSpPr txBox="1"/>
            <p:nvPr/>
          </p:nvSpPr>
          <p:spPr>
            <a:xfrm>
              <a:off x="3221618" y="4542782"/>
              <a:ext cx="2811049" cy="1077218"/>
            </a:xfrm>
            <a:prstGeom prst="rect">
              <a:avLst/>
            </a:prstGeom>
            <a:noFill/>
          </p:spPr>
          <p:txBody>
            <a:bodyPr wrap="square" rtlCol="0">
              <a:spAutoFit/>
            </a:bodyPr>
            <a:lstStyle/>
            <a:p>
              <a:pPr algn="ctr"/>
              <a:r>
                <a:rPr lang="es-CO" sz="3200" b="1" dirty="0" smtClean="0">
                  <a:solidFill>
                    <a:srgbClr val="F535C3"/>
                  </a:solidFill>
                  <a:effectLst>
                    <a:outerShdw blurRad="38100" dist="38100" dir="2700000" algn="tl">
                      <a:srgbClr val="000000">
                        <a:alpha val="43137"/>
                      </a:srgbClr>
                    </a:outerShdw>
                  </a:effectLst>
                </a:rPr>
                <a:t>M</a:t>
              </a:r>
              <a:r>
                <a:rPr lang="es-CO" sz="3200" b="1" dirty="0" smtClean="0">
                  <a:solidFill>
                    <a:srgbClr val="92D050"/>
                  </a:solidFill>
                  <a:effectLst>
                    <a:outerShdw blurRad="38100" dist="38100" dir="2700000" algn="tl">
                      <a:srgbClr val="000000">
                        <a:alpha val="43137"/>
                      </a:srgbClr>
                    </a:outerShdw>
                  </a:effectLst>
                </a:rPr>
                <a:t>e</a:t>
              </a:r>
              <a:r>
                <a:rPr lang="es-CO" sz="3200" b="1" dirty="0" smtClean="0">
                  <a:solidFill>
                    <a:srgbClr val="F535C3"/>
                  </a:solidFill>
                  <a:effectLst>
                    <a:outerShdw blurRad="38100" dist="38100" dir="2700000" algn="tl">
                      <a:srgbClr val="000000">
                        <a:alpha val="43137"/>
                      </a:srgbClr>
                    </a:outerShdw>
                  </a:effectLst>
                </a:rPr>
                <a:t>t</a:t>
              </a:r>
              <a:r>
                <a:rPr lang="es-CO" sz="3200" b="1" dirty="0" smtClean="0">
                  <a:solidFill>
                    <a:srgbClr val="92D050"/>
                  </a:solidFill>
                  <a:effectLst>
                    <a:outerShdw blurRad="38100" dist="38100" dir="2700000" algn="tl">
                      <a:srgbClr val="000000">
                        <a:alpha val="43137"/>
                      </a:srgbClr>
                    </a:outerShdw>
                  </a:effectLst>
                </a:rPr>
                <a:t>o</a:t>
              </a:r>
              <a:r>
                <a:rPr lang="es-CO" sz="3200" b="1" dirty="0" smtClean="0">
                  <a:solidFill>
                    <a:srgbClr val="F535C3"/>
                  </a:solidFill>
                  <a:effectLst>
                    <a:outerShdw blurRad="38100" dist="38100" dir="2700000" algn="tl">
                      <a:srgbClr val="000000">
                        <a:alpha val="43137"/>
                      </a:srgbClr>
                    </a:outerShdw>
                  </a:effectLst>
                </a:rPr>
                <a:t>d</a:t>
              </a:r>
              <a:r>
                <a:rPr lang="es-CO" sz="3200" b="1" dirty="0" smtClean="0">
                  <a:solidFill>
                    <a:srgbClr val="92D050"/>
                  </a:solidFill>
                  <a:effectLst>
                    <a:outerShdw blurRad="38100" dist="38100" dir="2700000" algn="tl">
                      <a:srgbClr val="000000">
                        <a:alpha val="43137"/>
                      </a:srgbClr>
                    </a:outerShdw>
                  </a:effectLst>
                </a:rPr>
                <a:t>o</a:t>
              </a:r>
              <a:r>
                <a:rPr lang="es-CO" sz="3200" b="1" dirty="0" smtClean="0">
                  <a:solidFill>
                    <a:srgbClr val="F535C3"/>
                  </a:solidFill>
                  <a:effectLst>
                    <a:outerShdw blurRad="38100" dist="38100" dir="2700000" algn="tl">
                      <a:srgbClr val="000000">
                        <a:alpha val="43137"/>
                      </a:srgbClr>
                    </a:outerShdw>
                  </a:effectLst>
                </a:rPr>
                <a:t>l</a:t>
              </a:r>
              <a:r>
                <a:rPr lang="es-CO" sz="3200" b="1" dirty="0" smtClean="0">
                  <a:solidFill>
                    <a:srgbClr val="92D050"/>
                  </a:solidFill>
                  <a:effectLst>
                    <a:outerShdw blurRad="38100" dist="38100" dir="2700000" algn="tl">
                      <a:srgbClr val="000000">
                        <a:alpha val="43137"/>
                      </a:srgbClr>
                    </a:outerShdw>
                  </a:effectLst>
                </a:rPr>
                <a:t>o</a:t>
              </a:r>
              <a:r>
                <a:rPr lang="es-CO" sz="3200" b="1" dirty="0" smtClean="0">
                  <a:solidFill>
                    <a:srgbClr val="F535C3"/>
                  </a:solidFill>
                  <a:effectLst>
                    <a:outerShdw blurRad="38100" dist="38100" dir="2700000" algn="tl">
                      <a:srgbClr val="000000">
                        <a:alpha val="43137"/>
                      </a:srgbClr>
                    </a:outerShdw>
                  </a:effectLst>
                </a:rPr>
                <a:t>g</a:t>
              </a:r>
              <a:r>
                <a:rPr lang="es-CO" sz="3200" b="1" dirty="0" smtClean="0">
                  <a:solidFill>
                    <a:srgbClr val="92D050"/>
                  </a:solidFill>
                  <a:effectLst>
                    <a:outerShdw blurRad="38100" dist="38100" dir="2700000" algn="tl">
                      <a:srgbClr val="000000">
                        <a:alpha val="43137"/>
                      </a:srgbClr>
                    </a:outerShdw>
                  </a:effectLst>
                </a:rPr>
                <a:t>í</a:t>
              </a:r>
              <a:r>
                <a:rPr lang="es-CO" sz="3200" b="1" dirty="0" smtClean="0">
                  <a:solidFill>
                    <a:srgbClr val="F535C3"/>
                  </a:solidFill>
                  <a:effectLst>
                    <a:outerShdw blurRad="38100" dist="38100" dir="2700000" algn="tl">
                      <a:srgbClr val="000000">
                        <a:alpha val="43137"/>
                      </a:srgbClr>
                    </a:outerShdw>
                  </a:effectLst>
                </a:rPr>
                <a:t>a</a:t>
              </a:r>
              <a:r>
                <a:rPr lang="es-CO" sz="3200" b="1" dirty="0" smtClean="0">
                  <a:effectLst>
                    <a:outerShdw blurRad="38100" dist="38100" dir="2700000" algn="tl">
                      <a:srgbClr val="000000">
                        <a:alpha val="43137"/>
                      </a:srgbClr>
                    </a:outerShdw>
                  </a:effectLst>
                </a:rPr>
                <a:t> </a:t>
              </a:r>
              <a:r>
                <a:rPr lang="es-CO" sz="3200" b="1" dirty="0" smtClean="0">
                  <a:solidFill>
                    <a:srgbClr val="F535C3"/>
                  </a:solidFill>
                  <a:effectLst>
                    <a:outerShdw blurRad="38100" dist="38100" dir="2700000" algn="tl">
                      <a:srgbClr val="000000">
                        <a:alpha val="43137"/>
                      </a:srgbClr>
                    </a:outerShdw>
                  </a:effectLst>
                </a:rPr>
                <a:t>m</a:t>
              </a:r>
              <a:r>
                <a:rPr lang="es-CO" sz="3200" b="1" dirty="0" smtClean="0">
                  <a:solidFill>
                    <a:srgbClr val="92D050"/>
                  </a:solidFill>
                  <a:effectLst>
                    <a:outerShdw blurRad="38100" dist="38100" dir="2700000" algn="tl">
                      <a:srgbClr val="000000">
                        <a:alpha val="43137"/>
                      </a:srgbClr>
                    </a:outerShdw>
                  </a:effectLst>
                </a:rPr>
                <a:t>i</a:t>
              </a:r>
              <a:r>
                <a:rPr lang="es-CO" sz="3200" b="1" dirty="0" smtClean="0">
                  <a:solidFill>
                    <a:srgbClr val="F535C3"/>
                  </a:solidFill>
                  <a:effectLst>
                    <a:outerShdw blurRad="38100" dist="38100" dir="2700000" algn="tl">
                      <a:srgbClr val="000000">
                        <a:alpha val="43137"/>
                      </a:srgbClr>
                    </a:outerShdw>
                  </a:effectLst>
                </a:rPr>
                <a:t>x</a:t>
              </a:r>
              <a:r>
                <a:rPr lang="es-CO" sz="3200" b="1" dirty="0" smtClean="0">
                  <a:solidFill>
                    <a:srgbClr val="92D050"/>
                  </a:solidFill>
                  <a:effectLst>
                    <a:outerShdw blurRad="38100" dist="38100" dir="2700000" algn="tl">
                      <a:srgbClr val="000000">
                        <a:alpha val="43137"/>
                      </a:srgbClr>
                    </a:outerShdw>
                  </a:effectLst>
                </a:rPr>
                <a:t>t</a:t>
              </a:r>
              <a:r>
                <a:rPr lang="es-CO" sz="3200" b="1" dirty="0" smtClean="0">
                  <a:solidFill>
                    <a:srgbClr val="F535C3"/>
                  </a:solidFill>
                  <a:effectLst>
                    <a:outerShdw blurRad="38100" dist="38100" dir="2700000" algn="tl">
                      <a:srgbClr val="000000">
                        <a:alpha val="43137"/>
                      </a:srgbClr>
                    </a:outerShdw>
                  </a:effectLst>
                </a:rPr>
                <a:t>a</a:t>
              </a:r>
              <a:endParaRPr lang="es-CO" sz="3200" b="1" dirty="0">
                <a:solidFill>
                  <a:srgbClr val="F535C3"/>
                </a:solidFill>
                <a:effectLst>
                  <a:outerShdw blurRad="38100" dist="38100" dir="2700000" algn="tl">
                    <a:srgbClr val="000000">
                      <a:alpha val="43137"/>
                    </a:srgbClr>
                  </a:outerShdw>
                </a:effectLst>
              </a:endParaRPr>
            </a:p>
          </p:txBody>
        </p:sp>
        <p:cxnSp>
          <p:nvCxnSpPr>
            <p:cNvPr id="8" name="Conector curvado 13"/>
            <p:cNvCxnSpPr/>
            <p:nvPr/>
          </p:nvCxnSpPr>
          <p:spPr>
            <a:xfrm rot="10800000" flipV="1">
              <a:off x="1364831" y="1803593"/>
              <a:ext cx="656513" cy="733808"/>
            </a:xfrm>
            <a:prstGeom prst="curvedConnector2">
              <a:avLst/>
            </a:prstGeom>
            <a:ln>
              <a:solidFill>
                <a:srgbClr val="F535C3"/>
              </a:solidFill>
              <a:tailEnd type="triangle"/>
            </a:ln>
          </p:spPr>
          <p:style>
            <a:lnRef idx="3">
              <a:schemeClr val="accent2"/>
            </a:lnRef>
            <a:fillRef idx="0">
              <a:schemeClr val="accent2"/>
            </a:fillRef>
            <a:effectRef idx="2">
              <a:schemeClr val="accent2"/>
            </a:effectRef>
            <a:fontRef idx="minor">
              <a:schemeClr val="tx1"/>
            </a:fontRef>
          </p:style>
        </p:cxnSp>
        <p:cxnSp>
          <p:nvCxnSpPr>
            <p:cNvPr id="9" name="Conector curvado 18"/>
            <p:cNvCxnSpPr/>
            <p:nvPr/>
          </p:nvCxnSpPr>
          <p:spPr>
            <a:xfrm>
              <a:off x="7378945" y="1803590"/>
              <a:ext cx="325212" cy="721616"/>
            </a:xfrm>
            <a:prstGeom prst="curvedConnector2">
              <a:avLst/>
            </a:prstGeom>
            <a:ln>
              <a:solidFill>
                <a:srgbClr val="92D050"/>
              </a:solidFill>
              <a:tailEnd type="triangle"/>
            </a:ln>
          </p:spPr>
          <p:style>
            <a:lnRef idx="3">
              <a:schemeClr val="accent5"/>
            </a:lnRef>
            <a:fillRef idx="0">
              <a:schemeClr val="accent5"/>
            </a:fillRef>
            <a:effectRef idx="2">
              <a:schemeClr val="accent5"/>
            </a:effectRef>
            <a:fontRef idx="minor">
              <a:schemeClr val="tx1"/>
            </a:fontRef>
          </p:style>
        </p:cxnSp>
        <p:cxnSp>
          <p:nvCxnSpPr>
            <p:cNvPr id="16" name="Conector curvado 13"/>
            <p:cNvCxnSpPr/>
            <p:nvPr/>
          </p:nvCxnSpPr>
          <p:spPr>
            <a:xfrm rot="5400000" flipV="1">
              <a:off x="1469733" y="3915426"/>
              <a:ext cx="656513" cy="733808"/>
            </a:xfrm>
            <a:prstGeom prst="curvedConnector2">
              <a:avLst/>
            </a:prstGeom>
            <a:ln>
              <a:solidFill>
                <a:srgbClr val="F535C3"/>
              </a:solidFill>
              <a:tailEnd type="triangle"/>
            </a:ln>
          </p:spPr>
          <p:style>
            <a:lnRef idx="3">
              <a:schemeClr val="accent2"/>
            </a:lnRef>
            <a:fillRef idx="0">
              <a:schemeClr val="accent2"/>
            </a:fillRef>
            <a:effectRef idx="2">
              <a:schemeClr val="accent2"/>
            </a:effectRef>
            <a:fontRef idx="minor">
              <a:schemeClr val="tx1"/>
            </a:fontRef>
          </p:style>
        </p:cxnSp>
        <p:cxnSp>
          <p:nvCxnSpPr>
            <p:cNvPr id="19" name="Conector curvado 13"/>
            <p:cNvCxnSpPr/>
            <p:nvPr/>
          </p:nvCxnSpPr>
          <p:spPr>
            <a:xfrm rot="16200000" flipH="1" flipV="1">
              <a:off x="7013529" y="3925321"/>
              <a:ext cx="656513" cy="733808"/>
            </a:xfrm>
            <a:prstGeom prst="curvedConnector2">
              <a:avLst/>
            </a:prstGeom>
            <a:ln>
              <a:solidFill>
                <a:srgbClr val="92D050"/>
              </a:solidFill>
              <a:tailEnd type="triangle"/>
            </a:ln>
          </p:spPr>
          <p:style>
            <a:lnRef idx="3">
              <a:schemeClr val="accent2"/>
            </a:lnRef>
            <a:fillRef idx="0">
              <a:schemeClr val="accent2"/>
            </a:fillRef>
            <a:effectRef idx="2">
              <a:schemeClr val="accent2"/>
            </a:effectRef>
            <a:fontRef idx="minor">
              <a:schemeClr val="tx1"/>
            </a:fontRef>
          </p:style>
        </p:cxnSp>
      </p:grpSp>
      <p:sp>
        <p:nvSpPr>
          <p:cNvPr id="21" name="CuadroTexto 16"/>
          <p:cNvSpPr txBox="1"/>
          <p:nvPr/>
        </p:nvSpPr>
        <p:spPr>
          <a:xfrm>
            <a:off x="1280161" y="114754"/>
            <a:ext cx="6863936" cy="461665"/>
          </a:xfrm>
          <a:prstGeom prst="rect">
            <a:avLst/>
          </a:prstGeom>
          <a:noFill/>
        </p:spPr>
        <p:txBody>
          <a:bodyPr wrap="square" rtlCol="0">
            <a:spAutoFit/>
          </a:bodyPr>
          <a:lstStyle/>
          <a:p>
            <a:pPr algn="ctr"/>
            <a:r>
              <a:rPr lang="es-CO" dirty="0" smtClean="0">
                <a:solidFill>
                  <a:schemeClr val="accent5">
                    <a:lumMod val="60000"/>
                    <a:lumOff val="40000"/>
                  </a:schemeClr>
                </a:solidFill>
                <a:latin typeface="Trebuchet MS" panose="020B0603020202020204" pitchFamily="34" charset="0"/>
              </a:rPr>
              <a:t>¿Por qué las evaluaciones producen </a:t>
            </a:r>
            <a:r>
              <a:rPr lang="es-CO" sz="2400" dirty="0" smtClean="0">
                <a:solidFill>
                  <a:srgbClr val="F535C3"/>
                </a:solidFill>
                <a:latin typeface="Trebuchet MS" panose="020B0603020202020204" pitchFamily="34" charset="0"/>
              </a:rPr>
              <a:t>evidencia científica?</a:t>
            </a:r>
            <a:endParaRPr lang="es-CO" sz="2400" b="1" dirty="0">
              <a:solidFill>
                <a:srgbClr val="F535C3"/>
              </a:solidFill>
              <a:latin typeface="Trebuchet MS" panose="020B0603020202020204" pitchFamily="34" charset="0"/>
            </a:endParaRPr>
          </a:p>
        </p:txBody>
      </p:sp>
    </p:spTree>
    <p:extLst>
      <p:ext uri="{BB962C8B-B14F-4D97-AF65-F5344CB8AC3E}">
        <p14:creationId xmlns:p14="http://schemas.microsoft.com/office/powerpoint/2010/main" val="151849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55270" y="194310"/>
            <a:ext cx="4762500" cy="4762500"/>
          </a:xfrm>
          <a:prstGeom prst="rect">
            <a:avLst/>
          </a:prstGeom>
          <a:effectLst>
            <a:reflection endPos="0" dir="5400000" sy="-100000" algn="bl" rotWithShape="0"/>
          </a:effectLst>
        </p:spPr>
      </p:pic>
      <p:sp>
        <p:nvSpPr>
          <p:cNvPr id="2" name="CuadroTexto 17"/>
          <p:cNvSpPr txBox="1"/>
          <p:nvPr/>
        </p:nvSpPr>
        <p:spPr>
          <a:xfrm>
            <a:off x="153206" y="2455699"/>
            <a:ext cx="8528059" cy="1015663"/>
          </a:xfrm>
          <a:prstGeom prst="rect">
            <a:avLst/>
          </a:prstGeom>
          <a:noFill/>
        </p:spPr>
        <p:txBody>
          <a:bodyPr wrap="square" rtlCol="0">
            <a:spAutoFit/>
          </a:bodyPr>
          <a:lstStyle/>
          <a:p>
            <a:pPr algn="r"/>
            <a:r>
              <a:rPr lang="es-CO" sz="2800" dirty="0" smtClean="0">
                <a:solidFill>
                  <a:srgbClr val="F535C3"/>
                </a:solidFill>
                <a:latin typeface="Trebuchet MS" panose="020B0603020202020204" pitchFamily="34" charset="0"/>
              </a:rPr>
              <a:t>En las evaluaciones de </a:t>
            </a:r>
            <a:r>
              <a:rPr lang="es-CO" sz="2800" dirty="0" smtClean="0">
                <a:solidFill>
                  <a:srgbClr val="FF0000"/>
                </a:solidFill>
                <a:latin typeface="Trebuchet MS" pitchFamily="34" charset="0"/>
              </a:rPr>
              <a:t>SINERGIA </a:t>
            </a:r>
            <a:r>
              <a:rPr lang="es-CO" sz="2800" dirty="0" smtClean="0">
                <a:solidFill>
                  <a:srgbClr val="F535C3"/>
                </a:solidFill>
                <a:latin typeface="Trebuchet MS" panose="020B0603020202020204" pitchFamily="34" charset="0"/>
              </a:rPr>
              <a:t>hay </a:t>
            </a:r>
            <a:r>
              <a:rPr lang="es-CO" sz="3200" dirty="0" smtClean="0">
                <a:solidFill>
                  <a:schemeClr val="accent5">
                    <a:lumMod val="60000"/>
                    <a:lumOff val="40000"/>
                  </a:schemeClr>
                </a:solidFill>
                <a:latin typeface="Trebuchet MS" panose="020B0603020202020204" pitchFamily="34" charset="0"/>
              </a:rPr>
              <a:t>enfoques</a:t>
            </a:r>
            <a:r>
              <a:rPr lang="es-CO" sz="3200" dirty="0" smtClean="0">
                <a:solidFill>
                  <a:srgbClr val="F535C3"/>
                </a:solidFill>
                <a:latin typeface="Trebuchet MS" panose="020B0603020202020204" pitchFamily="34" charset="0"/>
              </a:rPr>
              <a:t> </a:t>
            </a:r>
            <a:r>
              <a:rPr lang="es-CO" sz="2800" dirty="0" smtClean="0">
                <a:solidFill>
                  <a:srgbClr val="F535C3"/>
                </a:solidFill>
                <a:latin typeface="Trebuchet MS" panose="020B0603020202020204" pitchFamily="34" charset="0"/>
              </a:rPr>
              <a:t>de </a:t>
            </a:r>
            <a:r>
              <a:rPr lang="es-CO" sz="2800" dirty="0" smtClean="0">
                <a:solidFill>
                  <a:srgbClr val="FF3300"/>
                </a:solidFill>
                <a:latin typeface="Trebuchet MS" panose="020B0603020202020204" pitchFamily="34" charset="0"/>
              </a:rPr>
              <a:t>investigación</a:t>
            </a:r>
            <a:endParaRPr lang="es-CO" sz="2800" b="1" dirty="0">
              <a:solidFill>
                <a:srgbClr val="FF3300"/>
              </a:solidFill>
              <a:latin typeface="Trebuchet MS" panose="020B0603020202020204" pitchFamily="34" charset="0"/>
            </a:endParaRPr>
          </a:p>
        </p:txBody>
      </p:sp>
      <p:sp>
        <p:nvSpPr>
          <p:cNvPr id="4" name="CuadroTexto 3"/>
          <p:cNvSpPr txBox="1"/>
          <p:nvPr/>
        </p:nvSpPr>
        <p:spPr>
          <a:xfrm>
            <a:off x="712470" y="469415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94251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36.media.tumblr.com/587377f33c296a2c336fb1b124ed2c2b/tumblr_neobvzmAtX1tkwmgco1_12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640" r="37311" b="66021"/>
          <a:stretch/>
        </p:blipFill>
        <p:spPr bwMode="auto">
          <a:xfrm>
            <a:off x="0" y="0"/>
            <a:ext cx="1265467" cy="1254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wilderdom.com/images/ZoomSeque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80245"/>
          <a:stretch/>
        </p:blipFill>
        <p:spPr bwMode="auto">
          <a:xfrm>
            <a:off x="4524509" y="2495614"/>
            <a:ext cx="2808716" cy="2515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358" b="66179"/>
          <a:stretch/>
        </p:blipFill>
        <p:spPr bwMode="auto">
          <a:xfrm>
            <a:off x="0" y="1246909"/>
            <a:ext cx="1238445" cy="12485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33" r="18355" b="66057"/>
          <a:stretch/>
        </p:blipFill>
        <p:spPr bwMode="auto">
          <a:xfrm>
            <a:off x="1222119" y="0"/>
            <a:ext cx="1276284" cy="1253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450" t="66317"/>
          <a:stretch/>
        </p:blipFill>
        <p:spPr bwMode="auto">
          <a:xfrm>
            <a:off x="2481943" y="1843713"/>
            <a:ext cx="2054431" cy="2073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462" t="33083" r="37489" b="32376"/>
          <a:stretch/>
        </p:blipFill>
        <p:spPr bwMode="auto">
          <a:xfrm>
            <a:off x="1236461" y="1246909"/>
            <a:ext cx="1265467" cy="12751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348" t="33102" r="18441" b="32645"/>
          <a:stretch/>
        </p:blipFill>
        <p:spPr bwMode="auto">
          <a:xfrm>
            <a:off x="0" y="2481943"/>
            <a:ext cx="1276281" cy="12645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420" t="32873" b="32298"/>
          <a:stretch/>
        </p:blipFill>
        <p:spPr bwMode="auto">
          <a:xfrm>
            <a:off x="1245742" y="2434441"/>
            <a:ext cx="1234305" cy="12858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392" t="66450" r="37397"/>
          <a:stretch/>
        </p:blipFill>
        <p:spPr bwMode="auto">
          <a:xfrm>
            <a:off x="0" y="3716977"/>
            <a:ext cx="1276284" cy="12386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103" t="66463" r="18197"/>
          <a:stretch/>
        </p:blipFill>
        <p:spPr bwMode="auto">
          <a:xfrm>
            <a:off x="1185089" y="3705101"/>
            <a:ext cx="1308730" cy="123812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4"/>
          <p:cNvSpPr txBox="1"/>
          <p:nvPr/>
        </p:nvSpPr>
        <p:spPr>
          <a:xfrm>
            <a:off x="2795096" y="709789"/>
            <a:ext cx="5992643" cy="461665"/>
          </a:xfrm>
          <a:prstGeom prst="rect">
            <a:avLst/>
          </a:prstGeom>
          <a:noFill/>
        </p:spPr>
        <p:txBody>
          <a:bodyPr wrap="square" rtlCol="0">
            <a:spAutoFit/>
          </a:bodyPr>
          <a:lstStyle/>
          <a:p>
            <a:r>
              <a:rPr lang="es-CO" sz="2400" dirty="0" smtClean="0">
                <a:solidFill>
                  <a:srgbClr val="CA0689"/>
                </a:solidFill>
                <a:latin typeface="Trebuchet MS" panose="020B0603020202020204" pitchFamily="34" charset="0"/>
              </a:rPr>
              <a:t>¿Qué tantos detalles queremos conocer?</a:t>
            </a:r>
            <a:endParaRPr lang="es-CO" sz="2400" dirty="0">
              <a:solidFill>
                <a:srgbClr val="CA0689"/>
              </a:solidFill>
              <a:latin typeface="Trebuchet MS" panose="020B0603020202020204" pitchFamily="34" charset="0"/>
            </a:endParaRPr>
          </a:p>
        </p:txBody>
      </p:sp>
      <p:pic>
        <p:nvPicPr>
          <p:cNvPr id="15" name="Picture 2" descr="http://3.bp.blogspot.com/-rp-fYwlvx7w/VLU1ewVu-mI/AAAAAAAAACg/1EGHPfH9JKM/s1600/Guille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502" y="1707373"/>
            <a:ext cx="1790498" cy="218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1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22 Grupo"/>
          <p:cNvGrpSpPr/>
          <p:nvPr/>
        </p:nvGrpSpPr>
        <p:grpSpPr>
          <a:xfrm>
            <a:off x="328195" y="3150934"/>
            <a:ext cx="8483296" cy="2373061"/>
            <a:chOff x="328195" y="3150934"/>
            <a:chExt cx="8483296" cy="2373061"/>
          </a:xfrm>
        </p:grpSpPr>
        <p:grpSp>
          <p:nvGrpSpPr>
            <p:cNvPr id="2" name="Grupo 1"/>
            <p:cNvGrpSpPr/>
            <p:nvPr/>
          </p:nvGrpSpPr>
          <p:grpSpPr>
            <a:xfrm>
              <a:off x="328195" y="3150934"/>
              <a:ext cx="8483296" cy="913706"/>
              <a:chOff x="80237" y="3577627"/>
              <a:chExt cx="9138917" cy="1001866"/>
            </a:xfrm>
          </p:grpSpPr>
          <p:pic>
            <p:nvPicPr>
              <p:cNvPr id="3" name="Picture 2" descr="http://36.media.tumblr.com/587377f33c296a2c336fb1b124ed2c2b/tumblr_neobvzmAtX1tkwmgco1_12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640" r="37311" b="66021"/>
              <a:stretch/>
            </p:blipFill>
            <p:spPr bwMode="auto">
              <a:xfrm>
                <a:off x="80237" y="3606044"/>
                <a:ext cx="930303" cy="938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wilderdom.com/images/ZoomSeque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80245"/>
              <a:stretch/>
            </p:blipFill>
            <p:spPr bwMode="auto">
              <a:xfrm>
                <a:off x="8543834" y="3612407"/>
                <a:ext cx="675320" cy="911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358" b="66179"/>
              <a:stretch/>
            </p:blipFill>
            <p:spPr bwMode="auto">
              <a:xfrm>
                <a:off x="1975272" y="3612406"/>
                <a:ext cx="910438" cy="9342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433" r="18355" b="66057"/>
              <a:stretch/>
            </p:blipFill>
            <p:spPr bwMode="auto">
              <a:xfrm>
                <a:off x="1022084" y="3641842"/>
                <a:ext cx="938255" cy="9376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450" t="66317"/>
              <a:stretch/>
            </p:blipFill>
            <p:spPr bwMode="auto">
              <a:xfrm>
                <a:off x="7612031" y="3593531"/>
                <a:ext cx="905938" cy="9304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36.media.tumblr.com/587377f33c296a2c336fb1b124ed2c2b/tumblr_neobvzmAtX1tkwmgco1_128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462" t="33083" r="37489" b="32376"/>
              <a:stretch/>
            </p:blipFill>
            <p:spPr bwMode="auto">
              <a:xfrm>
                <a:off x="2925378" y="3585579"/>
                <a:ext cx="930303" cy="9541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36.media.tumblr.com/587377f33c296a2c336fb1b124ed2c2b/tumblr_neobvzmAtX1tkwmgco1_12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348" t="33102" r="18441" b="32645"/>
              <a:stretch/>
            </p:blipFill>
            <p:spPr bwMode="auto">
              <a:xfrm>
                <a:off x="3850617" y="3593531"/>
                <a:ext cx="938254" cy="9462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36.media.tumblr.com/587377f33c296a2c336fb1b124ed2c2b/tumblr_neobvzmAtX1tkwmgco1_128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1420" t="32873" b="32298"/>
              <a:stretch/>
            </p:blipFill>
            <p:spPr bwMode="auto">
              <a:xfrm>
                <a:off x="4788351" y="3577627"/>
                <a:ext cx="907395" cy="9621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36.media.tumblr.com/587377f33c296a2c336fb1b124ed2c2b/tumblr_neobvzmAtX1tkwmgco1_128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392" t="66450" r="37397"/>
              <a:stretch/>
            </p:blipFill>
            <p:spPr bwMode="auto">
              <a:xfrm>
                <a:off x="5714110" y="3577627"/>
                <a:ext cx="938255" cy="9267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36.media.tumblr.com/587377f33c296a2c336fb1b124ed2c2b/tumblr_neobvzmAtX1tkwmgco1_128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103" t="66463" r="18197"/>
              <a:stretch/>
            </p:blipFill>
            <p:spPr bwMode="auto">
              <a:xfrm>
                <a:off x="6655811" y="3577985"/>
                <a:ext cx="962108" cy="92643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http://3.bp.blogspot.com/-rp-fYwlvx7w/VLU1ewVu-mI/AAAAAAAAACg/1EGHPfH9JKM/s1600/Guille_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0288" y="4140137"/>
              <a:ext cx="1135348" cy="1383858"/>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19 Conector recto"/>
            <p:cNvCxnSpPr/>
            <p:nvPr/>
          </p:nvCxnSpPr>
          <p:spPr>
            <a:xfrm>
              <a:off x="332509" y="4085112"/>
              <a:ext cx="8478982" cy="0"/>
            </a:xfrm>
            <a:prstGeom prst="line">
              <a:avLst/>
            </a:prstGeom>
            <a:ln w="38100">
              <a:solidFill>
                <a:srgbClr val="F535C3"/>
              </a:solidFill>
            </a:ln>
          </p:spPr>
          <p:style>
            <a:lnRef idx="1">
              <a:schemeClr val="accent1"/>
            </a:lnRef>
            <a:fillRef idx="0">
              <a:schemeClr val="accent1"/>
            </a:fillRef>
            <a:effectRef idx="0">
              <a:schemeClr val="accent1"/>
            </a:effectRef>
            <a:fontRef idx="minor">
              <a:schemeClr val="tx1"/>
            </a:fontRef>
          </p:style>
        </p:cxnSp>
      </p:grpSp>
      <p:grpSp>
        <p:nvGrpSpPr>
          <p:cNvPr id="24" name="23 Grupo"/>
          <p:cNvGrpSpPr/>
          <p:nvPr/>
        </p:nvGrpSpPr>
        <p:grpSpPr>
          <a:xfrm>
            <a:off x="332510" y="1211618"/>
            <a:ext cx="1080654" cy="3749812"/>
            <a:chOff x="332510" y="1211618"/>
            <a:chExt cx="1080654" cy="3749812"/>
          </a:xfrm>
        </p:grpSpPr>
        <p:pic>
          <p:nvPicPr>
            <p:cNvPr id="14" name="Picture 2" descr="http://ecx.images-amazon.com/images/I/51PE9JYrRtL._SX258_BO1,204,203,200_.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833" y="1211618"/>
              <a:ext cx="1034331" cy="1316783"/>
            </a:xfrm>
            <a:prstGeom prst="rect">
              <a:avLst/>
            </a:prstGeom>
            <a:noFill/>
            <a:extLst>
              <a:ext uri="{909E8E84-426E-40DD-AFC4-6F175D3DCCD1}">
                <a14:hiddenFill xmlns:a14="http://schemas.microsoft.com/office/drawing/2010/main">
                  <a:solidFill>
                    <a:srgbClr val="FFFFFF"/>
                  </a:solidFill>
                </a14:hiddenFill>
              </a:ext>
            </a:extLst>
          </p:spPr>
        </p:pic>
        <p:sp>
          <p:nvSpPr>
            <p:cNvPr id="21" name="20 CuadroTexto"/>
            <p:cNvSpPr txBox="1"/>
            <p:nvPr/>
          </p:nvSpPr>
          <p:spPr>
            <a:xfrm>
              <a:off x="332510" y="4191989"/>
              <a:ext cx="700833" cy="769441"/>
            </a:xfrm>
            <a:prstGeom prst="rect">
              <a:avLst/>
            </a:prstGeom>
            <a:noFill/>
          </p:spPr>
          <p:txBody>
            <a:bodyPr wrap="none" rtlCol="0">
              <a:spAutoFit/>
            </a:bodyPr>
            <a:lstStyle/>
            <a:p>
              <a:r>
                <a:rPr lang="es-CO" sz="4400" dirty="0" smtClean="0">
                  <a:solidFill>
                    <a:schemeClr val="accent5">
                      <a:lumMod val="60000"/>
                      <a:lumOff val="40000"/>
                    </a:schemeClr>
                  </a:solidFill>
                </a:rPr>
                <a:t>(-)</a:t>
              </a:r>
              <a:endParaRPr lang="es-CO" sz="4400" dirty="0">
                <a:solidFill>
                  <a:schemeClr val="accent5">
                    <a:lumMod val="60000"/>
                    <a:lumOff val="40000"/>
                  </a:schemeClr>
                </a:solidFill>
              </a:endParaRPr>
            </a:p>
          </p:txBody>
        </p:sp>
      </p:grpSp>
      <p:grpSp>
        <p:nvGrpSpPr>
          <p:cNvPr id="25" name="24 Grupo"/>
          <p:cNvGrpSpPr/>
          <p:nvPr/>
        </p:nvGrpSpPr>
        <p:grpSpPr>
          <a:xfrm>
            <a:off x="6080165" y="1253090"/>
            <a:ext cx="2756454" cy="3708340"/>
            <a:chOff x="6080165" y="1253090"/>
            <a:chExt cx="2756454" cy="3708340"/>
          </a:xfrm>
        </p:grpSpPr>
        <p:grpSp>
          <p:nvGrpSpPr>
            <p:cNvPr id="18" name="17 Grupo"/>
            <p:cNvGrpSpPr/>
            <p:nvPr/>
          </p:nvGrpSpPr>
          <p:grpSpPr>
            <a:xfrm>
              <a:off x="6080165" y="1253090"/>
              <a:ext cx="2719449" cy="1339803"/>
              <a:chOff x="8042010" y="1523580"/>
              <a:chExt cx="3375614" cy="1663079"/>
            </a:xfrm>
          </p:grpSpPr>
          <p:pic>
            <p:nvPicPr>
              <p:cNvPr id="15" name="Picture 4" descr="http://ecx.images-amazon.com/images/I/51IeW7O-FBL._SY344_BO1,204,203,200_.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11327" y="1536750"/>
                <a:ext cx="1106297" cy="16499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uk.sagepub.com/sites/default/files/styles/sage_thumbnail_width_150px/feed/1401.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84422" y="1523580"/>
                <a:ext cx="1059528" cy="1642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betterevaluation.org/sites/default/files/quinn.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42010" y="1551762"/>
                <a:ext cx="1142412" cy="161048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21 CuadroTexto"/>
            <p:cNvSpPr txBox="1"/>
            <p:nvPr/>
          </p:nvSpPr>
          <p:spPr>
            <a:xfrm>
              <a:off x="8028384" y="4191989"/>
              <a:ext cx="808235" cy="769441"/>
            </a:xfrm>
            <a:prstGeom prst="rect">
              <a:avLst/>
            </a:prstGeom>
            <a:noFill/>
          </p:spPr>
          <p:txBody>
            <a:bodyPr wrap="none" rtlCol="0">
              <a:spAutoFit/>
            </a:bodyPr>
            <a:lstStyle/>
            <a:p>
              <a:r>
                <a:rPr lang="es-CO" sz="4400" dirty="0" smtClean="0">
                  <a:solidFill>
                    <a:schemeClr val="accent5">
                      <a:lumMod val="60000"/>
                      <a:lumOff val="40000"/>
                    </a:schemeClr>
                  </a:solidFill>
                </a:rPr>
                <a:t>(+)</a:t>
              </a:r>
              <a:endParaRPr lang="es-CO" sz="4400" dirty="0">
                <a:solidFill>
                  <a:schemeClr val="accent5">
                    <a:lumMod val="60000"/>
                    <a:lumOff val="40000"/>
                  </a:schemeClr>
                </a:solidFill>
              </a:endParaRPr>
            </a:p>
          </p:txBody>
        </p:sp>
      </p:grpSp>
    </p:spTree>
    <p:extLst>
      <p:ext uri="{BB962C8B-B14F-4D97-AF65-F5344CB8AC3E}">
        <p14:creationId xmlns:p14="http://schemas.microsoft.com/office/powerpoint/2010/main" val="4494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nodeType="afterEffect">
                                  <p:stCondLst>
                                    <p:cond delay="7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12 Grupo"/>
          <p:cNvGrpSpPr/>
          <p:nvPr/>
        </p:nvGrpSpPr>
        <p:grpSpPr>
          <a:xfrm>
            <a:off x="4609836" y="791533"/>
            <a:ext cx="4391660" cy="4676061"/>
            <a:chOff x="4609836" y="791533"/>
            <a:chExt cx="4391660" cy="4676061"/>
          </a:xfrm>
        </p:grpSpPr>
        <p:sp>
          <p:nvSpPr>
            <p:cNvPr id="3" name="CuadroTexto 18"/>
            <p:cNvSpPr txBox="1"/>
            <p:nvPr/>
          </p:nvSpPr>
          <p:spPr>
            <a:xfrm>
              <a:off x="5260769" y="4821263"/>
              <a:ext cx="3230088" cy="646331"/>
            </a:xfrm>
            <a:prstGeom prst="rect">
              <a:avLst/>
            </a:prstGeom>
            <a:noFill/>
          </p:spPr>
          <p:txBody>
            <a:bodyPr wrap="square" rtlCol="0">
              <a:spAutoFit/>
            </a:bodyPr>
            <a:lstStyle/>
            <a:p>
              <a:pPr algn="ctr"/>
              <a:r>
                <a:rPr lang="es-CO" dirty="0" smtClean="0">
                  <a:solidFill>
                    <a:schemeClr val="tx2"/>
                  </a:solidFill>
                  <a:latin typeface="Trebuchet MS" panose="020B0603020202020204" pitchFamily="34" charset="0"/>
                </a:rPr>
                <a:t>La causalidad es indirecta, </a:t>
              </a:r>
              <a:br>
                <a:rPr lang="es-CO" dirty="0" smtClean="0">
                  <a:solidFill>
                    <a:schemeClr val="tx2"/>
                  </a:solidFill>
                  <a:latin typeface="Trebuchet MS" panose="020B0603020202020204" pitchFamily="34" charset="0"/>
                </a:rPr>
              </a:br>
              <a:r>
                <a:rPr lang="es-CO" dirty="0" smtClean="0">
                  <a:solidFill>
                    <a:schemeClr val="tx2"/>
                  </a:solidFill>
                  <a:latin typeface="Trebuchet MS" panose="020B0603020202020204" pitchFamily="34" charset="0"/>
                </a:rPr>
                <a:t>mediada por </a:t>
              </a:r>
              <a:r>
                <a:rPr lang="es-CO" b="1" dirty="0" smtClean="0">
                  <a:solidFill>
                    <a:srgbClr val="FF6600"/>
                  </a:solidFill>
                  <a:latin typeface="Trebuchet MS" panose="020B0603020202020204" pitchFamily="34" charset="0"/>
                </a:rPr>
                <a:t>mecanismos</a:t>
              </a:r>
              <a:endParaRPr lang="es-CO" b="1" dirty="0">
                <a:solidFill>
                  <a:srgbClr val="FF6600"/>
                </a:solidFill>
                <a:latin typeface="Trebuchet MS" panose="020B0603020202020204" pitchFamily="34" charset="0"/>
              </a:endParaRPr>
            </a:p>
          </p:txBody>
        </p:sp>
        <p:grpSp>
          <p:nvGrpSpPr>
            <p:cNvPr id="7" name="Grupo 2"/>
            <p:cNvGrpSpPr/>
            <p:nvPr/>
          </p:nvGrpSpPr>
          <p:grpSpPr>
            <a:xfrm>
              <a:off x="5511361" y="791533"/>
              <a:ext cx="2646988" cy="1379721"/>
              <a:chOff x="6403573" y="1093376"/>
              <a:chExt cx="3308237" cy="1670214"/>
            </a:xfrm>
          </p:grpSpPr>
          <p:pic>
            <p:nvPicPr>
              <p:cNvPr id="8" name="Picture 4" descr="http://ecx.images-amazon.com/images/I/51IeW7O-FBL._SY344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3573" y="1113681"/>
                <a:ext cx="1106297" cy="16499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uk.sagepub.com/sites/default/files/styles/sage_thumbnail_width_150px/feed/140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870" y="1093376"/>
                <a:ext cx="1059528" cy="16426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betterevaluation.org/sites/default/files/quin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9398" y="1109446"/>
                <a:ext cx="1142412" cy="1610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10 Imagen"/>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09836" y="2335461"/>
              <a:ext cx="4391660" cy="2295915"/>
            </a:xfrm>
            <a:prstGeom prst="rect">
              <a:avLst/>
            </a:prstGeom>
          </p:spPr>
        </p:pic>
      </p:grpSp>
      <p:grpSp>
        <p:nvGrpSpPr>
          <p:cNvPr id="16" name="15 Grupo"/>
          <p:cNvGrpSpPr/>
          <p:nvPr/>
        </p:nvGrpSpPr>
        <p:grpSpPr>
          <a:xfrm>
            <a:off x="496711" y="782785"/>
            <a:ext cx="3646311" cy="4456643"/>
            <a:chOff x="496711" y="782785"/>
            <a:chExt cx="3646311" cy="4456643"/>
          </a:xfrm>
        </p:grpSpPr>
        <p:sp>
          <p:nvSpPr>
            <p:cNvPr id="2" name="CuadroTexto 3"/>
            <p:cNvSpPr txBox="1"/>
            <p:nvPr/>
          </p:nvSpPr>
          <p:spPr>
            <a:xfrm>
              <a:off x="581892" y="4870096"/>
              <a:ext cx="3155630" cy="369332"/>
            </a:xfrm>
            <a:prstGeom prst="rect">
              <a:avLst/>
            </a:prstGeom>
            <a:noFill/>
          </p:spPr>
          <p:txBody>
            <a:bodyPr wrap="square" rtlCol="0">
              <a:spAutoFit/>
            </a:bodyPr>
            <a:lstStyle/>
            <a:p>
              <a:pPr algn="ctr"/>
              <a:r>
                <a:rPr lang="es-CO" dirty="0" smtClean="0">
                  <a:solidFill>
                    <a:schemeClr val="tx2"/>
                  </a:solidFill>
                  <a:latin typeface="Trebuchet MS" panose="020B0603020202020204" pitchFamily="34" charset="0"/>
                </a:rPr>
                <a:t>La causalidad es directa</a:t>
              </a:r>
              <a:endParaRPr lang="es-CO" dirty="0">
                <a:solidFill>
                  <a:schemeClr val="tx2"/>
                </a:solidFill>
                <a:latin typeface="Trebuchet MS" panose="020B0603020202020204" pitchFamily="34" charset="0"/>
              </a:endParaRPr>
            </a:p>
          </p:txBody>
        </p:sp>
        <p:pic>
          <p:nvPicPr>
            <p:cNvPr id="6" name="Picture 2" descr="http://ecx.images-amazon.com/images/I/51PE9JYrRtL._SX258_BO1,204,203,200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2495" y="782785"/>
              <a:ext cx="1030552" cy="1311973"/>
            </a:xfrm>
            <a:prstGeom prst="rect">
              <a:avLst/>
            </a:prstGeom>
            <a:noFill/>
            <a:extLst>
              <a:ext uri="{909E8E84-426E-40DD-AFC4-6F175D3DCCD1}">
                <a14:hiddenFill xmlns:a14="http://schemas.microsoft.com/office/drawing/2010/main">
                  <a:solidFill>
                    <a:srgbClr val="FFFFFF"/>
                  </a:solidFill>
                </a14:hiddenFill>
              </a:ext>
            </a:extLst>
          </p:spPr>
        </p:pic>
        <p:pic>
          <p:nvPicPr>
            <p:cNvPr id="14" name="13 Imagen"/>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6711" y="2660834"/>
              <a:ext cx="3646311" cy="1906253"/>
            </a:xfrm>
            <a:prstGeom prst="rect">
              <a:avLst/>
            </a:prstGeom>
          </p:spPr>
        </p:pic>
      </p:grpSp>
    </p:spTree>
    <p:extLst>
      <p:ext uri="{BB962C8B-B14F-4D97-AF65-F5344CB8AC3E}">
        <p14:creationId xmlns:p14="http://schemas.microsoft.com/office/powerpoint/2010/main" val="220916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16 Grupo"/>
          <p:cNvGrpSpPr/>
          <p:nvPr/>
        </p:nvGrpSpPr>
        <p:grpSpPr>
          <a:xfrm>
            <a:off x="40969" y="343398"/>
            <a:ext cx="4261104" cy="5181949"/>
            <a:chOff x="40969" y="343398"/>
            <a:chExt cx="4261104" cy="5181949"/>
          </a:xfrm>
        </p:grpSpPr>
        <p:sp>
          <p:nvSpPr>
            <p:cNvPr id="3" name="CuadroTexto 3"/>
            <p:cNvSpPr txBox="1"/>
            <p:nvPr/>
          </p:nvSpPr>
          <p:spPr>
            <a:xfrm>
              <a:off x="581892" y="4513836"/>
              <a:ext cx="3155630" cy="400110"/>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Analiza </a:t>
              </a:r>
              <a:r>
                <a:rPr lang="es-CO" sz="2000" dirty="0" smtClean="0">
                  <a:solidFill>
                    <a:srgbClr val="FF6600"/>
                  </a:solidFill>
                  <a:latin typeface="Trebuchet MS" panose="020B0603020202020204" pitchFamily="34" charset="0"/>
                </a:rPr>
                <a:t>Beneficiarios</a:t>
              </a:r>
              <a:endParaRPr lang="es-CO" sz="2000" dirty="0">
                <a:solidFill>
                  <a:srgbClr val="FF6600"/>
                </a:solidFill>
                <a:latin typeface="Trebuchet MS" panose="020B0603020202020204" pitchFamily="34" charset="0"/>
              </a:endParaRPr>
            </a:p>
          </p:txBody>
        </p:sp>
        <p:pic>
          <p:nvPicPr>
            <p:cNvPr id="5" name="Picture 2" descr="http://ecx.images-amazon.com/images/I/51PE9JYrRtL._SX258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365" y="343398"/>
              <a:ext cx="1030552" cy="131197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5007" y="2203780"/>
              <a:ext cx="3068842" cy="227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605642" y="2185059"/>
              <a:ext cx="3170711" cy="2246769"/>
            </a:xfrm>
            <a:prstGeom prst="rect">
              <a:avLst/>
            </a:prstGeom>
            <a:noFill/>
          </p:spPr>
          <p:txBody>
            <a:bodyPr wrap="square" rtlCol="0">
              <a:spAutoFit/>
            </a:bodyPr>
            <a:lstStyle/>
            <a:p>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Niños beneficiarios</a:t>
              </a:r>
            </a:p>
            <a:p>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Mujeres beneficiarios</a:t>
              </a:r>
            </a:p>
            <a:p>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Jóvenes beneficiarios</a:t>
              </a:r>
            </a:p>
            <a:p>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Familias beneficiarias</a:t>
              </a:r>
            </a:p>
            <a:p>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Organizaciones beneficiarias</a:t>
              </a:r>
            </a:p>
            <a:p>
              <a:r>
                <a:rPr lang="es-CO" sz="2000" dirty="0">
                  <a:solidFill>
                    <a:schemeClr val="bg1"/>
                  </a:solidFill>
                  <a:effectLst>
                    <a:outerShdw blurRad="38100" dist="38100" dir="2700000" algn="tl">
                      <a:srgbClr val="000000">
                        <a:alpha val="43137"/>
                      </a:srgbClr>
                    </a:outerShdw>
                  </a:effectLst>
                  <a:latin typeface="Trebuchet MS" panose="020B0603020202020204" pitchFamily="34" charset="0"/>
                </a:rPr>
                <a:t>Municipios </a:t>
              </a:r>
              <a:r>
                <a:rPr lang="es-CO" sz="2000" dirty="0" smtClean="0">
                  <a:solidFill>
                    <a:schemeClr val="bg1"/>
                  </a:solidFill>
                  <a:effectLst>
                    <a:outerShdw blurRad="38100" dist="38100" dir="2700000" algn="tl">
                      <a:srgbClr val="000000">
                        <a:alpha val="43137"/>
                      </a:srgbClr>
                    </a:outerShdw>
                  </a:effectLst>
                  <a:latin typeface="Trebuchet MS" panose="020B0603020202020204" pitchFamily="34" charset="0"/>
                </a:rPr>
                <a:t>beneficiarios</a:t>
              </a:r>
              <a:endParaRPr lang="es-CO" sz="20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22" name="CuadroTexto 4"/>
            <p:cNvSpPr txBox="1"/>
            <p:nvPr/>
          </p:nvSpPr>
          <p:spPr>
            <a:xfrm>
              <a:off x="40969" y="4940572"/>
              <a:ext cx="4261104" cy="584775"/>
            </a:xfrm>
            <a:prstGeom prst="rect">
              <a:avLst/>
            </a:prstGeom>
            <a:noFill/>
          </p:spPr>
          <p:txBody>
            <a:bodyPr wrap="square" rtlCol="0">
              <a:spAutoFit/>
            </a:bodyPr>
            <a:lstStyle/>
            <a:p>
              <a:pPr algn="ctr"/>
              <a:r>
                <a:rPr lang="es-CO" sz="1600" dirty="0">
                  <a:latin typeface="Trebuchet MS" panose="020B0603020202020204" pitchFamily="34" charset="0"/>
                </a:rPr>
                <a:t>M</a:t>
              </a:r>
              <a:r>
                <a:rPr lang="es-CO" sz="1600" dirty="0" smtClean="0">
                  <a:latin typeface="Trebuchet MS" panose="020B0603020202020204" pitchFamily="34" charset="0"/>
                </a:rPr>
                <a:t>ayor interés en encontrar hechos relacionados con sus condiciones.</a:t>
              </a:r>
              <a:endParaRPr lang="es-CO" sz="1600" dirty="0">
                <a:latin typeface="Trebuchet MS" panose="020B0603020202020204" pitchFamily="34" charset="0"/>
              </a:endParaRPr>
            </a:p>
          </p:txBody>
        </p:sp>
      </p:grpSp>
      <p:grpSp>
        <p:nvGrpSpPr>
          <p:cNvPr id="16" name="15 Grupo"/>
          <p:cNvGrpSpPr/>
          <p:nvPr/>
        </p:nvGrpSpPr>
        <p:grpSpPr>
          <a:xfrm>
            <a:off x="4747123" y="257144"/>
            <a:ext cx="4261104" cy="5249926"/>
            <a:chOff x="4747123" y="257144"/>
            <a:chExt cx="4261104" cy="5249926"/>
          </a:xfrm>
        </p:grpSpPr>
        <p:sp>
          <p:nvSpPr>
            <p:cNvPr id="7" name="CuadroTexto 18"/>
            <p:cNvSpPr txBox="1"/>
            <p:nvPr/>
          </p:nvSpPr>
          <p:spPr>
            <a:xfrm>
              <a:off x="5260769" y="4512503"/>
              <a:ext cx="3230088" cy="400110"/>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Analiza </a:t>
              </a:r>
              <a:r>
                <a:rPr lang="es-CO" sz="2000" dirty="0" smtClean="0">
                  <a:solidFill>
                    <a:srgbClr val="FF6600"/>
                  </a:solidFill>
                  <a:latin typeface="Trebuchet MS" panose="020B0603020202020204" pitchFamily="34" charset="0"/>
                </a:rPr>
                <a:t>Grupos de Interés</a:t>
              </a:r>
              <a:endParaRPr lang="es-CO" sz="2000" b="1" dirty="0">
                <a:solidFill>
                  <a:srgbClr val="FF6600"/>
                </a:solidFill>
                <a:latin typeface="Trebuchet MS" panose="020B0603020202020204" pitchFamily="34" charset="0"/>
              </a:endParaRPr>
            </a:p>
          </p:txBody>
        </p:sp>
        <p:grpSp>
          <p:nvGrpSpPr>
            <p:cNvPr id="8" name="Grupo 2"/>
            <p:cNvGrpSpPr/>
            <p:nvPr/>
          </p:nvGrpSpPr>
          <p:grpSpPr>
            <a:xfrm>
              <a:off x="5511361" y="257144"/>
              <a:ext cx="2646988" cy="1379721"/>
              <a:chOff x="6403573" y="1093376"/>
              <a:chExt cx="3308237" cy="1670214"/>
            </a:xfrm>
          </p:grpSpPr>
          <p:pic>
            <p:nvPicPr>
              <p:cNvPr id="10" name="Picture 4" descr="http://ecx.images-amazon.com/images/I/51IeW7O-FBL._SY344_BO1,204,203,20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3573" y="1113681"/>
                <a:ext cx="1106297" cy="16499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uk.sagepub.com/sites/default/files/styles/sage_thumbnail_width_150px/feed/140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9870" y="1093376"/>
                <a:ext cx="1059528" cy="1642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betterevaluation.org/sites/default/files/quinn.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9398" y="1109446"/>
                <a:ext cx="1142412" cy="1610484"/>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p:cNvPicPr>
              <a:picLocks noChangeAspect="1" noChangeArrowheads="1"/>
            </p:cNvPicPr>
            <p:nvPr/>
          </p:nvPicPr>
          <p:blipFill>
            <a:blip r:embed="rId8">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7652" y="1926823"/>
              <a:ext cx="2766951" cy="253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1" name="Diagrama 5"/>
            <p:cNvGraphicFramePr/>
            <p:nvPr>
              <p:extLst>
                <p:ext uri="{D42A27DB-BD31-4B8C-83A1-F6EECF244321}">
                  <p14:modId xmlns:p14="http://schemas.microsoft.com/office/powerpoint/2010/main" val="2335202116"/>
                </p:ext>
              </p:extLst>
            </p:nvPr>
          </p:nvGraphicFramePr>
          <p:xfrm>
            <a:off x="5144010" y="1788970"/>
            <a:ext cx="3609848" cy="248987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3" name="CuadroTexto 12"/>
            <p:cNvSpPr txBox="1"/>
            <p:nvPr/>
          </p:nvSpPr>
          <p:spPr>
            <a:xfrm>
              <a:off x="4747123" y="4922295"/>
              <a:ext cx="4261104" cy="584775"/>
            </a:xfrm>
            <a:prstGeom prst="rect">
              <a:avLst/>
            </a:prstGeom>
            <a:noFill/>
          </p:spPr>
          <p:txBody>
            <a:bodyPr wrap="square" rtlCol="0">
              <a:spAutoFit/>
            </a:bodyPr>
            <a:lstStyle/>
            <a:p>
              <a:pPr algn="ctr"/>
              <a:r>
                <a:rPr lang="es-CO" sz="1600" dirty="0" smtClean="0">
                  <a:latin typeface="Trebuchet MS" panose="020B0603020202020204" pitchFamily="34" charset="0"/>
                </a:rPr>
                <a:t>Mayor interés en comprender sus posiciones normativas frente a la intervención.</a:t>
              </a:r>
              <a:endParaRPr lang="es-CO" sz="1600" dirty="0">
                <a:latin typeface="Trebuchet MS" panose="020B0603020202020204" pitchFamily="34" charset="0"/>
              </a:endParaRPr>
            </a:p>
          </p:txBody>
        </p:sp>
      </p:grpSp>
    </p:spTree>
    <p:extLst>
      <p:ext uri="{BB962C8B-B14F-4D97-AF65-F5344CB8AC3E}">
        <p14:creationId xmlns:p14="http://schemas.microsoft.com/office/powerpoint/2010/main" val="333260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19 Grupo"/>
          <p:cNvGrpSpPr/>
          <p:nvPr/>
        </p:nvGrpSpPr>
        <p:grpSpPr>
          <a:xfrm>
            <a:off x="558139" y="343398"/>
            <a:ext cx="3431968" cy="5181949"/>
            <a:chOff x="558139" y="343398"/>
            <a:chExt cx="3431968" cy="5181949"/>
          </a:xfrm>
        </p:grpSpPr>
        <p:sp>
          <p:nvSpPr>
            <p:cNvPr id="4" name="CuadroTexto 3"/>
            <p:cNvSpPr txBox="1"/>
            <p:nvPr/>
          </p:nvSpPr>
          <p:spPr>
            <a:xfrm>
              <a:off x="581892" y="4264461"/>
              <a:ext cx="3155630" cy="707886"/>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Analiza una </a:t>
              </a:r>
              <a:r>
                <a:rPr lang="es-CO" sz="2000" dirty="0" smtClean="0">
                  <a:solidFill>
                    <a:srgbClr val="FF6600"/>
                  </a:solidFill>
                  <a:latin typeface="Trebuchet MS" panose="020B0603020202020204" pitchFamily="34" charset="0"/>
                </a:rPr>
                <a:t>Variable</a:t>
              </a:r>
              <a:r>
                <a:rPr lang="es-CO" sz="2000" dirty="0">
                  <a:solidFill>
                    <a:srgbClr val="FF6600"/>
                  </a:solidFill>
                  <a:latin typeface="Trebuchet MS" panose="020B0603020202020204" pitchFamily="34" charset="0"/>
                </a:rPr>
                <a:t> </a:t>
              </a:r>
              <a:endParaRPr lang="es-CO" sz="2000" dirty="0" smtClean="0">
                <a:solidFill>
                  <a:srgbClr val="FF6600"/>
                </a:solidFill>
                <a:latin typeface="Trebuchet MS" panose="020B0603020202020204" pitchFamily="34" charset="0"/>
              </a:endParaRPr>
            </a:p>
            <a:p>
              <a:pPr algn="ctr"/>
              <a:r>
                <a:rPr lang="es-CO" sz="2000" dirty="0" smtClean="0">
                  <a:solidFill>
                    <a:srgbClr val="FF6600"/>
                  </a:solidFill>
                  <a:latin typeface="Trebuchet MS" panose="020B0603020202020204" pitchFamily="34" charset="0"/>
                </a:rPr>
                <a:t>al tiempo</a:t>
              </a:r>
            </a:p>
          </p:txBody>
        </p:sp>
        <p:pic>
          <p:nvPicPr>
            <p:cNvPr id="5" name="Picture 2" descr="http://ecx.images-amazon.com/images/I/51PE9JYrRtL._SX258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4365" y="343398"/>
              <a:ext cx="1030552" cy="131197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4"/>
            <p:cNvSpPr txBox="1"/>
            <p:nvPr/>
          </p:nvSpPr>
          <p:spPr>
            <a:xfrm>
              <a:off x="558139" y="4940572"/>
              <a:ext cx="3194463" cy="584775"/>
            </a:xfrm>
            <a:prstGeom prst="rect">
              <a:avLst/>
            </a:prstGeom>
            <a:noFill/>
          </p:spPr>
          <p:txBody>
            <a:bodyPr wrap="square" rtlCol="0">
              <a:spAutoFit/>
            </a:bodyPr>
            <a:lstStyle/>
            <a:p>
              <a:pPr algn="ctr"/>
              <a:r>
                <a:rPr lang="es-CO" sz="1600" dirty="0">
                  <a:latin typeface="Trebuchet MS" panose="020B0603020202020204" pitchFamily="34" charset="0"/>
                </a:rPr>
                <a:t>Es un análisis basado </a:t>
              </a:r>
              <a:endParaRPr lang="es-CO" sz="1600" dirty="0" smtClean="0">
                <a:latin typeface="Trebuchet MS" panose="020B0603020202020204" pitchFamily="34" charset="0"/>
              </a:endParaRPr>
            </a:p>
            <a:p>
              <a:pPr algn="ctr"/>
              <a:r>
                <a:rPr lang="es-CO" sz="1600" dirty="0" smtClean="0">
                  <a:latin typeface="Trebuchet MS" panose="020B0603020202020204" pitchFamily="34" charset="0"/>
                </a:rPr>
                <a:t>en </a:t>
              </a:r>
              <a:r>
                <a:rPr lang="es-CO" sz="1600" dirty="0">
                  <a:latin typeface="Trebuchet MS" panose="020B0603020202020204" pitchFamily="34" charset="0"/>
                </a:rPr>
                <a:t>indicadores</a:t>
              </a:r>
            </a:p>
          </p:txBody>
        </p:sp>
        <p:sp>
          <p:nvSpPr>
            <p:cNvPr id="18" name="CuadroTexto 1"/>
            <p:cNvSpPr txBox="1"/>
            <p:nvPr/>
          </p:nvSpPr>
          <p:spPr>
            <a:xfrm>
              <a:off x="601840" y="2007871"/>
              <a:ext cx="3388267" cy="1938992"/>
            </a:xfrm>
            <a:prstGeom prst="rect">
              <a:avLst/>
            </a:prstGeom>
            <a:noFill/>
          </p:spPr>
          <p:txBody>
            <a:bodyPr wrap="square" rtlCol="0">
              <a:spAutoFit/>
            </a:bodyPr>
            <a:lstStyle/>
            <a:p>
              <a:r>
                <a:rPr lang="es-CO" sz="2000" dirty="0" smtClean="0">
                  <a:solidFill>
                    <a:srgbClr val="33CC33"/>
                  </a:solidFill>
                  <a:effectLst>
                    <a:outerShdw blurRad="38100" dist="38100" dir="2700000" algn="tl">
                      <a:srgbClr val="000000">
                        <a:alpha val="43137"/>
                      </a:srgbClr>
                    </a:outerShdw>
                  </a:effectLst>
                  <a:latin typeface="Trebuchet MS" panose="020B0603020202020204" pitchFamily="34" charset="0"/>
                </a:rPr>
                <a:t>Salud</a:t>
              </a:r>
            </a:p>
            <a:p>
              <a:r>
                <a:rPr lang="es-CO" sz="2000" dirty="0" smtClean="0">
                  <a:solidFill>
                    <a:srgbClr val="33CC33"/>
                  </a:solidFill>
                  <a:effectLst>
                    <a:outerShdw blurRad="38100" dist="38100" dir="2700000" algn="tl">
                      <a:srgbClr val="000000">
                        <a:alpha val="43137"/>
                      </a:srgbClr>
                    </a:outerShdw>
                  </a:effectLst>
                  <a:latin typeface="Trebuchet MS" panose="020B0603020202020204" pitchFamily="34" charset="0"/>
                </a:rPr>
                <a:t>Educación </a:t>
              </a:r>
            </a:p>
            <a:p>
              <a:r>
                <a:rPr lang="es-CO" sz="2000" dirty="0" smtClean="0">
                  <a:solidFill>
                    <a:srgbClr val="33CC33"/>
                  </a:solidFill>
                  <a:effectLst>
                    <a:outerShdw blurRad="38100" dist="38100" dir="2700000" algn="tl">
                      <a:srgbClr val="000000">
                        <a:alpha val="43137"/>
                      </a:srgbClr>
                    </a:outerShdw>
                  </a:effectLst>
                  <a:latin typeface="Trebuchet MS" panose="020B0603020202020204" pitchFamily="34" charset="0"/>
                </a:rPr>
                <a:t>Nutrición</a:t>
              </a:r>
            </a:p>
            <a:p>
              <a:r>
                <a:rPr lang="es-CO" sz="2000" dirty="0" smtClean="0">
                  <a:solidFill>
                    <a:srgbClr val="33CC33"/>
                  </a:solidFill>
                  <a:effectLst>
                    <a:outerShdw blurRad="38100" dist="38100" dir="2700000" algn="tl">
                      <a:srgbClr val="000000">
                        <a:alpha val="43137"/>
                      </a:srgbClr>
                    </a:outerShdw>
                  </a:effectLst>
                  <a:latin typeface="Trebuchet MS" panose="020B0603020202020204" pitchFamily="34" charset="0"/>
                </a:rPr>
                <a:t>Cuidado</a:t>
              </a:r>
            </a:p>
            <a:p>
              <a:r>
                <a:rPr lang="es-CO" sz="2000" dirty="0" smtClean="0">
                  <a:solidFill>
                    <a:srgbClr val="33CC33"/>
                  </a:solidFill>
                  <a:effectLst>
                    <a:outerShdw blurRad="38100" dist="38100" dir="2700000" algn="tl">
                      <a:srgbClr val="000000">
                        <a:alpha val="43137"/>
                      </a:srgbClr>
                    </a:outerShdw>
                  </a:effectLst>
                  <a:latin typeface="Trebuchet MS" panose="020B0603020202020204" pitchFamily="34" charset="0"/>
                </a:rPr>
                <a:t>Desarrollo cognitivo</a:t>
              </a:r>
            </a:p>
            <a:p>
              <a:r>
                <a:rPr lang="es-CO" sz="2000" dirty="0" smtClean="0">
                  <a:solidFill>
                    <a:srgbClr val="33CC33"/>
                  </a:solidFill>
                  <a:effectLst>
                    <a:outerShdw blurRad="38100" dist="38100" dir="2700000" algn="tl">
                      <a:srgbClr val="000000">
                        <a:alpha val="43137"/>
                      </a:srgbClr>
                    </a:outerShdw>
                  </a:effectLst>
                  <a:latin typeface="Trebuchet MS" panose="020B0603020202020204" pitchFamily="34" charset="0"/>
                </a:rPr>
                <a:t>Desarrollo psicosocial </a:t>
              </a:r>
            </a:p>
          </p:txBody>
        </p:sp>
      </p:grpSp>
      <p:grpSp>
        <p:nvGrpSpPr>
          <p:cNvPr id="21" name="20 Grupo"/>
          <p:cNvGrpSpPr/>
          <p:nvPr/>
        </p:nvGrpSpPr>
        <p:grpSpPr>
          <a:xfrm>
            <a:off x="5199637" y="257144"/>
            <a:ext cx="3338722" cy="5249926"/>
            <a:chOff x="5199637" y="257144"/>
            <a:chExt cx="3338722" cy="5249926"/>
          </a:xfrm>
        </p:grpSpPr>
        <p:sp>
          <p:nvSpPr>
            <p:cNvPr id="10" name="CuadroTexto 18"/>
            <p:cNvSpPr txBox="1"/>
            <p:nvPr/>
          </p:nvSpPr>
          <p:spPr>
            <a:xfrm>
              <a:off x="5260769" y="4263128"/>
              <a:ext cx="3230088" cy="707886"/>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Analiza </a:t>
              </a:r>
              <a:r>
                <a:rPr lang="es-CO" sz="2000" dirty="0" smtClean="0">
                  <a:solidFill>
                    <a:srgbClr val="FF6600"/>
                  </a:solidFill>
                  <a:latin typeface="Trebuchet MS" panose="020B0603020202020204" pitchFamily="34" charset="0"/>
                </a:rPr>
                <a:t>Múltiples Variables al tiempo</a:t>
              </a:r>
              <a:endParaRPr lang="es-CO" sz="2000" b="1" dirty="0">
                <a:solidFill>
                  <a:srgbClr val="FF6600"/>
                </a:solidFill>
                <a:latin typeface="Trebuchet MS" panose="020B0603020202020204" pitchFamily="34" charset="0"/>
              </a:endParaRPr>
            </a:p>
          </p:txBody>
        </p:sp>
        <p:grpSp>
          <p:nvGrpSpPr>
            <p:cNvPr id="11" name="Grupo 2"/>
            <p:cNvGrpSpPr/>
            <p:nvPr/>
          </p:nvGrpSpPr>
          <p:grpSpPr>
            <a:xfrm>
              <a:off x="5511361" y="257144"/>
              <a:ext cx="2646988" cy="1379721"/>
              <a:chOff x="6403573" y="1093376"/>
              <a:chExt cx="3308237" cy="1670214"/>
            </a:xfrm>
          </p:grpSpPr>
          <p:pic>
            <p:nvPicPr>
              <p:cNvPr id="15" name="Picture 4" descr="http://ecx.images-amazon.com/images/I/51IeW7O-FBL._SY344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3573" y="1113681"/>
                <a:ext cx="1106297" cy="16499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uk.sagepub.com/sites/default/files/styles/sage_thumbnail_width_150px/feed/14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870" y="1093376"/>
                <a:ext cx="1059528" cy="1642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betterevaluation.org/sites/default/files/quinn.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9398" y="1109446"/>
                <a:ext cx="1142412" cy="161048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CuadroTexto 12"/>
            <p:cNvSpPr txBox="1"/>
            <p:nvPr/>
          </p:nvSpPr>
          <p:spPr>
            <a:xfrm>
              <a:off x="5260769" y="4922295"/>
              <a:ext cx="3241963" cy="584775"/>
            </a:xfrm>
            <a:prstGeom prst="rect">
              <a:avLst/>
            </a:prstGeom>
            <a:noFill/>
          </p:spPr>
          <p:txBody>
            <a:bodyPr wrap="square" rtlCol="0">
              <a:spAutoFit/>
            </a:bodyPr>
            <a:lstStyle/>
            <a:p>
              <a:pPr algn="ctr"/>
              <a:r>
                <a:rPr lang="es-CO" sz="1600" dirty="0">
                  <a:latin typeface="Trebuchet MS" panose="020B0603020202020204" pitchFamily="34" charset="0"/>
                </a:rPr>
                <a:t>Es un análisis basado en historias </a:t>
              </a:r>
              <a:endParaRPr lang="es-CO" sz="1600" dirty="0" smtClean="0">
                <a:latin typeface="Trebuchet MS" panose="020B0603020202020204" pitchFamily="34" charset="0"/>
              </a:endParaRPr>
            </a:p>
            <a:p>
              <a:pPr algn="ctr"/>
              <a:r>
                <a:rPr lang="es-CO" sz="1600" dirty="0" smtClean="0">
                  <a:latin typeface="Trebuchet MS" panose="020B0603020202020204" pitchFamily="34" charset="0"/>
                </a:rPr>
                <a:t>y </a:t>
              </a:r>
              <a:r>
                <a:rPr lang="es-CO" sz="1600" dirty="0">
                  <a:latin typeface="Trebuchet MS" panose="020B0603020202020204" pitchFamily="34" charset="0"/>
                </a:rPr>
                <a:t>experiencias</a:t>
              </a:r>
            </a:p>
          </p:txBody>
        </p:sp>
        <p:graphicFrame>
          <p:nvGraphicFramePr>
            <p:cNvPr id="19" name="Diagrama 4"/>
            <p:cNvGraphicFramePr/>
            <p:nvPr>
              <p:extLst>
                <p:ext uri="{D42A27DB-BD31-4B8C-83A1-F6EECF244321}">
                  <p14:modId xmlns:p14="http://schemas.microsoft.com/office/powerpoint/2010/main" val="654774025"/>
                </p:ext>
              </p:extLst>
            </p:nvPr>
          </p:nvGraphicFramePr>
          <p:xfrm>
            <a:off x="5199637" y="1697364"/>
            <a:ext cx="3338722" cy="25336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spTree>
    <p:extLst>
      <p:ext uri="{BB962C8B-B14F-4D97-AF65-F5344CB8AC3E}">
        <p14:creationId xmlns:p14="http://schemas.microsoft.com/office/powerpoint/2010/main" val="2396738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1750"/>
                            </p:stCondLst>
                            <p:childTnLst>
                              <p:par>
                                <p:cTn id="9" presetID="10" presetClass="entr" presetSubtype="0" fill="hold" nodeType="afterEffect">
                                  <p:stCondLst>
                                    <p:cond delay="2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ecx.images-amazon.com/images/I/51PE9JYrRtL._SX258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76894" cy="86173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15 Grupo"/>
          <p:cNvGrpSpPr/>
          <p:nvPr/>
        </p:nvGrpSpPr>
        <p:grpSpPr>
          <a:xfrm>
            <a:off x="558139" y="3800544"/>
            <a:ext cx="3194463" cy="1706193"/>
            <a:chOff x="558139" y="3800544"/>
            <a:chExt cx="3194463" cy="1706193"/>
          </a:xfrm>
        </p:grpSpPr>
        <p:sp>
          <p:nvSpPr>
            <p:cNvPr id="3" name="CuadroTexto 3"/>
            <p:cNvSpPr txBox="1"/>
            <p:nvPr/>
          </p:nvSpPr>
          <p:spPr>
            <a:xfrm>
              <a:off x="581892" y="4798851"/>
              <a:ext cx="3155630" cy="707886"/>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Busca los </a:t>
              </a:r>
            </a:p>
            <a:p>
              <a:pPr algn="ctr"/>
              <a:r>
                <a:rPr lang="es-CO" sz="2000" dirty="0" smtClean="0">
                  <a:solidFill>
                    <a:srgbClr val="FF6600"/>
                  </a:solidFill>
                  <a:latin typeface="Trebuchet MS" panose="020B0603020202020204" pitchFamily="34" charset="0"/>
                </a:rPr>
                <a:t>Casos Exitosos</a:t>
              </a:r>
            </a:p>
          </p:txBody>
        </p:sp>
        <p:sp>
          <p:nvSpPr>
            <p:cNvPr id="5" name="CuadroTexto 4"/>
            <p:cNvSpPr txBox="1"/>
            <p:nvPr/>
          </p:nvSpPr>
          <p:spPr>
            <a:xfrm>
              <a:off x="558139" y="3800544"/>
              <a:ext cx="3194463" cy="830997"/>
            </a:xfrm>
            <a:prstGeom prst="rect">
              <a:avLst/>
            </a:prstGeom>
            <a:noFill/>
          </p:spPr>
          <p:txBody>
            <a:bodyPr wrap="square" rtlCol="0">
              <a:spAutoFit/>
            </a:bodyPr>
            <a:lstStyle/>
            <a:p>
              <a:pPr algn="just"/>
              <a:r>
                <a:rPr lang="es-CO" sz="1200" dirty="0">
                  <a:latin typeface="PalatinoLinotype-Roman"/>
                </a:rPr>
                <a:t>“Es bien importante la reducción en 9.5 puntos porcentuales en la prevalencia de EDA en niños rurales de 0 a 35 meses de edad, con significancia al 5%”</a:t>
              </a:r>
              <a:endParaRPr lang="es-CO" sz="1200" dirty="0"/>
            </a:p>
          </p:txBody>
        </p:sp>
      </p:grpSp>
      <p:grpSp>
        <p:nvGrpSpPr>
          <p:cNvPr id="9" name="Grupo 2"/>
          <p:cNvGrpSpPr/>
          <p:nvPr/>
        </p:nvGrpSpPr>
        <p:grpSpPr>
          <a:xfrm>
            <a:off x="7594772" y="1"/>
            <a:ext cx="1549227" cy="807522"/>
            <a:chOff x="6403573" y="1093376"/>
            <a:chExt cx="3308237" cy="1670214"/>
          </a:xfrm>
        </p:grpSpPr>
        <p:pic>
          <p:nvPicPr>
            <p:cNvPr id="12" name="Picture 4" descr="http://ecx.images-amazon.com/images/I/51IeW7O-FBL._SY344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3573" y="1113681"/>
              <a:ext cx="1106297" cy="16499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k.sagepub.com/sites/default/files/styles/sage_thumbnail_width_150px/feed/14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9870" y="1093376"/>
              <a:ext cx="1059528" cy="16426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betterevaluation.org/sites/default/files/quin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9398" y="1109446"/>
              <a:ext cx="1142412" cy="1610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16 Grupo"/>
          <p:cNvGrpSpPr/>
          <p:nvPr/>
        </p:nvGrpSpPr>
        <p:grpSpPr>
          <a:xfrm>
            <a:off x="5124893" y="3782262"/>
            <a:ext cx="3377839" cy="1723142"/>
            <a:chOff x="5124893" y="3782262"/>
            <a:chExt cx="3377839" cy="1723142"/>
          </a:xfrm>
        </p:grpSpPr>
        <p:sp>
          <p:nvSpPr>
            <p:cNvPr id="8" name="CuadroTexto 18"/>
            <p:cNvSpPr txBox="1"/>
            <p:nvPr/>
          </p:nvSpPr>
          <p:spPr>
            <a:xfrm>
              <a:off x="5260769" y="4797518"/>
              <a:ext cx="3230088" cy="707886"/>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Le interesan los casos</a:t>
              </a:r>
            </a:p>
            <a:p>
              <a:pPr algn="ctr"/>
              <a:r>
                <a:rPr lang="es-CO" sz="2000" dirty="0" smtClean="0">
                  <a:solidFill>
                    <a:srgbClr val="FF6600"/>
                  </a:solidFill>
                  <a:latin typeface="Trebuchet MS" panose="020B0603020202020204" pitchFamily="34" charset="0"/>
                </a:rPr>
                <a:t>No exitosos</a:t>
              </a:r>
              <a:endParaRPr lang="es-CO" sz="2000" dirty="0">
                <a:solidFill>
                  <a:srgbClr val="FF6600"/>
                </a:solidFill>
                <a:latin typeface="Trebuchet MS" panose="020B0603020202020204" pitchFamily="34" charset="0"/>
              </a:endParaRPr>
            </a:p>
          </p:txBody>
        </p:sp>
        <p:sp>
          <p:nvSpPr>
            <p:cNvPr id="10" name="CuadroTexto 12"/>
            <p:cNvSpPr txBox="1"/>
            <p:nvPr/>
          </p:nvSpPr>
          <p:spPr>
            <a:xfrm>
              <a:off x="5124893" y="3782262"/>
              <a:ext cx="3377839" cy="1015663"/>
            </a:xfrm>
            <a:prstGeom prst="rect">
              <a:avLst/>
            </a:prstGeom>
            <a:noFill/>
          </p:spPr>
          <p:txBody>
            <a:bodyPr wrap="square" rtlCol="0">
              <a:spAutoFit/>
            </a:bodyPr>
            <a:lstStyle/>
            <a:p>
              <a:pPr marL="171450" indent="-171450" algn="just">
                <a:buFont typeface="Arial" panose="020B0604020202020204" pitchFamily="34" charset="0"/>
                <a:buChar char="•"/>
              </a:pPr>
              <a:r>
                <a:rPr lang="es-CO" sz="1200" dirty="0">
                  <a:latin typeface="PalatinoLinotype-Roman"/>
                </a:rPr>
                <a:t>¿Por qué no hay asteriscos en 7 de los 8 datos de la tabla</a:t>
              </a:r>
              <a:r>
                <a:rPr lang="es-CO" sz="1200" dirty="0" smtClean="0">
                  <a:latin typeface="PalatinoLinotype-Roman"/>
                </a:rPr>
                <a:t>?</a:t>
              </a:r>
              <a:endParaRPr lang="es-CO" sz="1200" dirty="0">
                <a:latin typeface="PalatinoLinotype-Roman"/>
              </a:endParaRPr>
            </a:p>
            <a:p>
              <a:pPr marL="171450" indent="-171450" algn="just">
                <a:buFont typeface="Arial" panose="020B0604020202020204" pitchFamily="34" charset="0"/>
                <a:buChar char="•"/>
              </a:pPr>
              <a:r>
                <a:rPr lang="es-CO" sz="1200" dirty="0">
                  <a:latin typeface="PalatinoLinotype-Roman"/>
                </a:rPr>
                <a:t>9.5 </a:t>
              </a:r>
              <a:r>
                <a:rPr lang="es-CO" sz="1200" dirty="0" err="1">
                  <a:latin typeface="PalatinoLinotype-Roman"/>
                </a:rPr>
                <a:t>pp</a:t>
              </a:r>
              <a:r>
                <a:rPr lang="es-CO" sz="1200" dirty="0">
                  <a:latin typeface="PalatinoLinotype-Roman"/>
                </a:rPr>
                <a:t> significa que por cada 11 niños beneficiarios 1 disminuyó la EDA, ¿qué pasó con los otros 10? ¿Por qué no lo hicieron?</a:t>
              </a:r>
            </a:p>
          </p:txBody>
        </p:sp>
      </p:gr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1917" y="813400"/>
            <a:ext cx="5949898" cy="2866440"/>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8420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3500"/>
                            </p:stCondLst>
                            <p:childTnLst>
                              <p:par>
                                <p:cTn id="13" presetID="10" presetClass="entr" presetSubtype="0" fill="hold" nodeType="afterEffect">
                                  <p:stCondLst>
                                    <p:cond delay="2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ecx.images-amazon.com/images/I/51PE9JYrRtL._SX258_BO1,204,203,2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676894" cy="86173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2"/>
          <p:cNvGrpSpPr/>
          <p:nvPr/>
        </p:nvGrpSpPr>
        <p:grpSpPr>
          <a:xfrm>
            <a:off x="7594772" y="1"/>
            <a:ext cx="1549227" cy="807522"/>
            <a:chOff x="6403573" y="1093376"/>
            <a:chExt cx="3308237" cy="1670214"/>
          </a:xfrm>
        </p:grpSpPr>
        <p:pic>
          <p:nvPicPr>
            <p:cNvPr id="9" name="Picture 4" descr="http://ecx.images-amazon.com/images/I/51IeW7O-FBL._SY344_BO1,204,203,200_.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3573" y="1113681"/>
              <a:ext cx="1106297" cy="1649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uk.sagepub.com/sites/default/files/styles/sage_thumbnail_width_150px/feed/140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9870" y="1093376"/>
              <a:ext cx="1059528" cy="1642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betterevaluation.org/sites/default/files/quin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69398" y="1109446"/>
              <a:ext cx="1142412" cy="16104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3 Grupo"/>
          <p:cNvGrpSpPr/>
          <p:nvPr/>
        </p:nvGrpSpPr>
        <p:grpSpPr>
          <a:xfrm>
            <a:off x="5260769" y="1217578"/>
            <a:ext cx="3241963" cy="3921357"/>
            <a:chOff x="5260769" y="1217578"/>
            <a:chExt cx="3241963" cy="3921357"/>
          </a:xfrm>
        </p:grpSpPr>
        <p:pic>
          <p:nvPicPr>
            <p:cNvPr id="13" name="1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16980">
              <a:off x="5445837" y="1217578"/>
              <a:ext cx="2427101" cy="2542156"/>
            </a:xfrm>
            <a:prstGeom prst="rect">
              <a:avLst/>
            </a:prstGeom>
          </p:spPr>
        </p:pic>
        <p:sp>
          <p:nvSpPr>
            <p:cNvPr id="23" name="CuadroTexto 18"/>
            <p:cNvSpPr txBox="1"/>
            <p:nvPr/>
          </p:nvSpPr>
          <p:spPr>
            <a:xfrm>
              <a:off x="5260769" y="3894993"/>
              <a:ext cx="3230088" cy="707886"/>
            </a:xfrm>
            <a:prstGeom prst="rect">
              <a:avLst/>
            </a:prstGeom>
            <a:solidFill>
              <a:schemeClr val="bg1"/>
            </a:solidFill>
          </p:spPr>
          <p:txBody>
            <a:bodyPr wrap="square" rtlCol="0">
              <a:spAutoFit/>
            </a:bodyPr>
            <a:lstStyle/>
            <a:p>
              <a:pPr algn="ctr"/>
              <a:r>
                <a:rPr lang="es-CO" sz="2000" dirty="0">
                  <a:solidFill>
                    <a:schemeClr val="tx2"/>
                  </a:solidFill>
                  <a:latin typeface="Trebuchet MS" panose="020B0603020202020204" pitchFamily="34" charset="0"/>
                </a:rPr>
                <a:t>Analiza </a:t>
              </a:r>
              <a:r>
                <a:rPr lang="es-CO" sz="2000" dirty="0" smtClean="0">
                  <a:solidFill>
                    <a:schemeClr val="tx2"/>
                  </a:solidFill>
                  <a:latin typeface="Trebuchet MS" panose="020B0603020202020204" pitchFamily="34" charset="0"/>
                </a:rPr>
                <a:t>los </a:t>
              </a:r>
              <a:r>
                <a:rPr lang="es-CO" sz="2000" dirty="0" smtClean="0">
                  <a:solidFill>
                    <a:srgbClr val="FF6600"/>
                  </a:solidFill>
                  <a:latin typeface="Trebuchet MS" panose="020B0603020202020204" pitchFamily="34" charset="0"/>
                </a:rPr>
                <a:t>componentes</a:t>
              </a:r>
              <a:r>
                <a:rPr lang="es-CO" sz="2000" dirty="0" smtClean="0">
                  <a:solidFill>
                    <a:schemeClr val="tx2"/>
                  </a:solidFill>
                  <a:latin typeface="Trebuchet MS" panose="020B0603020202020204" pitchFamily="34" charset="0"/>
                </a:rPr>
                <a:t> de la intervención</a:t>
              </a:r>
              <a:endParaRPr lang="es-CO" sz="2000" dirty="0">
                <a:solidFill>
                  <a:srgbClr val="FF6600"/>
                </a:solidFill>
                <a:latin typeface="Trebuchet MS" panose="020B0603020202020204" pitchFamily="34" charset="0"/>
              </a:endParaRPr>
            </a:p>
          </p:txBody>
        </p:sp>
        <p:sp>
          <p:nvSpPr>
            <p:cNvPr id="25" name="CuadroTexto 12"/>
            <p:cNvSpPr txBox="1"/>
            <p:nvPr/>
          </p:nvSpPr>
          <p:spPr>
            <a:xfrm>
              <a:off x="5260769" y="4554160"/>
              <a:ext cx="3241963" cy="584775"/>
            </a:xfrm>
            <a:prstGeom prst="rect">
              <a:avLst/>
            </a:prstGeom>
            <a:noFill/>
          </p:spPr>
          <p:txBody>
            <a:bodyPr wrap="square" rtlCol="0">
              <a:spAutoFit/>
            </a:bodyPr>
            <a:lstStyle/>
            <a:p>
              <a:pPr algn="ctr"/>
              <a:r>
                <a:rPr lang="es-CO" sz="1600" dirty="0" smtClean="0">
                  <a:latin typeface="Trebuchet MS" panose="020B0603020202020204" pitchFamily="34" charset="0"/>
                </a:rPr>
                <a:t>Unos componentes funcionan</a:t>
              </a:r>
              <a:br>
                <a:rPr lang="es-CO" sz="1600" dirty="0" smtClean="0">
                  <a:latin typeface="Trebuchet MS" panose="020B0603020202020204" pitchFamily="34" charset="0"/>
                </a:rPr>
              </a:br>
              <a:r>
                <a:rPr lang="es-CO" sz="1600" dirty="0" smtClean="0">
                  <a:latin typeface="Trebuchet MS" panose="020B0603020202020204" pitchFamily="34" charset="0"/>
                </a:rPr>
                <a:t>y otros no.</a:t>
              </a:r>
            </a:p>
          </p:txBody>
        </p:sp>
      </p:grpSp>
      <p:grpSp>
        <p:nvGrpSpPr>
          <p:cNvPr id="3" name="2 Grupo"/>
          <p:cNvGrpSpPr/>
          <p:nvPr/>
        </p:nvGrpSpPr>
        <p:grpSpPr>
          <a:xfrm>
            <a:off x="558139" y="1210695"/>
            <a:ext cx="3194463" cy="3700296"/>
            <a:chOff x="558139" y="1210695"/>
            <a:chExt cx="3194463" cy="3700296"/>
          </a:xfrm>
        </p:grpSpPr>
        <p:sp>
          <p:nvSpPr>
            <p:cNvPr id="18" name="CuadroTexto 3"/>
            <p:cNvSpPr txBox="1"/>
            <p:nvPr/>
          </p:nvSpPr>
          <p:spPr>
            <a:xfrm>
              <a:off x="581892" y="3896326"/>
              <a:ext cx="3155630" cy="707886"/>
            </a:xfrm>
            <a:prstGeom prst="rect">
              <a:avLst/>
            </a:prstGeom>
            <a:solidFill>
              <a:schemeClr val="bg1"/>
            </a:solidFill>
          </p:spPr>
          <p:txBody>
            <a:bodyPr wrap="square" rtlCol="0">
              <a:spAutoFit/>
            </a:bodyPr>
            <a:lstStyle/>
            <a:p>
              <a:pPr algn="ctr"/>
              <a:r>
                <a:rPr lang="es-CO" sz="2000" dirty="0" smtClean="0">
                  <a:solidFill>
                    <a:schemeClr val="tx2"/>
                  </a:solidFill>
                  <a:latin typeface="Trebuchet MS" panose="020B0603020202020204" pitchFamily="34" charset="0"/>
                </a:rPr>
                <a:t>Analiza la intervención como </a:t>
              </a:r>
              <a:r>
                <a:rPr lang="es-CO" sz="2000" dirty="0" smtClean="0">
                  <a:solidFill>
                    <a:srgbClr val="FF6600"/>
                  </a:solidFill>
                  <a:latin typeface="Trebuchet MS" panose="020B0603020202020204" pitchFamily="34" charset="0"/>
                </a:rPr>
                <a:t>un solo paquete</a:t>
              </a:r>
            </a:p>
          </p:txBody>
        </p:sp>
        <p:sp>
          <p:nvSpPr>
            <p:cNvPr id="20" name="CuadroTexto 4"/>
            <p:cNvSpPr txBox="1"/>
            <p:nvPr/>
          </p:nvSpPr>
          <p:spPr>
            <a:xfrm>
              <a:off x="558139" y="4572437"/>
              <a:ext cx="3194463" cy="338554"/>
            </a:xfrm>
            <a:prstGeom prst="rect">
              <a:avLst/>
            </a:prstGeom>
            <a:noFill/>
          </p:spPr>
          <p:txBody>
            <a:bodyPr wrap="square" rtlCol="0">
              <a:spAutoFit/>
            </a:bodyPr>
            <a:lstStyle/>
            <a:p>
              <a:pPr algn="ctr"/>
              <a:r>
                <a:rPr lang="es-CO" sz="1600" dirty="0" smtClean="0">
                  <a:latin typeface="Trebuchet MS" panose="020B0603020202020204" pitchFamily="34" charset="0"/>
                </a:rPr>
                <a:t>La intervención funciona o no.</a:t>
              </a:r>
              <a:endParaRPr lang="es-CO" sz="1600" dirty="0">
                <a:latin typeface="Trebuchet MS" panose="020B0603020202020204" pitchFamily="34" charset="0"/>
              </a:endParaRPr>
            </a:p>
          </p:txBody>
        </p:sp>
        <p:pic>
          <p:nvPicPr>
            <p:cNvPr id="2" name="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34704">
              <a:off x="887583" y="1210695"/>
              <a:ext cx="2391733" cy="2505111"/>
            </a:xfrm>
            <a:prstGeom prst="rect">
              <a:avLst/>
            </a:prstGeom>
          </p:spPr>
        </p:pic>
      </p:grpSp>
    </p:spTree>
    <p:extLst>
      <p:ext uri="{BB962C8B-B14F-4D97-AF65-F5344CB8AC3E}">
        <p14:creationId xmlns:p14="http://schemas.microsoft.com/office/powerpoint/2010/main" val="2429005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Espichable\Desktop\PRESENTACIÓN DE HUGO PEREIRA\FOTOS Y PSD\FOTOS PROYECTO\backgrounds\paper-textures-crumpled-backgrounds-wallpapers.jp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b="16675"/>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61588" y="2504268"/>
            <a:ext cx="8492407" cy="954107"/>
          </a:xfrm>
          <a:prstGeom prst="rect">
            <a:avLst/>
          </a:prstGeom>
          <a:noFill/>
        </p:spPr>
        <p:txBody>
          <a:bodyPr wrap="square" rtlCol="0">
            <a:spAutoFit/>
          </a:bodyPr>
          <a:lstStyle/>
          <a:p>
            <a:r>
              <a:rPr lang="es-CO" sz="2800" dirty="0" smtClean="0">
                <a:solidFill>
                  <a:srgbClr val="CA0689"/>
                </a:solidFill>
                <a:effectLst>
                  <a:outerShdw blurRad="38100" dist="38100" dir="2700000" algn="tl">
                    <a:srgbClr val="000000">
                      <a:alpha val="43137"/>
                    </a:srgbClr>
                  </a:outerShdw>
                </a:effectLst>
                <a:latin typeface="Trebuchet MS" panose="020B0603020202020204" pitchFamily="34" charset="0"/>
              </a:rPr>
              <a:t>Las evaluaciones que han realizado o leído </a:t>
            </a:r>
          </a:p>
          <a:p>
            <a:r>
              <a:rPr lang="es-CO" sz="2800" dirty="0">
                <a:solidFill>
                  <a:srgbClr val="CA0689"/>
                </a:solidFill>
                <a:effectLst>
                  <a:outerShdw blurRad="38100" dist="38100" dir="2700000" algn="tl">
                    <a:srgbClr val="000000">
                      <a:alpha val="43137"/>
                    </a:srgbClr>
                  </a:outerShdw>
                </a:effectLst>
                <a:latin typeface="Trebuchet MS" panose="020B0603020202020204" pitchFamily="34" charset="0"/>
              </a:rPr>
              <a:t> </a:t>
            </a:r>
            <a:r>
              <a:rPr lang="es-CO" sz="2800" dirty="0" smtClean="0">
                <a:solidFill>
                  <a:srgbClr val="CA0689"/>
                </a:solidFill>
                <a:effectLst>
                  <a:outerShdw blurRad="38100" dist="38100" dir="2700000" algn="tl">
                    <a:srgbClr val="000000">
                      <a:alpha val="43137"/>
                    </a:srgbClr>
                  </a:outerShdw>
                </a:effectLst>
                <a:latin typeface="Trebuchet MS" panose="020B0603020202020204" pitchFamily="34" charset="0"/>
              </a:rPr>
              <a:t>             </a:t>
            </a:r>
            <a:r>
              <a:rPr lang="es-CO" sz="2800" dirty="0" smtClean="0">
                <a:solidFill>
                  <a:srgbClr val="0070C0"/>
                </a:solidFill>
                <a:effectLst>
                  <a:outerShdw blurRad="38100" dist="38100" dir="2700000" algn="tl">
                    <a:srgbClr val="000000">
                      <a:alpha val="43137"/>
                    </a:srgbClr>
                  </a:outerShdw>
                </a:effectLst>
                <a:latin typeface="Trebuchet MS" panose="020B0603020202020204" pitchFamily="34" charset="0"/>
              </a:rPr>
              <a:t>¿a cuál de estos dos enfoques se acercan?</a:t>
            </a:r>
            <a:endParaRPr lang="es-CO" sz="2800" dirty="0">
              <a:solidFill>
                <a:srgbClr val="0070C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4143393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spichable\Desktop\logo-sinergia_otr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118" y="2569468"/>
            <a:ext cx="2664296" cy="70113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angular"/>
          <p:cNvCxnSpPr/>
          <p:nvPr/>
        </p:nvCxnSpPr>
        <p:spPr>
          <a:xfrm>
            <a:off x="683568" y="2497460"/>
            <a:ext cx="8460432" cy="936104"/>
          </a:xfrm>
          <a:prstGeom prst="bentConnector3">
            <a:avLst>
              <a:gd name="adj1" fmla="val 32935"/>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3401873" y="3505572"/>
            <a:ext cx="5490607" cy="553998"/>
          </a:xfrm>
          <a:prstGeom prst="rect">
            <a:avLst/>
          </a:prstGeom>
          <a:noFill/>
        </p:spPr>
        <p:txBody>
          <a:bodyPr wrap="none" rtlCol="0">
            <a:spAutoFit/>
          </a:bodyPr>
          <a:lstStyle/>
          <a:p>
            <a:r>
              <a:rPr lang="es-CO" sz="1500" dirty="0" smtClean="0">
                <a:solidFill>
                  <a:srgbClr val="0070C0"/>
                </a:solidFill>
                <a:latin typeface="Trebuchet MS" pitchFamily="34" charset="0"/>
              </a:rPr>
              <a:t>Una </a:t>
            </a:r>
            <a:r>
              <a:rPr lang="es-CO" sz="1500" dirty="0">
                <a:solidFill>
                  <a:srgbClr val="0070C0"/>
                </a:solidFill>
                <a:latin typeface="Trebuchet MS" pitchFamily="34" charset="0"/>
              </a:rPr>
              <a:t>de las fuentes de información más relevantes </a:t>
            </a:r>
            <a:endParaRPr lang="es-CO" sz="1500" dirty="0" smtClean="0">
              <a:solidFill>
                <a:srgbClr val="0070C0"/>
              </a:solidFill>
              <a:latin typeface="Trebuchet MS" pitchFamily="34" charset="0"/>
            </a:endParaRPr>
          </a:p>
          <a:p>
            <a:r>
              <a:rPr lang="es-CO" sz="1500" dirty="0" smtClean="0">
                <a:solidFill>
                  <a:srgbClr val="0070C0"/>
                </a:solidFill>
                <a:latin typeface="Trebuchet MS" pitchFamily="34" charset="0"/>
              </a:rPr>
              <a:t>en </a:t>
            </a:r>
            <a:r>
              <a:rPr lang="es-CO" sz="1500" dirty="0">
                <a:solidFill>
                  <a:srgbClr val="0070C0"/>
                </a:solidFill>
                <a:latin typeface="Trebuchet MS" pitchFamily="34" charset="0"/>
              </a:rPr>
              <a:t>materia de seguimiento y evaluación de políticas públicas</a:t>
            </a:r>
            <a:r>
              <a:rPr lang="es-CO" sz="1500" dirty="0"/>
              <a:t>.</a:t>
            </a:r>
          </a:p>
        </p:txBody>
      </p:sp>
      <p:pic>
        <p:nvPicPr>
          <p:cNvPr id="1027" name="Picture 3" descr="C:\Users\Espichable\Desktop\logo_observatorio_dnp_v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489348"/>
            <a:ext cx="2980883" cy="8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189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304800" y="500748"/>
            <a:ext cx="4762500" cy="4762500"/>
          </a:xfrm>
          <a:prstGeom prst="rect">
            <a:avLst/>
          </a:prstGeom>
          <a:effectLst>
            <a:reflection endPos="0" dir="5400000" sy="-100000" algn="bl" rotWithShape="0"/>
          </a:effectLst>
        </p:spPr>
      </p:pic>
      <p:sp>
        <p:nvSpPr>
          <p:cNvPr id="4" name="CuadroTexto 3"/>
          <p:cNvSpPr txBox="1"/>
          <p:nvPr/>
        </p:nvSpPr>
        <p:spPr>
          <a:xfrm>
            <a:off x="628650" y="5063193"/>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
        <p:nvSpPr>
          <p:cNvPr id="2" name="CuadroTexto 5"/>
          <p:cNvSpPr txBox="1"/>
          <p:nvPr/>
        </p:nvSpPr>
        <p:spPr>
          <a:xfrm>
            <a:off x="3307080" y="1484711"/>
            <a:ext cx="5707380" cy="1569660"/>
          </a:xfrm>
          <a:prstGeom prst="rect">
            <a:avLst/>
          </a:prstGeom>
          <a:noFill/>
        </p:spPr>
        <p:txBody>
          <a:bodyPr wrap="square" rtlCol="0">
            <a:spAutoFit/>
          </a:bodyPr>
          <a:lstStyle/>
          <a:p>
            <a:pPr algn="r"/>
            <a:r>
              <a:rPr lang="es-CO" sz="3200" dirty="0" smtClean="0">
                <a:solidFill>
                  <a:srgbClr val="33CC33"/>
                </a:solidFill>
                <a:latin typeface="Trebuchet MS" panose="020B0603020202020204" pitchFamily="34" charset="0"/>
              </a:rPr>
              <a:t>Una crítica a las evaluaciones como productoras de evidencia científica</a:t>
            </a:r>
            <a:endParaRPr lang="es-CO" sz="2800" dirty="0">
              <a:solidFill>
                <a:srgbClr val="33CC33"/>
              </a:solidFill>
              <a:latin typeface="Trebuchet MS" panose="020B0603020202020204" pitchFamily="34" charset="0"/>
            </a:endParaRPr>
          </a:p>
        </p:txBody>
      </p:sp>
    </p:spTree>
    <p:extLst>
      <p:ext uri="{BB962C8B-B14F-4D97-AF65-F5344CB8AC3E}">
        <p14:creationId xmlns:p14="http://schemas.microsoft.com/office/powerpoint/2010/main" val="254783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unperiodico.unal.edu.co/typo3temp/pics/daaab46cf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75" y="146939"/>
            <a:ext cx="2122805" cy="3073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derecho.unal.edu.co/unijus/clip_image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61" y="53340"/>
            <a:ext cx="1419827" cy="108405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818874" y="508218"/>
            <a:ext cx="4639326" cy="2062103"/>
          </a:xfrm>
          <a:prstGeom prst="rect">
            <a:avLst/>
          </a:prstGeom>
          <a:noFill/>
        </p:spPr>
        <p:txBody>
          <a:bodyPr wrap="square" rtlCol="0">
            <a:spAutoFit/>
          </a:bodyPr>
          <a:lstStyle/>
          <a:p>
            <a:pPr algn="just"/>
            <a:r>
              <a:rPr lang="es-CO" sz="2000" dirty="0" smtClean="0">
                <a:latin typeface="Trebuchet MS" panose="020B0603020202020204" pitchFamily="34" charset="0"/>
              </a:rPr>
              <a:t>“La </a:t>
            </a:r>
            <a:r>
              <a:rPr lang="es-CO" sz="2000" b="1" dirty="0" smtClean="0">
                <a:solidFill>
                  <a:srgbClr val="33CC33"/>
                </a:solidFill>
                <a:latin typeface="Trebuchet MS" panose="020B0603020202020204" pitchFamily="34" charset="0"/>
              </a:rPr>
              <a:t>EVALUACIÓN</a:t>
            </a:r>
            <a:r>
              <a:rPr lang="es-CO" sz="2000" dirty="0" smtClean="0">
                <a:latin typeface="Trebuchet MS" panose="020B0603020202020204" pitchFamily="34" charset="0"/>
              </a:rPr>
              <a:t> tiene menos que ver con la </a:t>
            </a:r>
            <a:r>
              <a:rPr lang="es-CO" sz="2400" dirty="0" smtClean="0">
                <a:solidFill>
                  <a:srgbClr val="FF3300"/>
                </a:solidFill>
                <a:latin typeface="Trebuchet MS" panose="020B0603020202020204" pitchFamily="34" charset="0"/>
              </a:rPr>
              <a:t>evidencia</a:t>
            </a:r>
            <a:r>
              <a:rPr lang="es-CO" sz="2000" dirty="0" smtClean="0">
                <a:latin typeface="Trebuchet MS" panose="020B0603020202020204" pitchFamily="34" charset="0"/>
              </a:rPr>
              <a:t> y el cálculo que con el proceso de </a:t>
            </a:r>
            <a:r>
              <a:rPr lang="es-CO" sz="2400" dirty="0" smtClean="0">
                <a:solidFill>
                  <a:srgbClr val="F535C3"/>
                </a:solidFill>
                <a:latin typeface="Trebuchet MS" panose="020B0603020202020204" pitchFamily="34" charset="0"/>
              </a:rPr>
              <a:t>argumentación</a:t>
            </a:r>
            <a:r>
              <a:rPr lang="es-CO" sz="2000" dirty="0" smtClean="0">
                <a:latin typeface="Trebuchet MS" panose="020B0603020202020204" pitchFamily="34" charset="0"/>
              </a:rPr>
              <a:t> que consiste en la capacidad de proveer razones aceptables para nuestras elecciones y decisiones”. </a:t>
            </a:r>
            <a:endParaRPr lang="es-CO" sz="2000" dirty="0" smtClean="0">
              <a:solidFill>
                <a:schemeClr val="bg1">
                  <a:lumMod val="50000"/>
                </a:schemeClr>
              </a:solidFill>
              <a:latin typeface="Trebuchet MS" panose="020B0603020202020204" pitchFamily="34" charset="0"/>
            </a:endParaRPr>
          </a:p>
        </p:txBody>
      </p:sp>
      <p:sp>
        <p:nvSpPr>
          <p:cNvPr id="6" name="CuadroTexto 5"/>
          <p:cNvSpPr txBox="1"/>
          <p:nvPr/>
        </p:nvSpPr>
        <p:spPr>
          <a:xfrm>
            <a:off x="678180" y="3685758"/>
            <a:ext cx="7650480" cy="1754326"/>
          </a:xfrm>
          <a:prstGeom prst="rect">
            <a:avLst/>
          </a:prstGeom>
          <a:noFill/>
        </p:spPr>
        <p:txBody>
          <a:bodyPr wrap="square" rtlCol="0">
            <a:spAutoFit/>
          </a:bodyPr>
          <a:lstStyle/>
          <a:p>
            <a:pPr algn="just"/>
            <a:r>
              <a:rPr lang="es-CO" sz="2000" dirty="0" smtClean="0">
                <a:latin typeface="Trebuchet MS" panose="020B0603020202020204" pitchFamily="34" charset="0"/>
              </a:rPr>
              <a:t>“La acumulación progresiva de </a:t>
            </a:r>
            <a:r>
              <a:rPr lang="es-CO" sz="2400" dirty="0" smtClean="0">
                <a:solidFill>
                  <a:srgbClr val="33CC33"/>
                </a:solidFill>
                <a:latin typeface="Trebuchet MS" panose="020B0603020202020204" pitchFamily="34" charset="0"/>
              </a:rPr>
              <a:t>conocimientos</a:t>
            </a:r>
            <a:r>
              <a:rPr lang="es-CO" sz="2000" dirty="0" smtClean="0">
                <a:latin typeface="Trebuchet MS" panose="020B0603020202020204" pitchFamily="34" charset="0"/>
              </a:rPr>
              <a:t> nos enseña que los errores de hoy suelen fundamentarse en lo que parecían </a:t>
            </a:r>
            <a:r>
              <a:rPr lang="es-CO" sz="2400" dirty="0" smtClean="0">
                <a:solidFill>
                  <a:srgbClr val="F535C3"/>
                </a:solidFill>
                <a:latin typeface="Trebuchet MS" panose="020B0603020202020204" pitchFamily="34" charset="0"/>
              </a:rPr>
              <a:t>evidencias o pruebas </a:t>
            </a:r>
            <a:r>
              <a:rPr lang="es-CO" sz="2000" dirty="0" smtClean="0">
                <a:latin typeface="Trebuchet MS" panose="020B0603020202020204" pitchFamily="34" charset="0"/>
              </a:rPr>
              <a:t>irrefutables de ayer. Con esto resalta que la acción de gobernar es más un arte que una ciencia exacta o certera”. </a:t>
            </a:r>
            <a:endParaRPr lang="es-CO" sz="2000" dirty="0" smtClean="0">
              <a:solidFill>
                <a:schemeClr val="bg1">
                  <a:lumMod val="50000"/>
                </a:schemeClr>
              </a:solidFill>
              <a:latin typeface="Trebuchet MS" panose="020B0603020202020204" pitchFamily="34" charset="0"/>
            </a:endParaRPr>
          </a:p>
        </p:txBody>
      </p:sp>
    </p:spTree>
    <p:extLst>
      <p:ext uri="{BB962C8B-B14F-4D97-AF65-F5344CB8AC3E}">
        <p14:creationId xmlns:p14="http://schemas.microsoft.com/office/powerpoint/2010/main" val="23876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66954" y="483399"/>
            <a:ext cx="8296986" cy="1200329"/>
          </a:xfrm>
          <a:prstGeom prst="rect">
            <a:avLst/>
          </a:prstGeom>
          <a:noFill/>
        </p:spPr>
        <p:txBody>
          <a:bodyPr wrap="square" rtlCol="0">
            <a:spAutoFit/>
          </a:bodyPr>
          <a:lstStyle/>
          <a:p>
            <a:pPr algn="just"/>
            <a:r>
              <a:rPr lang="es-CO" sz="2400" dirty="0" smtClean="0">
                <a:latin typeface="Trebuchet MS" panose="020B0603020202020204" pitchFamily="34" charset="0"/>
              </a:rPr>
              <a:t>“El </a:t>
            </a:r>
            <a:r>
              <a:rPr lang="es-CO" sz="2400" dirty="0" smtClean="0">
                <a:solidFill>
                  <a:srgbClr val="F535C3"/>
                </a:solidFill>
                <a:latin typeface="Trebuchet MS" panose="020B0603020202020204" pitchFamily="34" charset="0"/>
              </a:rPr>
              <a:t>[EVALUADOR]</a:t>
            </a:r>
            <a:r>
              <a:rPr lang="es-CO" sz="2400" dirty="0" smtClean="0">
                <a:latin typeface="Trebuchet MS" panose="020B0603020202020204" pitchFamily="34" charset="0"/>
              </a:rPr>
              <a:t> es ante todo un </a:t>
            </a:r>
            <a:r>
              <a:rPr lang="es-CO" sz="2400" dirty="0" smtClean="0">
                <a:solidFill>
                  <a:srgbClr val="FF3300"/>
                </a:solidFill>
                <a:latin typeface="Trebuchet MS" panose="020B0603020202020204" pitchFamily="34" charset="0"/>
              </a:rPr>
              <a:t>productor de argumentos </a:t>
            </a:r>
            <a:r>
              <a:rPr lang="es-CO" sz="2400" dirty="0" smtClean="0">
                <a:latin typeface="Trebuchet MS" panose="020B0603020202020204" pitchFamily="34" charset="0"/>
              </a:rPr>
              <a:t>para las políticas públicas que se parece más a un abogado que a un ingeniero o un científico”. </a:t>
            </a:r>
            <a:endParaRPr lang="es-CO" sz="2400" dirty="0" smtClean="0">
              <a:solidFill>
                <a:schemeClr val="bg1">
                  <a:lumMod val="50000"/>
                </a:schemeClr>
              </a:solidFill>
              <a:latin typeface="Trebuchet MS" panose="020B0603020202020204" pitchFamily="34" charset="0"/>
            </a:endParaRPr>
          </a:p>
        </p:txBody>
      </p:sp>
      <p:sp>
        <p:nvSpPr>
          <p:cNvPr id="4" name="CuadroTexto 3"/>
          <p:cNvSpPr txBox="1"/>
          <p:nvPr/>
        </p:nvSpPr>
        <p:spPr>
          <a:xfrm>
            <a:off x="366954" y="1950487"/>
            <a:ext cx="8296986" cy="1200329"/>
          </a:xfrm>
          <a:prstGeom prst="rect">
            <a:avLst/>
          </a:prstGeom>
          <a:noFill/>
        </p:spPr>
        <p:txBody>
          <a:bodyPr wrap="square" rtlCol="0">
            <a:spAutoFit/>
          </a:bodyPr>
          <a:lstStyle/>
          <a:p>
            <a:pPr algn="just"/>
            <a:r>
              <a:rPr lang="es-CO" sz="2400" dirty="0" smtClean="0">
                <a:latin typeface="Trebuchet MS" panose="020B0603020202020204" pitchFamily="34" charset="0"/>
              </a:rPr>
              <a:t>“La argumentación se distingue de la demostración de tipo científico porque parte de opiniones, valores o puntos de vista refutables”. </a:t>
            </a:r>
            <a:endParaRPr lang="es-CO" sz="2400" dirty="0" smtClean="0">
              <a:solidFill>
                <a:schemeClr val="bg1">
                  <a:lumMod val="50000"/>
                </a:schemeClr>
              </a:solidFill>
              <a:latin typeface="Trebuchet MS" panose="020B0603020202020204" pitchFamily="34" charset="0"/>
            </a:endParaRPr>
          </a:p>
        </p:txBody>
      </p:sp>
      <p:sp>
        <p:nvSpPr>
          <p:cNvPr id="5" name="CuadroTexto 4"/>
          <p:cNvSpPr txBox="1"/>
          <p:nvPr/>
        </p:nvSpPr>
        <p:spPr>
          <a:xfrm>
            <a:off x="366954" y="3417576"/>
            <a:ext cx="8296986" cy="1200329"/>
          </a:xfrm>
          <a:prstGeom prst="rect">
            <a:avLst/>
          </a:prstGeom>
          <a:noFill/>
        </p:spPr>
        <p:txBody>
          <a:bodyPr wrap="square" rtlCol="0">
            <a:spAutoFit/>
          </a:bodyPr>
          <a:lstStyle/>
          <a:p>
            <a:pPr algn="just"/>
            <a:r>
              <a:rPr lang="es-CO" sz="2400" dirty="0" smtClean="0">
                <a:latin typeface="Trebuchet MS" panose="020B0603020202020204" pitchFamily="34" charset="0"/>
              </a:rPr>
              <a:t>“Mientras, que la argumentación trata de persuadir y obtener adhesiones a sus tesis, la demostración busca convencer a los pares”. </a:t>
            </a:r>
            <a:endParaRPr lang="es-CO" sz="2400" dirty="0" smtClean="0">
              <a:solidFill>
                <a:schemeClr val="bg1">
                  <a:lumMod val="50000"/>
                </a:schemeClr>
              </a:solidFill>
              <a:latin typeface="Trebuchet MS" panose="020B0603020202020204" pitchFamily="34" charset="0"/>
            </a:endParaRPr>
          </a:p>
        </p:txBody>
      </p:sp>
      <p:pic>
        <p:nvPicPr>
          <p:cNvPr id="7" name="Picture 2" descr="http://www.unperiodico.unal.edu.co/typo3temp/pics/daaab46cf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57516" y="4271255"/>
            <a:ext cx="847362" cy="122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spichable\Desktop\PRESENTACIÓN DE HUGO PEREIRA\FOTOS Y PSD\FOTOS PROYECTO\backgrounds\paint_texture21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4974871" y="1272144"/>
            <a:ext cx="3895106" cy="3046988"/>
          </a:xfrm>
          <a:prstGeom prst="rect">
            <a:avLst/>
          </a:prstGeom>
          <a:noFill/>
        </p:spPr>
        <p:txBody>
          <a:bodyPr wrap="square" rtlCol="0">
            <a:spAutoFit/>
          </a:bodyPr>
          <a:lstStyle/>
          <a:p>
            <a:r>
              <a:rPr lang="es-CO" sz="2400" dirty="0" smtClean="0">
                <a:solidFill>
                  <a:schemeClr val="bg1"/>
                </a:solidFill>
                <a:effectLst>
                  <a:outerShdw blurRad="38100" dist="38100" dir="2700000" algn="tl">
                    <a:srgbClr val="000000">
                      <a:alpha val="43137"/>
                    </a:srgbClr>
                  </a:outerShdw>
                </a:effectLst>
                <a:latin typeface="Trebuchet MS" panose="020B0603020202020204" pitchFamily="34" charset="0"/>
              </a:rPr>
              <a:t>A</a:t>
            </a:r>
            <a:r>
              <a:rPr lang="es-CO" sz="2400"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s-CO" sz="2400" dirty="0">
                <a:solidFill>
                  <a:srgbClr val="FFFF00"/>
                </a:solidFill>
                <a:effectLst>
                  <a:outerShdw blurRad="38100" dist="38100" dir="2700000" algn="tl">
                    <a:srgbClr val="000000">
                      <a:alpha val="43137"/>
                    </a:srgbClr>
                  </a:outerShdw>
                </a:effectLst>
                <a:latin typeface="Trebuchet MS" panose="020B0603020202020204" pitchFamily="34" charset="0"/>
              </a:rPr>
              <a:t>Ataca el problema x</a:t>
            </a:r>
          </a:p>
          <a:p>
            <a:r>
              <a:rPr lang="es-CO" sz="2400" dirty="0">
                <a:solidFill>
                  <a:schemeClr val="bg1"/>
                </a:solidFill>
                <a:effectLst>
                  <a:outerShdw blurRad="38100" dist="38100" dir="2700000" algn="tl">
                    <a:srgbClr val="000000">
                      <a:alpha val="43137"/>
                    </a:srgbClr>
                  </a:outerShdw>
                </a:effectLst>
                <a:latin typeface="Trebuchet MS" panose="020B0603020202020204" pitchFamily="34" charset="0"/>
              </a:rPr>
              <a:t>B. </a:t>
            </a:r>
            <a:r>
              <a:rPr lang="es-CO" sz="2400" dirty="0">
                <a:solidFill>
                  <a:srgbClr val="FFFF00"/>
                </a:solidFill>
                <a:effectLst>
                  <a:outerShdw blurRad="38100" dist="38100" dir="2700000" algn="tl">
                    <a:srgbClr val="000000">
                      <a:alpha val="43137"/>
                    </a:srgbClr>
                  </a:outerShdw>
                </a:effectLst>
                <a:latin typeface="Trebuchet MS" panose="020B0603020202020204" pitchFamily="34" charset="0"/>
              </a:rPr>
              <a:t>Genera los efectos x</a:t>
            </a:r>
          </a:p>
          <a:p>
            <a:r>
              <a:rPr lang="es-CO" sz="2400" dirty="0">
                <a:solidFill>
                  <a:schemeClr val="bg1"/>
                </a:solidFill>
                <a:effectLst>
                  <a:outerShdw blurRad="38100" dist="38100" dir="2700000" algn="tl">
                    <a:srgbClr val="000000">
                      <a:alpha val="43137"/>
                    </a:srgbClr>
                  </a:outerShdw>
                </a:effectLst>
                <a:latin typeface="Trebuchet MS" panose="020B0603020202020204" pitchFamily="34" charset="0"/>
              </a:rPr>
              <a:t>C. </a:t>
            </a:r>
            <a:r>
              <a:rPr lang="es-CO" sz="2400" dirty="0">
                <a:solidFill>
                  <a:srgbClr val="FFFF00"/>
                </a:solidFill>
                <a:effectLst>
                  <a:outerShdw blurRad="38100" dist="38100" dir="2700000" algn="tl">
                    <a:srgbClr val="000000">
                      <a:alpha val="43137"/>
                    </a:srgbClr>
                  </a:outerShdw>
                </a:effectLst>
                <a:latin typeface="Trebuchet MS" panose="020B0603020202020204" pitchFamily="34" charset="0"/>
              </a:rPr>
              <a:t>Es costo-efectivo</a:t>
            </a:r>
          </a:p>
          <a:p>
            <a:r>
              <a:rPr lang="es-CO" sz="2400" dirty="0">
                <a:solidFill>
                  <a:schemeClr val="bg1"/>
                </a:solidFill>
                <a:effectLst>
                  <a:outerShdw blurRad="38100" dist="38100" dir="2700000" algn="tl">
                    <a:srgbClr val="000000">
                      <a:alpha val="43137"/>
                    </a:srgbClr>
                  </a:outerShdw>
                </a:effectLst>
                <a:latin typeface="Trebuchet MS" panose="020B0603020202020204" pitchFamily="34" charset="0"/>
              </a:rPr>
              <a:t>D. </a:t>
            </a:r>
            <a:r>
              <a:rPr lang="es-CO" sz="2400" dirty="0">
                <a:solidFill>
                  <a:srgbClr val="FFFF00"/>
                </a:solidFill>
                <a:effectLst>
                  <a:outerShdw blurRad="38100" dist="38100" dir="2700000" algn="tl">
                    <a:srgbClr val="000000">
                      <a:alpha val="43137"/>
                    </a:srgbClr>
                  </a:outerShdw>
                </a:effectLst>
                <a:latin typeface="Trebuchet MS" panose="020B0603020202020204" pitchFamily="34" charset="0"/>
              </a:rPr>
              <a:t>No genera efectos </a:t>
            </a: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  </a:t>
            </a:r>
            <a:b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b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    negativos</a:t>
            </a:r>
            <a:endParaRPr lang="es-CO" sz="2400" dirty="0">
              <a:solidFill>
                <a:srgbClr val="FFFF00"/>
              </a:solidFill>
              <a:effectLst>
                <a:outerShdw blurRad="38100" dist="38100" dir="2700000" algn="tl">
                  <a:srgbClr val="000000">
                    <a:alpha val="43137"/>
                  </a:srgbClr>
                </a:outerShdw>
              </a:effectLst>
              <a:latin typeface="Trebuchet MS" panose="020B0603020202020204" pitchFamily="34" charset="0"/>
            </a:endParaRPr>
          </a:p>
          <a:p>
            <a:r>
              <a:rPr lang="es-CO" sz="2400" dirty="0">
                <a:solidFill>
                  <a:schemeClr val="bg1"/>
                </a:solidFill>
                <a:effectLst>
                  <a:outerShdw blurRad="38100" dist="38100" dir="2700000" algn="tl">
                    <a:srgbClr val="000000">
                      <a:alpha val="43137"/>
                    </a:srgbClr>
                  </a:outerShdw>
                </a:effectLst>
                <a:latin typeface="Trebuchet MS" panose="020B0603020202020204" pitchFamily="34" charset="0"/>
              </a:rPr>
              <a:t>E.</a:t>
            </a:r>
            <a:r>
              <a:rPr lang="es-CO" sz="2400" dirty="0">
                <a:solidFill>
                  <a:srgbClr val="FFFF00"/>
                </a:solidFill>
                <a:effectLst>
                  <a:outerShdw blurRad="38100" dist="38100" dir="2700000" algn="tl">
                    <a:srgbClr val="000000">
                      <a:alpha val="43137"/>
                    </a:srgbClr>
                  </a:outerShdw>
                </a:effectLst>
                <a:latin typeface="Trebuchet MS" panose="020B0603020202020204" pitchFamily="34" charset="0"/>
              </a:rPr>
              <a:t> Es </a:t>
            </a: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sostenible</a:t>
            </a:r>
          </a:p>
          <a:p>
            <a:r>
              <a:rPr lang="es-CO" sz="2400" dirty="0" smtClean="0">
                <a:solidFill>
                  <a:schemeClr val="bg1"/>
                </a:solidFill>
                <a:effectLst>
                  <a:outerShdw blurRad="38100" dist="38100" dir="2700000" algn="tl">
                    <a:srgbClr val="000000">
                      <a:alpha val="43137"/>
                    </a:srgbClr>
                  </a:outerShdw>
                </a:effectLst>
                <a:latin typeface="Trebuchet MS" panose="020B0603020202020204" pitchFamily="34" charset="0"/>
              </a:rPr>
              <a:t>F.</a:t>
            </a: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  Es viable  </a:t>
            </a:r>
            <a:b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br>
            <a:r>
              <a:rPr lang="es-CO" sz="2400" dirty="0" smtClean="0">
                <a:solidFill>
                  <a:srgbClr val="FFFF00"/>
                </a:solidFill>
                <a:effectLst>
                  <a:outerShdw blurRad="38100" dist="38100" dir="2700000" algn="tl">
                    <a:srgbClr val="000000">
                      <a:alpha val="43137"/>
                    </a:srgbClr>
                  </a:outerShdw>
                </a:effectLst>
                <a:latin typeface="Trebuchet MS" panose="020B0603020202020204" pitchFamily="34" charset="0"/>
              </a:rPr>
              <a:t>     administrativamente</a:t>
            </a:r>
            <a:endParaRPr lang="es-CO" sz="2400" dirty="0">
              <a:solidFill>
                <a:srgbClr val="FFFF00"/>
              </a:solidFill>
              <a:effectLst>
                <a:outerShdw blurRad="38100" dist="38100" dir="2700000" algn="tl">
                  <a:srgbClr val="000000">
                    <a:alpha val="43137"/>
                  </a:srgbClr>
                </a:outerShdw>
              </a:effectLst>
              <a:latin typeface="Trebuchet MS" panose="020B0603020202020204" pitchFamily="34" charset="0"/>
            </a:endParaRPr>
          </a:p>
        </p:txBody>
      </p:sp>
      <p:sp>
        <p:nvSpPr>
          <p:cNvPr id="8" name="CuadroTexto 1"/>
          <p:cNvSpPr txBox="1"/>
          <p:nvPr/>
        </p:nvSpPr>
        <p:spPr>
          <a:xfrm>
            <a:off x="626034" y="1588591"/>
            <a:ext cx="3595446" cy="2400657"/>
          </a:xfrm>
          <a:prstGeom prst="rect">
            <a:avLst/>
          </a:prstGeom>
          <a:noFill/>
        </p:spPr>
        <p:txBody>
          <a:bodyPr wrap="square" rtlCol="0">
            <a:spAutoFit/>
          </a:bodyPr>
          <a:lstStyle/>
          <a:p>
            <a:pPr algn="just"/>
            <a:r>
              <a:rPr lang="es-CO" sz="3000" dirty="0" smtClean="0">
                <a:solidFill>
                  <a:schemeClr val="bg1"/>
                </a:solidFill>
                <a:effectLst>
                  <a:outerShdw blurRad="38100" dist="38100" dir="2700000" algn="tl">
                    <a:srgbClr val="000000">
                      <a:alpha val="43137"/>
                    </a:srgbClr>
                  </a:outerShdw>
                </a:effectLst>
                <a:latin typeface="Trebuchet MS" panose="020B0603020202020204" pitchFamily="34" charset="0"/>
              </a:rPr>
              <a:t>Un argumento </a:t>
            </a:r>
          </a:p>
          <a:p>
            <a:pPr algn="just"/>
            <a:r>
              <a:rPr lang="es-CO" sz="3000" dirty="0" smtClean="0">
                <a:solidFill>
                  <a:schemeClr val="bg1"/>
                </a:solidFill>
                <a:effectLst>
                  <a:outerShdw blurRad="38100" dist="38100" dir="2700000" algn="tl">
                    <a:srgbClr val="000000">
                      <a:alpha val="43137"/>
                    </a:srgbClr>
                  </a:outerShdw>
                </a:effectLst>
                <a:latin typeface="Trebuchet MS" panose="020B0603020202020204" pitchFamily="34" charset="0"/>
              </a:rPr>
              <a:t>de Política Pública</a:t>
            </a:r>
          </a:p>
          <a:p>
            <a:pPr algn="just"/>
            <a:r>
              <a:rPr lang="es-CO" sz="3000" dirty="0" smtClean="0">
                <a:solidFill>
                  <a:schemeClr val="bg1"/>
                </a:solidFill>
                <a:effectLst>
                  <a:outerShdw blurRad="38100" dist="38100" dir="2700000" algn="tl">
                    <a:srgbClr val="000000">
                      <a:alpha val="43137"/>
                    </a:srgbClr>
                  </a:outerShdw>
                </a:effectLst>
                <a:latin typeface="Trebuchet MS" panose="020B0603020202020204" pitchFamily="34" charset="0"/>
              </a:rPr>
              <a:t>incluye RAZONES </a:t>
            </a:r>
          </a:p>
          <a:p>
            <a:pPr algn="just"/>
            <a:r>
              <a:rPr lang="es-CO" sz="3000" dirty="0" smtClean="0">
                <a:solidFill>
                  <a:schemeClr val="bg1"/>
                </a:solidFill>
                <a:effectLst>
                  <a:outerShdw blurRad="38100" dist="38100" dir="2700000" algn="tl">
                    <a:srgbClr val="000000">
                      <a:alpha val="43137"/>
                    </a:srgbClr>
                  </a:outerShdw>
                </a:effectLst>
                <a:latin typeface="Trebuchet MS" panose="020B0603020202020204" pitchFamily="34" charset="0"/>
              </a:rPr>
              <a:t>que le dan soporte</a:t>
            </a:r>
          </a:p>
          <a:p>
            <a:pPr algn="just"/>
            <a:r>
              <a:rPr lang="es-CO" sz="3000" dirty="0" smtClean="0">
                <a:solidFill>
                  <a:schemeClr val="bg1"/>
                </a:solidFill>
                <a:effectLst>
                  <a:outerShdw blurRad="38100" dist="38100" dir="2700000" algn="tl">
                    <a:srgbClr val="000000">
                      <a:alpha val="43137"/>
                    </a:srgbClr>
                  </a:outerShdw>
                </a:effectLst>
                <a:latin typeface="Trebuchet MS" panose="020B0603020202020204" pitchFamily="34" charset="0"/>
              </a:rPr>
              <a:t>o la contradicen…</a:t>
            </a:r>
          </a:p>
        </p:txBody>
      </p:sp>
    </p:spTree>
    <p:extLst>
      <p:ext uri="{BB962C8B-B14F-4D97-AF65-F5344CB8AC3E}">
        <p14:creationId xmlns:p14="http://schemas.microsoft.com/office/powerpoint/2010/main" val="117739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499610" y="246808"/>
            <a:ext cx="4762500" cy="4762500"/>
          </a:xfrm>
          <a:prstGeom prst="rect">
            <a:avLst/>
          </a:prstGeom>
          <a:effectLst>
            <a:reflection endPos="0" dir="5400000" sy="-100000" algn="bl" rotWithShape="0"/>
          </a:effectLst>
        </p:spPr>
      </p:pic>
      <p:sp>
        <p:nvSpPr>
          <p:cNvPr id="2" name="CuadroTexto 1"/>
          <p:cNvSpPr txBox="1"/>
          <p:nvPr/>
        </p:nvSpPr>
        <p:spPr>
          <a:xfrm>
            <a:off x="794090" y="2836768"/>
            <a:ext cx="7969900" cy="523220"/>
          </a:xfrm>
          <a:prstGeom prst="rect">
            <a:avLst/>
          </a:prstGeom>
          <a:noFill/>
        </p:spPr>
        <p:txBody>
          <a:bodyPr wrap="square" rtlCol="0">
            <a:spAutoFit/>
          </a:bodyPr>
          <a:lstStyle/>
          <a:p>
            <a:r>
              <a:rPr lang="es-CO" sz="2800" dirty="0">
                <a:solidFill>
                  <a:schemeClr val="bg1">
                    <a:lumMod val="50000"/>
                  </a:schemeClr>
                </a:solidFill>
                <a:latin typeface="Trebuchet MS" panose="020B0603020202020204" pitchFamily="34" charset="0"/>
              </a:rPr>
              <a:t>l</a:t>
            </a:r>
            <a:r>
              <a:rPr lang="es-CO" sz="2800" dirty="0" smtClean="0">
                <a:solidFill>
                  <a:schemeClr val="bg1">
                    <a:lumMod val="50000"/>
                  </a:schemeClr>
                </a:solidFill>
                <a:latin typeface="Trebuchet MS" panose="020B0603020202020204" pitchFamily="34" charset="0"/>
              </a:rPr>
              <a:t>a </a:t>
            </a:r>
            <a:r>
              <a:rPr lang="es-CO" sz="2800" dirty="0" smtClean="0">
                <a:solidFill>
                  <a:srgbClr val="00B050"/>
                </a:solidFill>
                <a:latin typeface="Trebuchet MS" panose="020B0603020202020204" pitchFamily="34" charset="0"/>
              </a:rPr>
              <a:t>evaluación</a:t>
            </a:r>
            <a:r>
              <a:rPr lang="es-CO" sz="2800" dirty="0" smtClean="0">
                <a:solidFill>
                  <a:srgbClr val="FF6600"/>
                </a:solidFill>
                <a:latin typeface="Trebuchet MS" panose="020B0603020202020204" pitchFamily="34" charset="0"/>
              </a:rPr>
              <a:t> </a:t>
            </a:r>
            <a:r>
              <a:rPr lang="es-CO" sz="2800" dirty="0" smtClean="0">
                <a:solidFill>
                  <a:schemeClr val="bg1">
                    <a:lumMod val="50000"/>
                  </a:schemeClr>
                </a:solidFill>
                <a:latin typeface="Trebuchet MS" panose="020B0603020202020204" pitchFamily="34" charset="0"/>
              </a:rPr>
              <a:t>es una </a:t>
            </a:r>
            <a:r>
              <a:rPr lang="es-CO" sz="2800" dirty="0" smtClean="0">
                <a:solidFill>
                  <a:schemeClr val="tx2">
                    <a:lumMod val="60000"/>
                    <a:lumOff val="40000"/>
                  </a:schemeClr>
                </a:solidFill>
                <a:latin typeface="Trebuchet MS" panose="020B0603020202020204" pitchFamily="34" charset="0"/>
              </a:rPr>
              <a:t>investigación</a:t>
            </a:r>
            <a:r>
              <a:rPr lang="es-CO" sz="2800" dirty="0">
                <a:solidFill>
                  <a:srgbClr val="FF6600"/>
                </a:solidFill>
                <a:latin typeface="Trebuchet MS" panose="020B0603020202020204" pitchFamily="34" charset="0"/>
              </a:rPr>
              <a:t> </a:t>
            </a:r>
            <a:r>
              <a:rPr lang="es-CO" sz="2800" dirty="0" smtClean="0">
                <a:solidFill>
                  <a:srgbClr val="CA0689"/>
                </a:solidFill>
                <a:latin typeface="Trebuchet MS" panose="020B0603020202020204" pitchFamily="34" charset="0"/>
              </a:rPr>
              <a:t>sistemática</a:t>
            </a:r>
            <a:r>
              <a:rPr lang="es-CO" sz="2800" dirty="0" smtClean="0">
                <a:solidFill>
                  <a:srgbClr val="FF6600"/>
                </a:solidFill>
                <a:latin typeface="Trebuchet MS" panose="020B0603020202020204" pitchFamily="34" charset="0"/>
              </a:rPr>
              <a:t>.</a:t>
            </a:r>
            <a:endParaRPr lang="es-CO" sz="2800" dirty="0">
              <a:solidFill>
                <a:srgbClr val="FF6600"/>
              </a:solidFill>
              <a:latin typeface="Trebuchet MS" panose="020B0603020202020204" pitchFamily="34" charset="0"/>
            </a:endParaRPr>
          </a:p>
        </p:txBody>
      </p:sp>
      <p:sp>
        <p:nvSpPr>
          <p:cNvPr id="3" name="CuadroTexto 1"/>
          <p:cNvSpPr txBox="1"/>
          <p:nvPr/>
        </p:nvSpPr>
        <p:spPr>
          <a:xfrm>
            <a:off x="758465" y="2312513"/>
            <a:ext cx="2792248" cy="646331"/>
          </a:xfrm>
          <a:prstGeom prst="rect">
            <a:avLst/>
          </a:prstGeom>
          <a:noFill/>
        </p:spPr>
        <p:txBody>
          <a:bodyPr wrap="square" rtlCol="0">
            <a:spAutoFit/>
          </a:bodyPr>
          <a:lstStyle/>
          <a:p>
            <a:r>
              <a:rPr lang="es-CO" sz="2800" dirty="0" smtClean="0">
                <a:solidFill>
                  <a:srgbClr val="FF6600"/>
                </a:solidFill>
                <a:latin typeface="Trebuchet MS" panose="020B0603020202020204" pitchFamily="34" charset="0"/>
              </a:rPr>
              <a:t>En </a:t>
            </a:r>
            <a:r>
              <a:rPr lang="es-CO" sz="3600" dirty="0" smtClean="0">
                <a:solidFill>
                  <a:srgbClr val="FF0000"/>
                </a:solidFill>
                <a:latin typeface="Trebuchet MS" panose="020B0603020202020204" pitchFamily="34" charset="0"/>
              </a:rPr>
              <a:t>SINERGIA</a:t>
            </a:r>
            <a:endParaRPr lang="es-CO" sz="2800" dirty="0">
              <a:solidFill>
                <a:srgbClr val="FF0000"/>
              </a:solidFill>
              <a:latin typeface="Trebuchet MS" panose="020B0603020202020204" pitchFamily="34" charset="0"/>
            </a:endParaRPr>
          </a:p>
        </p:txBody>
      </p:sp>
      <p:sp>
        <p:nvSpPr>
          <p:cNvPr id="5" name="CuadroTexto 4"/>
          <p:cNvSpPr txBox="1"/>
          <p:nvPr/>
        </p:nvSpPr>
        <p:spPr>
          <a:xfrm>
            <a:off x="5482590" y="469415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153069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60" y="684243"/>
            <a:ext cx="7968343" cy="4643244"/>
          </a:xfrm>
          <a:prstGeom prst="rect">
            <a:avLst/>
          </a:prstGeom>
        </p:spPr>
      </p:pic>
      <p:sp>
        <p:nvSpPr>
          <p:cNvPr id="3" name="CuadroTexto 1"/>
          <p:cNvSpPr txBox="1"/>
          <p:nvPr/>
        </p:nvSpPr>
        <p:spPr>
          <a:xfrm>
            <a:off x="1214651" y="247956"/>
            <a:ext cx="6755642" cy="523220"/>
          </a:xfrm>
          <a:prstGeom prst="rect">
            <a:avLst/>
          </a:prstGeom>
          <a:noFill/>
        </p:spPr>
        <p:txBody>
          <a:bodyPr wrap="square" rtlCol="0">
            <a:spAutoFit/>
          </a:bodyPr>
          <a:lstStyle/>
          <a:p>
            <a:pPr algn="ctr"/>
            <a:r>
              <a:rPr lang="es-CO" sz="2800" dirty="0" smtClean="0">
                <a:solidFill>
                  <a:srgbClr val="FF6600"/>
                </a:solidFill>
                <a:latin typeface="Trebuchet MS" panose="020B0603020202020204" pitchFamily="34" charset="0"/>
              </a:rPr>
              <a:t>Familias en Acción</a:t>
            </a:r>
            <a:endParaRPr lang="es-CO" sz="2800" dirty="0">
              <a:solidFill>
                <a:srgbClr val="FF6600"/>
              </a:solidFill>
              <a:latin typeface="Trebuchet MS" panose="020B0603020202020204" pitchFamily="34" charset="0"/>
            </a:endParaRPr>
          </a:p>
        </p:txBody>
      </p:sp>
      <p:sp>
        <p:nvSpPr>
          <p:cNvPr id="4" name="3 Llamada con línea 1 (barra de énfasis)"/>
          <p:cNvSpPr/>
          <p:nvPr/>
        </p:nvSpPr>
        <p:spPr>
          <a:xfrm>
            <a:off x="5377218" y="4312692"/>
            <a:ext cx="2402006" cy="464023"/>
          </a:xfrm>
          <a:prstGeom prst="accentCallout1">
            <a:avLst>
              <a:gd name="adj1" fmla="val 59926"/>
              <a:gd name="adj2" fmla="val -8901"/>
              <a:gd name="adj3" fmla="val -46324"/>
              <a:gd name="adj4" fmla="val 14508"/>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Llamada con línea 1 (barra de énfasis)"/>
          <p:cNvSpPr/>
          <p:nvPr/>
        </p:nvSpPr>
        <p:spPr>
          <a:xfrm>
            <a:off x="5638801" y="3537044"/>
            <a:ext cx="2402006" cy="464023"/>
          </a:xfrm>
          <a:prstGeom prst="accentCallout1">
            <a:avLst>
              <a:gd name="adj1" fmla="val 59926"/>
              <a:gd name="adj2" fmla="val -8901"/>
              <a:gd name="adj3" fmla="val -11030"/>
              <a:gd name="adj4" fmla="val 3144"/>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Llamada con línea 1 (barra de énfasis)"/>
          <p:cNvSpPr/>
          <p:nvPr/>
        </p:nvSpPr>
        <p:spPr>
          <a:xfrm>
            <a:off x="5925403" y="2868304"/>
            <a:ext cx="2402006" cy="464023"/>
          </a:xfrm>
          <a:prstGeom prst="accentCallout1">
            <a:avLst>
              <a:gd name="adj1" fmla="val 59926"/>
              <a:gd name="adj2" fmla="val -8901"/>
              <a:gd name="adj3" fmla="val -69854"/>
              <a:gd name="adj4" fmla="val -38333"/>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Llamada con línea 1 (barra de énfasis)"/>
          <p:cNvSpPr/>
          <p:nvPr/>
        </p:nvSpPr>
        <p:spPr>
          <a:xfrm>
            <a:off x="5925403" y="2497460"/>
            <a:ext cx="2402006" cy="464023"/>
          </a:xfrm>
          <a:prstGeom prst="accentCallout1">
            <a:avLst>
              <a:gd name="adj1" fmla="val 59926"/>
              <a:gd name="adj2" fmla="val -8901"/>
              <a:gd name="adj3" fmla="val -43383"/>
              <a:gd name="adj4" fmla="val -29810"/>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8 Conector recto"/>
          <p:cNvCxnSpPr/>
          <p:nvPr/>
        </p:nvCxnSpPr>
        <p:spPr>
          <a:xfrm flipH="1" flipV="1">
            <a:off x="3840480" y="1887322"/>
            <a:ext cx="1870208" cy="1604513"/>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H="1" flipV="1">
            <a:off x="4399472" y="3131389"/>
            <a:ext cx="1316967" cy="971909"/>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762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p:cNvSpPr txBox="1"/>
          <p:nvPr/>
        </p:nvSpPr>
        <p:spPr>
          <a:xfrm>
            <a:off x="475742" y="1878276"/>
            <a:ext cx="6484456" cy="523220"/>
          </a:xfrm>
          <a:prstGeom prst="rect">
            <a:avLst/>
          </a:prstGeom>
          <a:noFill/>
        </p:spPr>
        <p:txBody>
          <a:bodyPr wrap="square" rtlCol="0">
            <a:spAutoFit/>
          </a:bodyPr>
          <a:lstStyle/>
          <a:p>
            <a:r>
              <a:rPr lang="es-CO" sz="2800" dirty="0" smtClean="0">
                <a:solidFill>
                  <a:srgbClr val="FF0000"/>
                </a:solidFill>
                <a:latin typeface="Trebuchet MS" panose="020B0603020202020204" pitchFamily="34" charset="0"/>
              </a:rPr>
              <a:t>SINERGIA</a:t>
            </a:r>
            <a:r>
              <a:rPr lang="es-CO" sz="2400" dirty="0" smtClean="0">
                <a:solidFill>
                  <a:srgbClr val="F535C3"/>
                </a:solidFill>
                <a:latin typeface="Trebuchet MS" panose="020B0603020202020204" pitchFamily="34" charset="0"/>
              </a:rPr>
              <a:t> </a:t>
            </a:r>
            <a:r>
              <a:rPr lang="es-CO" sz="2400" dirty="0" smtClean="0">
                <a:solidFill>
                  <a:srgbClr val="0070C0"/>
                </a:solidFill>
                <a:latin typeface="Trebuchet MS" panose="020B0603020202020204" pitchFamily="34" charset="0"/>
              </a:rPr>
              <a:t>busca evidencias objetivas.</a:t>
            </a:r>
            <a:endParaRPr lang="es-CO" sz="2400" dirty="0">
              <a:solidFill>
                <a:srgbClr val="0070C0"/>
              </a:solidFill>
              <a:latin typeface="Trebuchet MS" panose="020B0603020202020204" pitchFamily="34" charset="0"/>
            </a:endParaRPr>
          </a:p>
        </p:txBody>
      </p:sp>
      <p:sp>
        <p:nvSpPr>
          <p:cNvPr id="3" name="CuadroTexto 3"/>
          <p:cNvSpPr txBox="1"/>
          <p:nvPr/>
        </p:nvSpPr>
        <p:spPr>
          <a:xfrm>
            <a:off x="747010" y="2456788"/>
            <a:ext cx="7310476" cy="923330"/>
          </a:xfrm>
          <a:prstGeom prst="rect">
            <a:avLst/>
          </a:prstGeom>
          <a:noFill/>
        </p:spPr>
        <p:txBody>
          <a:bodyPr wrap="square" rtlCol="0">
            <a:spAutoFit/>
          </a:bodyPr>
          <a:lstStyle/>
          <a:p>
            <a:r>
              <a:rPr lang="es-CO" i="1" dirty="0" smtClean="0">
                <a:solidFill>
                  <a:schemeClr val="bg1">
                    <a:lumMod val="50000"/>
                  </a:schemeClr>
                </a:solidFill>
                <a:latin typeface="Trebuchet MS" panose="020B0603020202020204" pitchFamily="34" charset="0"/>
              </a:rPr>
              <a:t>La evaluación es objetiva cuando el evaluador extrae conclusiones y recomendaciones con base en la información, sin la intromisión de sentimientos, creencias e intereses</a:t>
            </a:r>
            <a:endParaRPr lang="es-CO" i="1" dirty="0">
              <a:solidFill>
                <a:schemeClr val="bg1">
                  <a:lumMod val="50000"/>
                </a:schemeClr>
              </a:solidFill>
              <a:latin typeface="Trebuchet MS" panose="020B0603020202020204" pitchFamily="34" charset="0"/>
            </a:endParaRPr>
          </a:p>
        </p:txBody>
      </p:sp>
      <p:sp>
        <p:nvSpPr>
          <p:cNvPr id="4" name="CuadroTexto 10"/>
          <p:cNvSpPr txBox="1"/>
          <p:nvPr/>
        </p:nvSpPr>
        <p:spPr>
          <a:xfrm>
            <a:off x="2945379" y="3462172"/>
            <a:ext cx="5746799" cy="369332"/>
          </a:xfrm>
          <a:prstGeom prst="rect">
            <a:avLst/>
          </a:prstGeom>
          <a:noFill/>
        </p:spPr>
        <p:txBody>
          <a:bodyPr wrap="square" rtlCol="0">
            <a:spAutoFit/>
          </a:bodyPr>
          <a:lstStyle/>
          <a:p>
            <a:pPr algn="ctr"/>
            <a:r>
              <a:rPr lang="es-CO" dirty="0" smtClean="0">
                <a:solidFill>
                  <a:srgbClr val="CA0689"/>
                </a:solidFill>
                <a:latin typeface="Trebuchet MS" panose="020B0603020202020204" pitchFamily="34" charset="0"/>
              </a:rPr>
              <a:t>Pero hay algunos retos para alcanzar la objetividad.</a:t>
            </a:r>
            <a:endParaRPr lang="es-CO" dirty="0">
              <a:solidFill>
                <a:srgbClr val="CA0689"/>
              </a:solidFill>
              <a:latin typeface="Trebuchet MS" panose="020B0603020202020204" pitchFamily="34" charset="0"/>
            </a:endParaRPr>
          </a:p>
        </p:txBody>
      </p:sp>
    </p:spTree>
    <p:extLst>
      <p:ext uri="{BB962C8B-B14F-4D97-AF65-F5344CB8AC3E}">
        <p14:creationId xmlns:p14="http://schemas.microsoft.com/office/powerpoint/2010/main" val="9754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3"/>
          <p:cNvPicPr>
            <a:picLocks noChangeAspect="1"/>
          </p:cNvPicPr>
          <p:nvPr/>
        </p:nvPicPr>
        <p:blipFill rotWithShape="1">
          <a:blip r:embed="rId2"/>
          <a:srcRect l="5047" r="6486" b="1612"/>
          <a:stretch/>
        </p:blipFill>
        <p:spPr>
          <a:xfrm>
            <a:off x="0" y="0"/>
            <a:ext cx="3582297" cy="5715000"/>
          </a:xfrm>
          <a:prstGeom prst="rect">
            <a:avLst/>
          </a:prstGeom>
        </p:spPr>
      </p:pic>
      <p:sp>
        <p:nvSpPr>
          <p:cNvPr id="4" name="CuadroTexto 8"/>
          <p:cNvSpPr txBox="1"/>
          <p:nvPr/>
        </p:nvSpPr>
        <p:spPr>
          <a:xfrm>
            <a:off x="3904577" y="2238039"/>
            <a:ext cx="4948965" cy="1384995"/>
          </a:xfrm>
          <a:prstGeom prst="rect">
            <a:avLst/>
          </a:prstGeom>
          <a:noFill/>
        </p:spPr>
        <p:txBody>
          <a:bodyPr wrap="square" rtlCol="0">
            <a:spAutoFit/>
          </a:bodyPr>
          <a:lstStyle/>
          <a:p>
            <a:pPr algn="ctr"/>
            <a:r>
              <a:rPr lang="es-CO" sz="2800" dirty="0">
                <a:solidFill>
                  <a:srgbClr val="FF3300"/>
                </a:solidFill>
                <a:latin typeface="Trebuchet MS" panose="020B0603020202020204" pitchFamily="34" charset="0"/>
              </a:rPr>
              <a:t>E</a:t>
            </a:r>
            <a:r>
              <a:rPr lang="es-CO" sz="2800" dirty="0" smtClean="0">
                <a:solidFill>
                  <a:srgbClr val="FF3300"/>
                </a:solidFill>
                <a:latin typeface="Trebuchet MS" panose="020B0603020202020204" pitchFamily="34" charset="0"/>
              </a:rPr>
              <a:t>l evaluador es un ser humano, sensible, </a:t>
            </a:r>
            <a:br>
              <a:rPr lang="es-CO" sz="2800" dirty="0" smtClean="0">
                <a:solidFill>
                  <a:srgbClr val="FF3300"/>
                </a:solidFill>
                <a:latin typeface="Trebuchet MS" panose="020B0603020202020204" pitchFamily="34" charset="0"/>
              </a:rPr>
            </a:br>
            <a:r>
              <a:rPr lang="es-CO" sz="2800" dirty="0" smtClean="0">
                <a:solidFill>
                  <a:srgbClr val="FF3300"/>
                </a:solidFill>
                <a:latin typeface="Trebuchet MS" panose="020B0603020202020204" pitchFamily="34" charset="0"/>
              </a:rPr>
              <a:t>con intereses y creencias.</a:t>
            </a:r>
            <a:endParaRPr lang="es-CO" sz="2800" dirty="0">
              <a:solidFill>
                <a:srgbClr val="FF3300"/>
              </a:solidFill>
              <a:latin typeface="Trebuchet MS" panose="020B0603020202020204" pitchFamily="34" charset="0"/>
            </a:endParaRPr>
          </a:p>
        </p:txBody>
      </p:sp>
      <p:pic>
        <p:nvPicPr>
          <p:cNvPr id="5" name="Imagen 14"/>
          <p:cNvPicPr>
            <a:picLocks noChangeAspect="1"/>
          </p:cNvPicPr>
          <p:nvPr/>
        </p:nvPicPr>
        <p:blipFill>
          <a:blip r:embed="rId3"/>
          <a:stretch>
            <a:fillRect/>
          </a:stretch>
        </p:blipFill>
        <p:spPr>
          <a:xfrm>
            <a:off x="7641357" y="5091978"/>
            <a:ext cx="1502643" cy="623022"/>
          </a:xfrm>
          <a:prstGeom prst="rect">
            <a:avLst/>
          </a:prstGeom>
        </p:spPr>
      </p:pic>
    </p:spTree>
    <p:extLst>
      <p:ext uri="{BB962C8B-B14F-4D97-AF65-F5344CB8AC3E}">
        <p14:creationId xmlns:p14="http://schemas.microsoft.com/office/powerpoint/2010/main" val="18553420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2"/>
          <p:cNvPicPr>
            <a:picLocks noChangeAspect="1"/>
          </p:cNvPicPr>
          <p:nvPr/>
        </p:nvPicPr>
        <p:blipFill rotWithShape="1">
          <a:blip r:embed="rId2"/>
          <a:srcRect l="17882" r="22408" b="4923"/>
          <a:stretch/>
        </p:blipFill>
        <p:spPr>
          <a:xfrm>
            <a:off x="0" y="0"/>
            <a:ext cx="3646843" cy="5738458"/>
          </a:xfrm>
          <a:prstGeom prst="rect">
            <a:avLst/>
          </a:prstGeom>
        </p:spPr>
      </p:pic>
      <p:sp>
        <p:nvSpPr>
          <p:cNvPr id="3" name="CuadroTexto 8"/>
          <p:cNvSpPr txBox="1"/>
          <p:nvPr/>
        </p:nvSpPr>
        <p:spPr>
          <a:xfrm>
            <a:off x="3904577" y="2238039"/>
            <a:ext cx="4948965" cy="1384995"/>
          </a:xfrm>
          <a:prstGeom prst="rect">
            <a:avLst/>
          </a:prstGeom>
          <a:noFill/>
        </p:spPr>
        <p:txBody>
          <a:bodyPr wrap="square" rtlCol="0">
            <a:spAutoFit/>
          </a:bodyPr>
          <a:lstStyle/>
          <a:p>
            <a:pPr algn="ctr"/>
            <a:r>
              <a:rPr lang="es-CO" sz="2800" dirty="0">
                <a:solidFill>
                  <a:schemeClr val="tx2">
                    <a:lumMod val="60000"/>
                    <a:lumOff val="40000"/>
                  </a:schemeClr>
                </a:solidFill>
                <a:latin typeface="Trebuchet MS" panose="020B0603020202020204" pitchFamily="34" charset="0"/>
              </a:rPr>
              <a:t>El análisis de la información es sensible a las decisiones metodológicas que se </a:t>
            </a:r>
            <a:r>
              <a:rPr lang="es-CO" sz="2800" dirty="0" smtClean="0">
                <a:solidFill>
                  <a:schemeClr val="tx2">
                    <a:lumMod val="60000"/>
                    <a:lumOff val="40000"/>
                  </a:schemeClr>
                </a:solidFill>
                <a:latin typeface="Trebuchet MS" panose="020B0603020202020204" pitchFamily="34" charset="0"/>
              </a:rPr>
              <a:t>tomen.</a:t>
            </a:r>
            <a:endParaRPr lang="es-CO" sz="2800" dirty="0">
              <a:solidFill>
                <a:schemeClr val="tx2">
                  <a:lumMod val="60000"/>
                  <a:lumOff val="40000"/>
                </a:schemeClr>
              </a:solidFill>
              <a:latin typeface="Trebuchet MS" panose="020B0603020202020204" pitchFamily="34" charset="0"/>
            </a:endParaRPr>
          </a:p>
        </p:txBody>
      </p:sp>
      <p:pic>
        <p:nvPicPr>
          <p:cNvPr id="4" name="Imagen 14"/>
          <p:cNvPicPr>
            <a:picLocks noChangeAspect="1"/>
          </p:cNvPicPr>
          <p:nvPr/>
        </p:nvPicPr>
        <p:blipFill>
          <a:blip r:embed="rId3"/>
          <a:stretch>
            <a:fillRect/>
          </a:stretch>
        </p:blipFill>
        <p:spPr>
          <a:xfrm>
            <a:off x="7641357" y="5091978"/>
            <a:ext cx="1502643" cy="623022"/>
          </a:xfrm>
          <a:prstGeom prst="rect">
            <a:avLst/>
          </a:prstGeom>
        </p:spPr>
      </p:pic>
    </p:spTree>
    <p:extLst>
      <p:ext uri="{BB962C8B-B14F-4D97-AF65-F5344CB8AC3E}">
        <p14:creationId xmlns:p14="http://schemas.microsoft.com/office/powerpoint/2010/main" val="3109562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tatic.wixstatic.com/media/b90058_d5fbccd8e8954760b0c0bec8eb9e8b5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96" r="13633"/>
          <a:stretch/>
        </p:blipFill>
        <p:spPr bwMode="auto">
          <a:xfrm>
            <a:off x="0" y="18426"/>
            <a:ext cx="3937299" cy="569657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8"/>
          <p:cNvSpPr txBox="1"/>
          <p:nvPr/>
        </p:nvSpPr>
        <p:spPr>
          <a:xfrm>
            <a:off x="4001399" y="2238039"/>
            <a:ext cx="4948965" cy="1200329"/>
          </a:xfrm>
          <a:prstGeom prst="rect">
            <a:avLst/>
          </a:prstGeom>
          <a:noFill/>
        </p:spPr>
        <p:txBody>
          <a:bodyPr wrap="square" rtlCol="0">
            <a:spAutoFit/>
          </a:bodyPr>
          <a:lstStyle/>
          <a:p>
            <a:pPr algn="ctr"/>
            <a:r>
              <a:rPr lang="es-CO" sz="2400" dirty="0"/>
              <a:t>En la interpretación de los datos aplica la </a:t>
            </a:r>
            <a:r>
              <a:rPr lang="es-CO" sz="2400" dirty="0" smtClean="0"/>
              <a:t>paradoja </a:t>
            </a:r>
            <a:r>
              <a:rPr lang="es-CO" sz="2400" dirty="0"/>
              <a:t>del vaso vacío, </a:t>
            </a:r>
            <a:r>
              <a:rPr lang="es-CO" sz="2400" dirty="0" smtClean="0"/>
              <a:t/>
            </a:r>
            <a:br>
              <a:rPr lang="es-CO" sz="2400" dirty="0" smtClean="0"/>
            </a:br>
            <a:r>
              <a:rPr lang="es-CO" sz="2400" dirty="0" smtClean="0"/>
              <a:t>medio </a:t>
            </a:r>
            <a:r>
              <a:rPr lang="es-CO" sz="2400" dirty="0"/>
              <a:t>lleno o lleno del </a:t>
            </a:r>
            <a:r>
              <a:rPr lang="es-CO" sz="2400" dirty="0" smtClean="0"/>
              <a:t>todo.</a:t>
            </a:r>
            <a:endParaRPr lang="es-CO" sz="2400" dirty="0"/>
          </a:p>
        </p:txBody>
      </p:sp>
    </p:spTree>
    <p:extLst>
      <p:ext uri="{BB962C8B-B14F-4D97-AF65-F5344CB8AC3E}">
        <p14:creationId xmlns:p14="http://schemas.microsoft.com/office/powerpoint/2010/main" val="21233442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006934" y="3361556"/>
            <a:ext cx="930147" cy="1008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s-CO" sz="1100" dirty="0" smtClean="0"/>
              <a:t>Constitución Nacional Art. 343, 344</a:t>
            </a:r>
            <a:endParaRPr lang="es-CO" sz="1100" dirty="0"/>
          </a:p>
        </p:txBody>
      </p:sp>
      <p:sp>
        <p:nvSpPr>
          <p:cNvPr id="6" name="5 Rectángulo"/>
          <p:cNvSpPr/>
          <p:nvPr/>
        </p:nvSpPr>
        <p:spPr>
          <a:xfrm>
            <a:off x="3063838" y="3075709"/>
            <a:ext cx="975601" cy="12939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s-CO" sz="1100" dirty="0" smtClean="0"/>
              <a:t>Ley 152; PND </a:t>
            </a:r>
            <a:r>
              <a:rPr lang="es-CO" sz="1100" dirty="0" err="1" smtClean="0"/>
              <a:t>Conpes</a:t>
            </a:r>
            <a:r>
              <a:rPr lang="es-CO" sz="1100" dirty="0" smtClean="0"/>
              <a:t> 2688. Autoevaluación  Evaluación </a:t>
            </a:r>
            <a:endParaRPr lang="es-CO" sz="1100" dirty="0"/>
          </a:p>
        </p:txBody>
      </p:sp>
      <p:sp>
        <p:nvSpPr>
          <p:cNvPr id="7" name="6 Rectángulo"/>
          <p:cNvSpPr/>
          <p:nvPr/>
        </p:nvSpPr>
        <p:spPr>
          <a:xfrm>
            <a:off x="4203865" y="2541319"/>
            <a:ext cx="868723" cy="1828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s-CO" sz="1050" dirty="0" err="1" smtClean="0"/>
              <a:t>Conpes</a:t>
            </a:r>
            <a:r>
              <a:rPr lang="es-CO" sz="1050" dirty="0" smtClean="0"/>
              <a:t> 2790 Gestión Integral con participación ciudadana Capacidad Institucional</a:t>
            </a:r>
            <a:endParaRPr lang="es-CO" sz="1050" dirty="0"/>
          </a:p>
        </p:txBody>
      </p:sp>
      <p:sp>
        <p:nvSpPr>
          <p:cNvPr id="8" name="7 Rectángulo"/>
          <p:cNvSpPr/>
          <p:nvPr/>
        </p:nvSpPr>
        <p:spPr>
          <a:xfrm>
            <a:off x="5166605" y="2425452"/>
            <a:ext cx="2077343" cy="1944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s-CO" sz="1100" dirty="0" smtClean="0"/>
              <a:t>Desarrollo e introducción </a:t>
            </a:r>
          </a:p>
          <a:p>
            <a:r>
              <a:rPr lang="es-CO" sz="1100" dirty="0" smtClean="0"/>
              <a:t>de Instrumentos:</a:t>
            </a:r>
          </a:p>
          <a:p>
            <a:r>
              <a:rPr lang="es-CO" sz="1100" dirty="0" smtClean="0"/>
              <a:t>Plan indicativo</a:t>
            </a:r>
          </a:p>
          <a:p>
            <a:r>
              <a:rPr lang="es-CO" sz="1100" dirty="0" smtClean="0"/>
              <a:t>Plan de acción</a:t>
            </a:r>
          </a:p>
          <a:p>
            <a:r>
              <a:rPr lang="es-CO" sz="1100" dirty="0" smtClean="0"/>
              <a:t>Acuerdos de eficiencia</a:t>
            </a:r>
          </a:p>
          <a:p>
            <a:r>
              <a:rPr lang="es-CO" sz="1100" dirty="0" smtClean="0"/>
              <a:t>Indicadores de monitoreo</a:t>
            </a:r>
          </a:p>
          <a:p>
            <a:r>
              <a:rPr lang="es-CO" sz="1100" dirty="0" smtClean="0"/>
              <a:t>CONPES de compromisos  sectoriales</a:t>
            </a:r>
            <a:r>
              <a:rPr lang="es-CO" sz="1100" dirty="0"/>
              <a:t> </a:t>
            </a:r>
            <a:r>
              <a:rPr lang="es-CO" sz="1200" dirty="0" smtClean="0"/>
              <a:t>CONPES </a:t>
            </a:r>
          </a:p>
          <a:p>
            <a:r>
              <a:rPr lang="es-CO" sz="1200" dirty="0" smtClean="0"/>
              <a:t>de Evaluación</a:t>
            </a:r>
            <a:endParaRPr lang="es-CO" sz="1200" dirty="0"/>
          </a:p>
        </p:txBody>
      </p:sp>
      <p:sp>
        <p:nvSpPr>
          <p:cNvPr id="15" name="14 CuadroTexto"/>
          <p:cNvSpPr txBox="1"/>
          <p:nvPr/>
        </p:nvSpPr>
        <p:spPr>
          <a:xfrm>
            <a:off x="2994191" y="594163"/>
            <a:ext cx="3422732" cy="461665"/>
          </a:xfrm>
          <a:prstGeom prst="rect">
            <a:avLst/>
          </a:prstGeom>
          <a:noFill/>
        </p:spPr>
        <p:txBody>
          <a:bodyPr wrap="none" rtlCol="0">
            <a:spAutoFit/>
          </a:bodyPr>
          <a:lstStyle/>
          <a:p>
            <a:r>
              <a:rPr lang="es-CO" sz="2400" dirty="0" smtClean="0">
                <a:solidFill>
                  <a:srgbClr val="7030A0"/>
                </a:solidFill>
                <a:latin typeface="Trebuchet MS" panose="020B0603020202020204" pitchFamily="34" charset="0"/>
              </a:rPr>
              <a:t>Cronología de SINERGIA</a:t>
            </a:r>
            <a:endParaRPr lang="es-CO" sz="2400" dirty="0">
              <a:solidFill>
                <a:srgbClr val="7030A0"/>
              </a:solidFill>
              <a:latin typeface="Trebuchet MS" panose="020B0603020202020204" pitchFamily="34" charset="0"/>
            </a:endParaRPr>
          </a:p>
        </p:txBody>
      </p:sp>
      <p:cxnSp>
        <p:nvCxnSpPr>
          <p:cNvPr id="13" name="12 Conector recto de flecha"/>
          <p:cNvCxnSpPr/>
          <p:nvPr/>
        </p:nvCxnSpPr>
        <p:spPr>
          <a:xfrm>
            <a:off x="192462" y="4369668"/>
            <a:ext cx="8844034"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2967601"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4127560"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5093280"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2318769" y="4441676"/>
            <a:ext cx="562975" cy="307777"/>
          </a:xfrm>
          <a:prstGeom prst="rect">
            <a:avLst/>
          </a:prstGeom>
          <a:noFill/>
        </p:spPr>
        <p:txBody>
          <a:bodyPr wrap="none" rtlCol="0">
            <a:spAutoFit/>
          </a:bodyPr>
          <a:lstStyle/>
          <a:p>
            <a:r>
              <a:rPr lang="es-CO" sz="1400" dirty="0" smtClean="0">
                <a:latin typeface="Trebuchet MS" panose="020B0603020202020204" pitchFamily="34" charset="0"/>
              </a:rPr>
              <a:t>1991</a:t>
            </a:r>
            <a:endParaRPr lang="es-CO" sz="1400" dirty="0">
              <a:latin typeface="Trebuchet MS" panose="020B0603020202020204" pitchFamily="34" charset="0"/>
            </a:endParaRPr>
          </a:p>
        </p:txBody>
      </p:sp>
      <p:sp>
        <p:nvSpPr>
          <p:cNvPr id="26" name="25 CuadroTexto"/>
          <p:cNvSpPr txBox="1"/>
          <p:nvPr/>
        </p:nvSpPr>
        <p:spPr>
          <a:xfrm>
            <a:off x="3280779" y="4441676"/>
            <a:ext cx="562975" cy="307777"/>
          </a:xfrm>
          <a:prstGeom prst="rect">
            <a:avLst/>
          </a:prstGeom>
          <a:noFill/>
        </p:spPr>
        <p:txBody>
          <a:bodyPr wrap="none" rtlCol="0">
            <a:spAutoFit/>
          </a:bodyPr>
          <a:lstStyle/>
          <a:p>
            <a:r>
              <a:rPr lang="es-CO" sz="1400" dirty="0" smtClean="0">
                <a:latin typeface="Trebuchet MS" panose="020B0603020202020204" pitchFamily="34" charset="0"/>
              </a:rPr>
              <a:t>1994</a:t>
            </a:r>
            <a:endParaRPr lang="es-CO" sz="1400" dirty="0">
              <a:latin typeface="Trebuchet MS" panose="020B0603020202020204" pitchFamily="34" charset="0"/>
            </a:endParaRPr>
          </a:p>
        </p:txBody>
      </p:sp>
      <p:sp>
        <p:nvSpPr>
          <p:cNvPr id="27" name="26 CuadroTexto"/>
          <p:cNvSpPr txBox="1"/>
          <p:nvPr/>
        </p:nvSpPr>
        <p:spPr>
          <a:xfrm>
            <a:off x="4290075" y="4441676"/>
            <a:ext cx="562975" cy="307777"/>
          </a:xfrm>
          <a:prstGeom prst="rect">
            <a:avLst/>
          </a:prstGeom>
          <a:noFill/>
        </p:spPr>
        <p:txBody>
          <a:bodyPr wrap="none" rtlCol="0">
            <a:spAutoFit/>
          </a:bodyPr>
          <a:lstStyle/>
          <a:p>
            <a:r>
              <a:rPr lang="es-CO" sz="1400" dirty="0" smtClean="0">
                <a:latin typeface="Trebuchet MS" panose="020B0603020202020204" pitchFamily="34" charset="0"/>
              </a:rPr>
              <a:t>1995</a:t>
            </a:r>
            <a:endParaRPr lang="es-CO" sz="1400" dirty="0">
              <a:latin typeface="Trebuchet MS" panose="020B0603020202020204" pitchFamily="34" charset="0"/>
            </a:endParaRPr>
          </a:p>
        </p:txBody>
      </p:sp>
      <p:sp>
        <p:nvSpPr>
          <p:cNvPr id="31" name="30 CuadroTexto"/>
          <p:cNvSpPr txBox="1"/>
          <p:nvPr/>
        </p:nvSpPr>
        <p:spPr>
          <a:xfrm>
            <a:off x="1547664" y="5089748"/>
            <a:ext cx="6438301" cy="276999"/>
          </a:xfrm>
          <a:prstGeom prst="rect">
            <a:avLst/>
          </a:prstGeom>
          <a:noFill/>
        </p:spPr>
        <p:txBody>
          <a:bodyPr wrap="none" rtlCol="0">
            <a:spAutoFit/>
          </a:bodyPr>
          <a:lstStyle/>
          <a:p>
            <a:r>
              <a:rPr lang="es-CO" sz="1200" dirty="0" smtClean="0">
                <a:solidFill>
                  <a:schemeClr val="bg1">
                    <a:lumMod val="85000"/>
                  </a:schemeClr>
                </a:solidFill>
              </a:rPr>
              <a:t>Fuente: Sistema Nacional de Evaluación de Gestión y Resultados: 15 años de aprendizaje, Nov. 2009.</a:t>
            </a:r>
            <a:endParaRPr lang="es-CO" sz="1200" dirty="0">
              <a:solidFill>
                <a:schemeClr val="bg1">
                  <a:lumMod val="85000"/>
                </a:schemeClr>
              </a:solidFill>
            </a:endParaRPr>
          </a:p>
        </p:txBody>
      </p:sp>
      <p:sp>
        <p:nvSpPr>
          <p:cNvPr id="16" name="15 CuadroTexto"/>
          <p:cNvSpPr txBox="1"/>
          <p:nvPr/>
        </p:nvSpPr>
        <p:spPr>
          <a:xfrm>
            <a:off x="5684019" y="4441676"/>
            <a:ext cx="1116011" cy="307777"/>
          </a:xfrm>
          <a:prstGeom prst="rect">
            <a:avLst/>
          </a:prstGeom>
          <a:noFill/>
        </p:spPr>
        <p:txBody>
          <a:bodyPr wrap="none" rtlCol="0">
            <a:spAutoFit/>
          </a:bodyPr>
          <a:lstStyle/>
          <a:p>
            <a:r>
              <a:rPr lang="es-CO" sz="1400" dirty="0" smtClean="0">
                <a:latin typeface="Trebuchet MS" panose="020B0603020202020204" pitchFamily="34" charset="0"/>
              </a:rPr>
              <a:t>1996 - 2001</a:t>
            </a:r>
            <a:endParaRPr lang="es-CO" sz="1400" dirty="0">
              <a:latin typeface="Trebuchet MS" panose="020B0603020202020204" pitchFamily="34" charset="0"/>
            </a:endParaRPr>
          </a:p>
        </p:txBody>
      </p:sp>
    </p:spTree>
    <p:extLst>
      <p:ext uri="{BB962C8B-B14F-4D97-AF65-F5344CB8AC3E}">
        <p14:creationId xmlns:p14="http://schemas.microsoft.com/office/powerpoint/2010/main" val="150170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5" grpId="0"/>
      <p:bldP spid="25" grpId="0"/>
      <p:bldP spid="26" grpId="0"/>
      <p:bldP spid="27" grpId="0"/>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2"/>
          <p:cNvSpPr txBox="1"/>
          <p:nvPr/>
        </p:nvSpPr>
        <p:spPr>
          <a:xfrm>
            <a:off x="395785" y="250116"/>
            <a:ext cx="8543499" cy="1015663"/>
          </a:xfrm>
          <a:prstGeom prst="rect">
            <a:avLst/>
          </a:prstGeom>
          <a:noFill/>
        </p:spPr>
        <p:txBody>
          <a:bodyPr wrap="square" rtlCol="0">
            <a:spAutoFit/>
          </a:bodyPr>
          <a:lstStyle/>
          <a:p>
            <a:r>
              <a:rPr lang="es-CO" sz="2400" dirty="0" smtClean="0">
                <a:solidFill>
                  <a:schemeClr val="bg2">
                    <a:lumMod val="50000"/>
                  </a:schemeClr>
                </a:solidFill>
                <a:latin typeface="Trebuchet MS" panose="020B0603020202020204" pitchFamily="34" charset="0"/>
              </a:rPr>
              <a:t>Para garantizar objetividad ,</a:t>
            </a:r>
            <a:r>
              <a:rPr lang="es-CO" sz="2800" dirty="0" smtClean="0">
                <a:solidFill>
                  <a:schemeClr val="bg2">
                    <a:lumMod val="50000"/>
                  </a:schemeClr>
                </a:solidFill>
                <a:latin typeface="Trebuchet MS" panose="020B0603020202020204" pitchFamily="34" charset="0"/>
              </a:rPr>
              <a:t> </a:t>
            </a:r>
            <a:r>
              <a:rPr lang="es-CO" sz="3200" dirty="0" smtClean="0">
                <a:solidFill>
                  <a:srgbClr val="FF0000"/>
                </a:solidFill>
                <a:latin typeface="Trebuchet MS" panose="020B0603020202020204" pitchFamily="34" charset="0"/>
              </a:rPr>
              <a:t>SINERGIA</a:t>
            </a:r>
            <a:r>
              <a:rPr lang="es-CO" sz="3200" dirty="0" smtClean="0">
                <a:latin typeface="Trebuchet MS" panose="020B0603020202020204" pitchFamily="34" charset="0"/>
              </a:rPr>
              <a:t> </a:t>
            </a:r>
            <a:endParaRPr lang="es-CO" sz="2800" dirty="0" smtClean="0">
              <a:latin typeface="Trebuchet MS" panose="020B0603020202020204" pitchFamily="34" charset="0"/>
            </a:endParaRPr>
          </a:p>
          <a:p>
            <a:r>
              <a:rPr lang="es-CO" sz="2800" dirty="0" smtClean="0">
                <a:solidFill>
                  <a:schemeClr val="accent4">
                    <a:lumMod val="60000"/>
                    <a:lumOff val="40000"/>
                  </a:schemeClr>
                </a:solidFill>
                <a:latin typeface="Trebuchet MS" panose="020B0603020202020204" pitchFamily="34" charset="0"/>
              </a:rPr>
              <a:t>			      </a:t>
            </a:r>
            <a:r>
              <a:rPr lang="es-CO" sz="2400" dirty="0" smtClean="0">
                <a:solidFill>
                  <a:schemeClr val="accent4">
                    <a:lumMod val="60000"/>
                    <a:lumOff val="40000"/>
                  </a:schemeClr>
                </a:solidFill>
                <a:latin typeface="Trebuchet MS" panose="020B0603020202020204" pitchFamily="34" charset="0"/>
              </a:rPr>
              <a:t>contrata evaluaciones externas.</a:t>
            </a:r>
            <a:endParaRPr lang="es-CO" sz="2400" dirty="0">
              <a:solidFill>
                <a:schemeClr val="accent4">
                  <a:lumMod val="60000"/>
                  <a:lumOff val="40000"/>
                </a:schemeClr>
              </a:solidFill>
              <a:latin typeface="Trebuchet MS" panose="020B0603020202020204" pitchFamily="34" charset="0"/>
            </a:endParaRPr>
          </a:p>
        </p:txBody>
      </p:sp>
      <p:grpSp>
        <p:nvGrpSpPr>
          <p:cNvPr id="7" name="6 Grupo"/>
          <p:cNvGrpSpPr/>
          <p:nvPr/>
        </p:nvGrpSpPr>
        <p:grpSpPr>
          <a:xfrm>
            <a:off x="313099" y="1118873"/>
            <a:ext cx="3928395" cy="2713438"/>
            <a:chOff x="313099" y="1118873"/>
            <a:chExt cx="3928395" cy="2713438"/>
          </a:xfrm>
        </p:grpSpPr>
        <p:graphicFrame>
          <p:nvGraphicFramePr>
            <p:cNvPr id="3" name="Gráfico 4"/>
            <p:cNvGraphicFramePr>
              <a:graphicFrameLocks/>
            </p:cNvGraphicFramePr>
            <p:nvPr>
              <p:extLst>
                <p:ext uri="{D42A27DB-BD31-4B8C-83A1-F6EECF244321}">
                  <p14:modId xmlns:p14="http://schemas.microsoft.com/office/powerpoint/2010/main" val="3112543682"/>
                </p:ext>
              </p:extLst>
            </p:nvPr>
          </p:nvGraphicFramePr>
          <p:xfrm>
            <a:off x="313099" y="1118873"/>
            <a:ext cx="3928395" cy="2176261"/>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6"/>
            <p:cNvSpPr txBox="1"/>
            <p:nvPr/>
          </p:nvSpPr>
          <p:spPr>
            <a:xfrm>
              <a:off x="1191437" y="3309091"/>
              <a:ext cx="1842350" cy="523220"/>
            </a:xfrm>
            <a:prstGeom prst="rect">
              <a:avLst/>
            </a:prstGeom>
            <a:noFill/>
          </p:spPr>
          <p:txBody>
            <a:bodyPr wrap="square" rtlCol="0">
              <a:spAutoFit/>
            </a:bodyPr>
            <a:lstStyle/>
            <a:p>
              <a:pPr algn="ctr"/>
              <a:r>
                <a:rPr lang="es-CO" sz="1400" dirty="0" smtClean="0">
                  <a:solidFill>
                    <a:srgbClr val="FF0000"/>
                  </a:solidFill>
                  <a:latin typeface="Trebuchet MS" panose="020B0603020202020204" pitchFamily="34" charset="0"/>
                </a:rPr>
                <a:t>Baja participación </a:t>
              </a:r>
            </a:p>
            <a:p>
              <a:pPr algn="ctr"/>
              <a:r>
                <a:rPr lang="es-CO" sz="1400" dirty="0" smtClean="0">
                  <a:solidFill>
                    <a:srgbClr val="FF0000"/>
                  </a:solidFill>
                  <a:latin typeface="Trebuchet MS" panose="020B0603020202020204" pitchFamily="34" charset="0"/>
                </a:rPr>
                <a:t>de las universidades</a:t>
              </a:r>
              <a:endParaRPr lang="es-CO" sz="1400" dirty="0">
                <a:solidFill>
                  <a:srgbClr val="FF0000"/>
                </a:solidFill>
                <a:latin typeface="Trebuchet MS" panose="020B0603020202020204" pitchFamily="34" charset="0"/>
              </a:endParaRPr>
            </a:p>
          </p:txBody>
        </p:sp>
      </p:grpSp>
      <p:grpSp>
        <p:nvGrpSpPr>
          <p:cNvPr id="8" name="7 Grupo"/>
          <p:cNvGrpSpPr/>
          <p:nvPr/>
        </p:nvGrpSpPr>
        <p:grpSpPr>
          <a:xfrm>
            <a:off x="4369987" y="2221537"/>
            <a:ext cx="4572000" cy="3226910"/>
            <a:chOff x="4369987" y="2221537"/>
            <a:chExt cx="4572000" cy="3226910"/>
          </a:xfrm>
        </p:grpSpPr>
        <p:graphicFrame>
          <p:nvGraphicFramePr>
            <p:cNvPr id="4" name="Gráfico 5"/>
            <p:cNvGraphicFramePr>
              <a:graphicFrameLocks/>
            </p:cNvGraphicFramePr>
            <p:nvPr>
              <p:extLst>
                <p:ext uri="{D42A27DB-BD31-4B8C-83A1-F6EECF244321}">
                  <p14:modId xmlns:p14="http://schemas.microsoft.com/office/powerpoint/2010/main" val="16974943"/>
                </p:ext>
              </p:extLst>
            </p:nvPr>
          </p:nvGraphicFramePr>
          <p:xfrm>
            <a:off x="4369987" y="2705247"/>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7"/>
            <p:cNvSpPr txBox="1"/>
            <p:nvPr/>
          </p:nvSpPr>
          <p:spPr>
            <a:xfrm>
              <a:off x="5478584" y="2221537"/>
              <a:ext cx="2933896" cy="523220"/>
            </a:xfrm>
            <a:prstGeom prst="rect">
              <a:avLst/>
            </a:prstGeom>
            <a:noFill/>
          </p:spPr>
          <p:txBody>
            <a:bodyPr wrap="square" rtlCol="0">
              <a:spAutoFit/>
            </a:bodyPr>
            <a:lstStyle/>
            <a:p>
              <a:pPr algn="ctr"/>
              <a:r>
                <a:rPr lang="es-CO" sz="1400" dirty="0" smtClean="0">
                  <a:solidFill>
                    <a:srgbClr val="FF0000"/>
                  </a:solidFill>
                  <a:latin typeface="Trebuchet MS" panose="020B0603020202020204" pitchFamily="34" charset="0"/>
                </a:rPr>
                <a:t>Concentración</a:t>
              </a:r>
            </a:p>
            <a:p>
              <a:pPr algn="ctr"/>
              <a:r>
                <a:rPr lang="es-CO" sz="1400" dirty="0" smtClean="0">
                  <a:solidFill>
                    <a:srgbClr val="FF0000"/>
                  </a:solidFill>
                  <a:latin typeface="Trebuchet MS" panose="020B0603020202020204" pitchFamily="34" charset="0"/>
                </a:rPr>
                <a:t> en pocas empresas de consultoría</a:t>
              </a:r>
              <a:endParaRPr lang="es-CO" sz="1400" dirty="0">
                <a:solidFill>
                  <a:srgbClr val="FF0000"/>
                </a:solidFill>
                <a:latin typeface="Trebuchet MS" panose="020B0603020202020204" pitchFamily="34" charset="0"/>
              </a:endParaRPr>
            </a:p>
          </p:txBody>
        </p:sp>
      </p:grpSp>
    </p:spTree>
    <p:extLst>
      <p:ext uri="{BB962C8B-B14F-4D97-AF65-F5344CB8AC3E}">
        <p14:creationId xmlns:p14="http://schemas.microsoft.com/office/powerpoint/2010/main" val="2351748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18 Grupo"/>
          <p:cNvGrpSpPr/>
          <p:nvPr/>
        </p:nvGrpSpPr>
        <p:grpSpPr>
          <a:xfrm>
            <a:off x="118334" y="1882580"/>
            <a:ext cx="8809112" cy="2037057"/>
            <a:chOff x="118334" y="1882580"/>
            <a:chExt cx="8809112" cy="2037057"/>
          </a:xfrm>
        </p:grpSpPr>
        <p:sp>
          <p:nvSpPr>
            <p:cNvPr id="2" name="1 Cheurón"/>
            <p:cNvSpPr/>
            <p:nvPr/>
          </p:nvSpPr>
          <p:spPr>
            <a:xfrm>
              <a:off x="247426" y="1882580"/>
              <a:ext cx="1941871" cy="1355465"/>
            </a:xfrm>
            <a:prstGeom prst="chevron">
              <a:avLst/>
            </a:prstGeom>
            <a:solidFill>
              <a:srgbClr val="CA068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CO">
                <a:solidFill>
                  <a:schemeClr val="tx1"/>
                </a:solidFill>
              </a:endParaRPr>
            </a:p>
          </p:txBody>
        </p:sp>
        <p:sp>
          <p:nvSpPr>
            <p:cNvPr id="3" name="2 Cheurón"/>
            <p:cNvSpPr/>
            <p:nvPr/>
          </p:nvSpPr>
          <p:spPr>
            <a:xfrm>
              <a:off x="1945015" y="1882580"/>
              <a:ext cx="1941871" cy="1355465"/>
            </a:xfrm>
            <a:prstGeom prst="chevron">
              <a:avLst/>
            </a:prstGeom>
            <a:solidFill>
              <a:srgbClr val="CA068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CO">
                <a:solidFill>
                  <a:schemeClr val="tx1"/>
                </a:solidFill>
              </a:endParaRPr>
            </a:p>
          </p:txBody>
        </p:sp>
        <p:sp>
          <p:nvSpPr>
            <p:cNvPr id="4" name="3 Cheurón"/>
            <p:cNvSpPr/>
            <p:nvPr/>
          </p:nvSpPr>
          <p:spPr>
            <a:xfrm>
              <a:off x="3673207" y="1882580"/>
              <a:ext cx="1941871" cy="1355465"/>
            </a:xfrm>
            <a:prstGeom prst="chevron">
              <a:avLst/>
            </a:prstGeom>
            <a:solidFill>
              <a:srgbClr val="CA068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CO">
                <a:solidFill>
                  <a:schemeClr val="tx1"/>
                </a:solidFill>
              </a:endParaRPr>
            </a:p>
          </p:txBody>
        </p:sp>
        <p:sp>
          <p:nvSpPr>
            <p:cNvPr id="5" name="4 Cheurón"/>
            <p:cNvSpPr/>
            <p:nvPr/>
          </p:nvSpPr>
          <p:spPr>
            <a:xfrm>
              <a:off x="5329391" y="1882580"/>
              <a:ext cx="1941871" cy="1355465"/>
            </a:xfrm>
            <a:prstGeom prst="chevron">
              <a:avLst/>
            </a:prstGeom>
            <a:solidFill>
              <a:srgbClr val="CA068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CO">
                <a:solidFill>
                  <a:schemeClr val="tx1"/>
                </a:solidFill>
              </a:endParaRPr>
            </a:p>
          </p:txBody>
        </p:sp>
        <p:sp>
          <p:nvSpPr>
            <p:cNvPr id="6" name="5 Cheurón"/>
            <p:cNvSpPr/>
            <p:nvPr/>
          </p:nvSpPr>
          <p:spPr>
            <a:xfrm>
              <a:off x="6985575" y="1882580"/>
              <a:ext cx="1941871" cy="1355465"/>
            </a:xfrm>
            <a:prstGeom prst="chevron">
              <a:avLst/>
            </a:prstGeom>
            <a:solidFill>
              <a:srgbClr val="CA068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s-CO">
                <a:solidFill>
                  <a:schemeClr val="tx1"/>
                </a:solidFill>
              </a:endParaRPr>
            </a:p>
          </p:txBody>
        </p:sp>
        <p:sp>
          <p:nvSpPr>
            <p:cNvPr id="7" name="6 CuadroTexto"/>
            <p:cNvSpPr txBox="1"/>
            <p:nvPr/>
          </p:nvSpPr>
          <p:spPr>
            <a:xfrm>
              <a:off x="118334" y="3334862"/>
              <a:ext cx="1402948" cy="584775"/>
            </a:xfrm>
            <a:prstGeom prst="rect">
              <a:avLst/>
            </a:prstGeom>
            <a:noFill/>
          </p:spPr>
          <p:txBody>
            <a:bodyPr wrap="none" rtlCol="0">
              <a:spAutoFit/>
            </a:bodyPr>
            <a:lstStyle/>
            <a:p>
              <a:pPr algn="ctr"/>
              <a:r>
                <a:rPr lang="es-CO" sz="1600" dirty="0" smtClean="0">
                  <a:solidFill>
                    <a:srgbClr val="33CC33"/>
                  </a:solidFill>
                  <a:latin typeface="Trebuchet MS" panose="020B0603020202020204" pitchFamily="34" charset="0"/>
                </a:rPr>
                <a:t>Definición </a:t>
              </a:r>
            </a:p>
            <a:p>
              <a:pPr algn="ctr"/>
              <a:r>
                <a:rPr lang="es-CO" sz="1600" dirty="0" smtClean="0">
                  <a:solidFill>
                    <a:srgbClr val="33CC33"/>
                  </a:solidFill>
                  <a:latin typeface="Trebuchet MS" panose="020B0603020202020204" pitchFamily="34" charset="0"/>
                </a:rPr>
                <a:t>del problema</a:t>
              </a:r>
            </a:p>
          </p:txBody>
        </p:sp>
        <p:sp>
          <p:nvSpPr>
            <p:cNvPr id="8" name="7 CuadroTexto"/>
            <p:cNvSpPr txBox="1"/>
            <p:nvPr/>
          </p:nvSpPr>
          <p:spPr>
            <a:xfrm>
              <a:off x="1867970" y="3334862"/>
              <a:ext cx="1316386" cy="338554"/>
            </a:xfrm>
            <a:prstGeom prst="rect">
              <a:avLst/>
            </a:prstGeom>
            <a:noFill/>
          </p:spPr>
          <p:txBody>
            <a:bodyPr wrap="none" rtlCol="0">
              <a:spAutoFit/>
            </a:bodyPr>
            <a:lstStyle/>
            <a:p>
              <a:r>
                <a:rPr lang="es-CO" sz="1600" dirty="0" smtClean="0">
                  <a:solidFill>
                    <a:srgbClr val="33CC33"/>
                  </a:solidFill>
                  <a:latin typeface="Trebuchet MS" panose="020B0603020202020204" pitchFamily="34" charset="0"/>
                </a:rPr>
                <a:t>Formulación</a:t>
              </a:r>
            </a:p>
          </p:txBody>
        </p:sp>
        <p:sp>
          <p:nvSpPr>
            <p:cNvPr id="9" name="8 CuadroTexto"/>
            <p:cNvSpPr txBox="1"/>
            <p:nvPr/>
          </p:nvSpPr>
          <p:spPr>
            <a:xfrm>
              <a:off x="3488582" y="3334862"/>
              <a:ext cx="1628972" cy="584775"/>
            </a:xfrm>
            <a:prstGeom prst="rect">
              <a:avLst/>
            </a:prstGeom>
            <a:noFill/>
          </p:spPr>
          <p:txBody>
            <a:bodyPr wrap="none" rtlCol="0">
              <a:spAutoFit/>
            </a:bodyPr>
            <a:lstStyle/>
            <a:p>
              <a:pPr algn="ctr"/>
              <a:r>
                <a:rPr lang="es-CO" sz="1600" dirty="0" smtClean="0">
                  <a:solidFill>
                    <a:srgbClr val="33CC33"/>
                  </a:solidFill>
                  <a:latin typeface="Trebuchet MS" panose="020B0603020202020204" pitchFamily="34" charset="0"/>
                </a:rPr>
                <a:t>Decisión</a:t>
              </a:r>
            </a:p>
            <a:p>
              <a:pPr algn="ctr"/>
              <a:r>
                <a:rPr lang="es-CO" sz="1600" dirty="0" smtClean="0">
                  <a:solidFill>
                    <a:srgbClr val="33CC33"/>
                  </a:solidFill>
                  <a:latin typeface="Trebuchet MS" panose="020B0603020202020204" pitchFamily="34" charset="0"/>
                </a:rPr>
                <a:t>(legitimización)</a:t>
              </a:r>
            </a:p>
          </p:txBody>
        </p:sp>
        <p:sp>
          <p:nvSpPr>
            <p:cNvPr id="10" name="9 CuadroTexto"/>
            <p:cNvSpPr txBox="1"/>
            <p:nvPr/>
          </p:nvSpPr>
          <p:spPr>
            <a:xfrm>
              <a:off x="5155524" y="3334862"/>
              <a:ext cx="1665841" cy="338554"/>
            </a:xfrm>
            <a:prstGeom prst="rect">
              <a:avLst/>
            </a:prstGeom>
            <a:noFill/>
          </p:spPr>
          <p:txBody>
            <a:bodyPr wrap="none" rtlCol="0">
              <a:spAutoFit/>
            </a:bodyPr>
            <a:lstStyle/>
            <a:p>
              <a:r>
                <a:rPr lang="es-CO" sz="1600" dirty="0" smtClean="0">
                  <a:solidFill>
                    <a:srgbClr val="33CC33"/>
                  </a:solidFill>
                  <a:latin typeface="Trebuchet MS" panose="020B0603020202020204" pitchFamily="34" charset="0"/>
                </a:rPr>
                <a:t>Implementación</a:t>
              </a:r>
            </a:p>
          </p:txBody>
        </p:sp>
        <p:sp>
          <p:nvSpPr>
            <p:cNvPr id="11" name="10 CuadroTexto"/>
            <p:cNvSpPr txBox="1"/>
            <p:nvPr/>
          </p:nvSpPr>
          <p:spPr>
            <a:xfrm>
              <a:off x="7059142" y="3334862"/>
              <a:ext cx="1167307" cy="338554"/>
            </a:xfrm>
            <a:prstGeom prst="rect">
              <a:avLst/>
            </a:prstGeom>
            <a:noFill/>
          </p:spPr>
          <p:txBody>
            <a:bodyPr wrap="none" rtlCol="0">
              <a:spAutoFit/>
            </a:bodyPr>
            <a:lstStyle/>
            <a:p>
              <a:r>
                <a:rPr lang="es-CO" sz="1600" dirty="0" smtClean="0">
                  <a:solidFill>
                    <a:srgbClr val="33CC33"/>
                  </a:solidFill>
                  <a:latin typeface="Trebuchet MS" panose="020B0603020202020204" pitchFamily="34" charset="0"/>
                </a:rPr>
                <a:t>Evaluación</a:t>
              </a:r>
            </a:p>
          </p:txBody>
        </p:sp>
      </p:grpSp>
      <p:sp>
        <p:nvSpPr>
          <p:cNvPr id="12" name="CuadroTexto 3"/>
          <p:cNvSpPr txBox="1"/>
          <p:nvPr/>
        </p:nvSpPr>
        <p:spPr>
          <a:xfrm>
            <a:off x="814354" y="585754"/>
            <a:ext cx="7581147" cy="707886"/>
          </a:xfrm>
          <a:prstGeom prst="rect">
            <a:avLst/>
          </a:prstGeom>
          <a:noFill/>
        </p:spPr>
        <p:txBody>
          <a:bodyPr wrap="square" rtlCol="0">
            <a:spAutoFit/>
          </a:bodyPr>
          <a:lstStyle/>
          <a:p>
            <a:pPr algn="ctr"/>
            <a:r>
              <a:rPr lang="es-CO" sz="2000" dirty="0" smtClean="0">
                <a:solidFill>
                  <a:srgbClr val="FF0000"/>
                </a:solidFill>
                <a:latin typeface="Trebuchet MS" panose="020B0603020202020204" pitchFamily="34" charset="0"/>
              </a:rPr>
              <a:t>SINERGIA</a:t>
            </a:r>
            <a:r>
              <a:rPr lang="es-CO" sz="2000" dirty="0" smtClean="0">
                <a:latin typeface="Trebuchet MS" panose="020B0603020202020204" pitchFamily="34" charset="0"/>
              </a:rPr>
              <a:t> </a:t>
            </a:r>
            <a:r>
              <a:rPr lang="es-CO" sz="2000" dirty="0" smtClean="0">
                <a:solidFill>
                  <a:schemeClr val="bg2">
                    <a:lumMod val="50000"/>
                  </a:schemeClr>
                </a:solidFill>
                <a:latin typeface="Trebuchet MS" panose="020B0603020202020204" pitchFamily="34" charset="0"/>
              </a:rPr>
              <a:t>adopta el modelo secuencial de análisis de políticas públicas, pero se concentra en el final del ciclo.</a:t>
            </a:r>
            <a:endParaRPr lang="es-CO" sz="2000" dirty="0">
              <a:solidFill>
                <a:schemeClr val="bg2">
                  <a:lumMod val="50000"/>
                </a:schemeClr>
              </a:solidFill>
              <a:latin typeface="Trebuchet MS" panose="020B0603020202020204" pitchFamily="34" charset="0"/>
            </a:endParaRPr>
          </a:p>
        </p:txBody>
      </p:sp>
      <p:grpSp>
        <p:nvGrpSpPr>
          <p:cNvPr id="18" name="17 Grupo"/>
          <p:cNvGrpSpPr/>
          <p:nvPr/>
        </p:nvGrpSpPr>
        <p:grpSpPr>
          <a:xfrm>
            <a:off x="5258618" y="3944782"/>
            <a:ext cx="3186143" cy="1663254"/>
            <a:chOff x="5290892" y="3869476"/>
            <a:chExt cx="3186143" cy="1663254"/>
          </a:xfrm>
        </p:grpSpPr>
        <p:sp>
          <p:nvSpPr>
            <p:cNvPr id="13" name="CuadroTexto 6"/>
            <p:cNvSpPr txBox="1"/>
            <p:nvPr/>
          </p:nvSpPr>
          <p:spPr>
            <a:xfrm>
              <a:off x="5290892" y="5009510"/>
              <a:ext cx="1561729" cy="523220"/>
            </a:xfrm>
            <a:prstGeom prst="rect">
              <a:avLst/>
            </a:prstGeom>
            <a:noFill/>
          </p:spPr>
          <p:txBody>
            <a:bodyPr wrap="square" rtlCol="0">
              <a:spAutoFit/>
            </a:bodyPr>
            <a:lstStyle/>
            <a:p>
              <a:r>
                <a:rPr lang="es-CO" sz="1400" dirty="0" smtClean="0">
                  <a:solidFill>
                    <a:schemeClr val="bg2">
                      <a:lumMod val="50000"/>
                    </a:schemeClr>
                  </a:solidFill>
                  <a:latin typeface="Trebuchet MS" panose="020B0603020202020204" pitchFamily="34" charset="0"/>
                </a:rPr>
                <a:t>Institucional (23); 2007</a:t>
              </a:r>
              <a:endParaRPr lang="es-CO" sz="1400" dirty="0">
                <a:solidFill>
                  <a:schemeClr val="bg2">
                    <a:lumMod val="50000"/>
                  </a:schemeClr>
                </a:solidFill>
                <a:latin typeface="Trebuchet MS" panose="020B0603020202020204" pitchFamily="34" charset="0"/>
              </a:endParaRPr>
            </a:p>
          </p:txBody>
        </p:sp>
        <p:sp>
          <p:nvSpPr>
            <p:cNvPr id="14" name="CuadroTexto 7"/>
            <p:cNvSpPr txBox="1"/>
            <p:nvPr/>
          </p:nvSpPr>
          <p:spPr>
            <a:xfrm>
              <a:off x="5296988" y="3869476"/>
              <a:ext cx="1587906" cy="523220"/>
            </a:xfrm>
            <a:prstGeom prst="rect">
              <a:avLst/>
            </a:prstGeom>
            <a:noFill/>
          </p:spPr>
          <p:txBody>
            <a:bodyPr wrap="square" rtlCol="0">
              <a:spAutoFit/>
            </a:bodyPr>
            <a:lstStyle/>
            <a:p>
              <a:r>
                <a:rPr lang="es-CO" sz="1400" dirty="0" smtClean="0">
                  <a:solidFill>
                    <a:schemeClr val="bg2">
                      <a:lumMod val="50000"/>
                    </a:schemeClr>
                  </a:solidFill>
                  <a:latin typeface="Trebuchet MS" panose="020B0603020202020204" pitchFamily="34" charset="0"/>
                </a:rPr>
                <a:t>Operaciones</a:t>
              </a:r>
              <a:r>
                <a:rPr lang="es-CO" sz="1400" dirty="0" smtClean="0">
                  <a:latin typeface="Trebuchet MS" panose="020B0603020202020204" pitchFamily="34" charset="0"/>
                </a:rPr>
                <a:t> </a:t>
              </a:r>
              <a:r>
                <a:rPr lang="es-CO" sz="1400" dirty="0" smtClean="0">
                  <a:solidFill>
                    <a:schemeClr val="bg2">
                      <a:lumMod val="50000"/>
                    </a:schemeClr>
                  </a:solidFill>
                  <a:latin typeface="Trebuchet MS" panose="020B0603020202020204" pitchFamily="34" charset="0"/>
                </a:rPr>
                <a:t>(28);2008</a:t>
              </a:r>
              <a:endParaRPr lang="es-CO" sz="1400" dirty="0">
                <a:solidFill>
                  <a:schemeClr val="bg2">
                    <a:lumMod val="50000"/>
                  </a:schemeClr>
                </a:solidFill>
                <a:latin typeface="Trebuchet MS" panose="020B0603020202020204" pitchFamily="34" charset="0"/>
              </a:endParaRPr>
            </a:p>
          </p:txBody>
        </p:sp>
        <p:sp>
          <p:nvSpPr>
            <p:cNvPr id="15" name="CuadroTexto 8"/>
            <p:cNvSpPr txBox="1"/>
            <p:nvPr/>
          </p:nvSpPr>
          <p:spPr>
            <a:xfrm>
              <a:off x="7065733" y="3881486"/>
              <a:ext cx="1411302" cy="523220"/>
            </a:xfrm>
            <a:prstGeom prst="rect">
              <a:avLst/>
            </a:prstGeom>
            <a:noFill/>
          </p:spPr>
          <p:txBody>
            <a:bodyPr wrap="square" rtlCol="0">
              <a:spAutoFit/>
            </a:bodyPr>
            <a:lstStyle/>
            <a:p>
              <a:r>
                <a:rPr lang="es-CO" sz="1400" dirty="0" smtClean="0">
                  <a:solidFill>
                    <a:schemeClr val="bg2">
                      <a:lumMod val="50000"/>
                    </a:schemeClr>
                  </a:solidFill>
                  <a:latin typeface="Trebuchet MS" panose="020B0603020202020204" pitchFamily="34" charset="0"/>
                </a:rPr>
                <a:t>Resultados (53); 2006</a:t>
              </a:r>
              <a:endParaRPr lang="es-CO" sz="1400" dirty="0">
                <a:solidFill>
                  <a:schemeClr val="bg2">
                    <a:lumMod val="50000"/>
                  </a:schemeClr>
                </a:solidFill>
                <a:latin typeface="Trebuchet MS" panose="020B0603020202020204" pitchFamily="34" charset="0"/>
              </a:endParaRPr>
            </a:p>
          </p:txBody>
        </p:sp>
        <p:sp>
          <p:nvSpPr>
            <p:cNvPr id="16" name="CuadroTexto 9"/>
            <p:cNvSpPr txBox="1"/>
            <p:nvPr/>
          </p:nvSpPr>
          <p:spPr>
            <a:xfrm>
              <a:off x="7065733" y="4423300"/>
              <a:ext cx="1411302" cy="523220"/>
            </a:xfrm>
            <a:prstGeom prst="rect">
              <a:avLst/>
            </a:prstGeom>
            <a:noFill/>
          </p:spPr>
          <p:txBody>
            <a:bodyPr wrap="square" rtlCol="0">
              <a:spAutoFit/>
            </a:bodyPr>
            <a:lstStyle/>
            <a:p>
              <a:r>
                <a:rPr lang="es-CO" sz="1400" dirty="0" smtClean="0">
                  <a:solidFill>
                    <a:schemeClr val="bg2">
                      <a:lumMod val="50000"/>
                    </a:schemeClr>
                  </a:solidFill>
                  <a:latin typeface="Trebuchet MS" panose="020B0603020202020204" pitchFamily="34" charset="0"/>
                </a:rPr>
                <a:t>Impacto (34); 2006</a:t>
              </a:r>
              <a:endParaRPr lang="es-CO" sz="1400" dirty="0">
                <a:solidFill>
                  <a:schemeClr val="bg2">
                    <a:lumMod val="50000"/>
                  </a:schemeClr>
                </a:solidFill>
                <a:latin typeface="Trebuchet MS" panose="020B0603020202020204" pitchFamily="34" charset="0"/>
              </a:endParaRPr>
            </a:p>
          </p:txBody>
        </p:sp>
        <p:sp>
          <p:nvSpPr>
            <p:cNvPr id="17" name="CuadroTexto 10"/>
            <p:cNvSpPr txBox="1"/>
            <p:nvPr/>
          </p:nvSpPr>
          <p:spPr>
            <a:xfrm>
              <a:off x="5296988" y="4435683"/>
              <a:ext cx="1405026" cy="523220"/>
            </a:xfrm>
            <a:prstGeom prst="rect">
              <a:avLst/>
            </a:prstGeom>
            <a:noFill/>
          </p:spPr>
          <p:txBody>
            <a:bodyPr wrap="square" rtlCol="0">
              <a:spAutoFit/>
            </a:bodyPr>
            <a:lstStyle/>
            <a:p>
              <a:r>
                <a:rPr lang="es-CO" sz="1400" dirty="0" smtClean="0">
                  <a:solidFill>
                    <a:schemeClr val="bg2">
                      <a:lumMod val="50000"/>
                    </a:schemeClr>
                  </a:solidFill>
                  <a:latin typeface="Trebuchet MS" panose="020B0603020202020204" pitchFamily="34" charset="0"/>
                </a:rPr>
                <a:t>Ejecutivas (17);2008</a:t>
              </a:r>
              <a:endParaRPr lang="es-CO" sz="1400" dirty="0">
                <a:solidFill>
                  <a:schemeClr val="bg2">
                    <a:lumMod val="50000"/>
                  </a:schemeClr>
                </a:solidFill>
                <a:latin typeface="Trebuchet MS" panose="020B0603020202020204" pitchFamily="34" charset="0"/>
              </a:endParaRPr>
            </a:p>
          </p:txBody>
        </p:sp>
      </p:grpSp>
    </p:spTree>
    <p:extLst>
      <p:ext uri="{BB962C8B-B14F-4D97-AF65-F5344CB8AC3E}">
        <p14:creationId xmlns:p14="http://schemas.microsoft.com/office/powerpoint/2010/main" val="426335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a:extLst>
              <a:ext uri="{28A0092B-C50C-407E-A947-70E740481C1C}">
                <a14:useLocalDpi xmlns:a14="http://schemas.microsoft.com/office/drawing/2010/main" val="0"/>
              </a:ext>
            </a:extLst>
          </a:blip>
          <a:srcRect b="4117"/>
          <a:stretch/>
        </p:blipFill>
        <p:spPr>
          <a:xfrm>
            <a:off x="0" y="0"/>
            <a:ext cx="9144000" cy="5715000"/>
          </a:xfrm>
          <a:prstGeom prst="rect">
            <a:avLst/>
          </a:prstGeom>
        </p:spPr>
      </p:pic>
      <p:sp>
        <p:nvSpPr>
          <p:cNvPr id="3" name="2 CuadroTexto"/>
          <p:cNvSpPr txBox="1"/>
          <p:nvPr/>
        </p:nvSpPr>
        <p:spPr>
          <a:xfrm>
            <a:off x="2642957" y="2205319"/>
            <a:ext cx="4161396" cy="1261884"/>
          </a:xfrm>
          <a:prstGeom prst="rect">
            <a:avLst/>
          </a:prstGeom>
          <a:noFill/>
        </p:spPr>
        <p:txBody>
          <a:bodyPr wrap="none" rtlCol="0">
            <a:spAutoFit/>
          </a:bodyPr>
          <a:lstStyle/>
          <a:p>
            <a:pPr algn="ctr"/>
            <a:r>
              <a:rPr lang="es-CO" sz="2800" dirty="0" smtClean="0">
                <a:solidFill>
                  <a:srgbClr val="FFFF00"/>
                </a:solidFill>
                <a:effectLst>
                  <a:outerShdw blurRad="38100" dist="38100" dir="2700000" algn="tl">
                    <a:srgbClr val="000000">
                      <a:alpha val="43137"/>
                    </a:srgbClr>
                  </a:outerShdw>
                </a:effectLst>
                <a:latin typeface="Trebuchet MS" panose="020B0603020202020204" pitchFamily="34" charset="0"/>
              </a:rPr>
              <a:t>MIRADA MESO</a:t>
            </a:r>
          </a:p>
          <a:p>
            <a:r>
              <a:rPr lang="es-CO" sz="4800" dirty="0" smtClean="0">
                <a:solidFill>
                  <a:srgbClr val="00FF00"/>
                </a:solidFill>
                <a:effectLst>
                  <a:outerShdw blurRad="38100" dist="38100" dir="2700000" algn="tl">
                    <a:srgbClr val="000000">
                      <a:alpha val="43137"/>
                    </a:srgbClr>
                  </a:outerShdw>
                </a:effectLst>
                <a:latin typeface="Trebuchet MS" panose="020B0603020202020204" pitchFamily="34" charset="0"/>
              </a:rPr>
              <a:t>METODOLOGÍA</a:t>
            </a:r>
            <a:endParaRPr lang="es-CO" sz="4800" dirty="0">
              <a:solidFill>
                <a:srgbClr val="00FF0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86472297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4225290" y="476250"/>
            <a:ext cx="4762500" cy="4762500"/>
          </a:xfrm>
          <a:prstGeom prst="rect">
            <a:avLst/>
          </a:prstGeom>
          <a:effectLst>
            <a:reflection endPos="0" dir="5400000" sy="-100000" algn="bl" rotWithShape="0"/>
          </a:effectLst>
        </p:spPr>
      </p:pic>
      <p:sp>
        <p:nvSpPr>
          <p:cNvPr id="2" name="1 CuadroTexto"/>
          <p:cNvSpPr txBox="1"/>
          <p:nvPr/>
        </p:nvSpPr>
        <p:spPr>
          <a:xfrm>
            <a:off x="680231" y="2613662"/>
            <a:ext cx="7795724" cy="954107"/>
          </a:xfrm>
          <a:prstGeom prst="rect">
            <a:avLst/>
          </a:prstGeom>
          <a:noFill/>
        </p:spPr>
        <p:txBody>
          <a:bodyPr wrap="none" rtlCol="0">
            <a:spAutoFit/>
          </a:bodyPr>
          <a:lstStyle/>
          <a:p>
            <a:r>
              <a:rPr lang="es-CO" sz="2400" dirty="0">
                <a:solidFill>
                  <a:srgbClr val="C00000"/>
                </a:solidFill>
                <a:latin typeface="Trebuchet MS" panose="020B0603020202020204" pitchFamily="34" charset="0"/>
              </a:rPr>
              <a:t>¿Quiénes han descargado una evaluación </a:t>
            </a:r>
            <a:endParaRPr lang="es-CO" sz="2400" dirty="0" smtClean="0">
              <a:solidFill>
                <a:srgbClr val="C00000"/>
              </a:solidFill>
              <a:latin typeface="Trebuchet MS" panose="020B0603020202020204" pitchFamily="34" charset="0"/>
            </a:endParaRPr>
          </a:p>
          <a:p>
            <a:r>
              <a:rPr lang="es-CO" sz="2400" dirty="0" smtClean="0">
                <a:solidFill>
                  <a:schemeClr val="bg2">
                    <a:lumMod val="50000"/>
                  </a:schemeClr>
                </a:solidFill>
                <a:latin typeface="Trebuchet MS" panose="020B0603020202020204" pitchFamily="34" charset="0"/>
              </a:rPr>
              <a:t>                                      del sitio web de </a:t>
            </a:r>
            <a:r>
              <a:rPr lang="es-CO" sz="3200" dirty="0">
                <a:solidFill>
                  <a:srgbClr val="FF0000"/>
                </a:solidFill>
                <a:latin typeface="Trebuchet MS" panose="020B0603020202020204" pitchFamily="34" charset="0"/>
              </a:rPr>
              <a:t>SINERGIA</a:t>
            </a:r>
            <a:r>
              <a:rPr lang="es-CO" sz="2400" dirty="0">
                <a:solidFill>
                  <a:schemeClr val="bg2">
                    <a:lumMod val="50000"/>
                  </a:schemeClr>
                </a:solidFill>
                <a:latin typeface="Trebuchet MS" panose="020B0603020202020204" pitchFamily="34" charset="0"/>
              </a:rPr>
              <a:t>?</a:t>
            </a:r>
          </a:p>
        </p:txBody>
      </p:sp>
      <p:sp>
        <p:nvSpPr>
          <p:cNvPr id="4" name="CuadroTexto 3"/>
          <p:cNvSpPr txBox="1"/>
          <p:nvPr/>
        </p:nvSpPr>
        <p:spPr>
          <a:xfrm>
            <a:off x="5406390" y="4869418"/>
            <a:ext cx="2293620" cy="400110"/>
          </a:xfrm>
          <a:prstGeom prst="rect">
            <a:avLst/>
          </a:prstGeom>
          <a:noFill/>
        </p:spPr>
        <p:txBody>
          <a:bodyPr wrap="square" rtlCol="0">
            <a:spAutoFit/>
          </a:bodyPr>
          <a:lstStyle/>
          <a:p>
            <a:pPr algn="ctr"/>
            <a:r>
              <a:rPr lang="es-CO" sz="2000" dirty="0" smtClean="0">
                <a:solidFill>
                  <a:schemeClr val="accent1">
                    <a:lumMod val="40000"/>
                    <a:lumOff val="60000"/>
                  </a:schemeClr>
                </a:solidFill>
              </a:rPr>
              <a:t>www.evaluar.org.co</a:t>
            </a:r>
            <a:endParaRPr lang="es-CO" sz="2000" dirty="0">
              <a:solidFill>
                <a:schemeClr val="accent1">
                  <a:lumMod val="40000"/>
                  <a:lumOff val="60000"/>
                </a:schemeClr>
              </a:solidFill>
            </a:endParaRPr>
          </a:p>
        </p:txBody>
      </p:sp>
    </p:spTree>
    <p:extLst>
      <p:ext uri="{BB962C8B-B14F-4D97-AF65-F5344CB8AC3E}">
        <p14:creationId xmlns:p14="http://schemas.microsoft.com/office/powerpoint/2010/main" val="2963812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25"/>
          <p:cNvSpPr txBox="1"/>
          <p:nvPr/>
        </p:nvSpPr>
        <p:spPr>
          <a:xfrm>
            <a:off x="461724" y="370335"/>
            <a:ext cx="8297315" cy="738664"/>
          </a:xfrm>
          <a:prstGeom prst="rect">
            <a:avLst/>
          </a:prstGeom>
          <a:noFill/>
        </p:spPr>
        <p:txBody>
          <a:bodyPr wrap="square" rtlCol="0">
            <a:spAutoFit/>
          </a:bodyPr>
          <a:lstStyle/>
          <a:p>
            <a:r>
              <a:rPr lang="es-CO" dirty="0" smtClean="0">
                <a:solidFill>
                  <a:srgbClr val="92D050"/>
                </a:solidFill>
                <a:latin typeface="Trebuchet MS" panose="020B0603020202020204" pitchFamily="34" charset="0"/>
              </a:rPr>
              <a:t>La evaluación </a:t>
            </a:r>
            <a:r>
              <a:rPr lang="es-CO" dirty="0" smtClean="0">
                <a:solidFill>
                  <a:srgbClr val="F535C3"/>
                </a:solidFill>
                <a:latin typeface="Trebuchet MS" panose="020B0603020202020204" pitchFamily="34" charset="0"/>
              </a:rPr>
              <a:t>debe ser asumida como un </a:t>
            </a:r>
            <a:r>
              <a:rPr lang="es-CO" sz="2400" dirty="0" smtClean="0">
                <a:solidFill>
                  <a:srgbClr val="F535C3"/>
                </a:solidFill>
                <a:latin typeface="Trebuchet MS" panose="020B0603020202020204" pitchFamily="34" charset="0"/>
              </a:rPr>
              <a:t>proyecto</a:t>
            </a:r>
            <a:r>
              <a:rPr lang="es-CO" dirty="0" smtClean="0">
                <a:solidFill>
                  <a:srgbClr val="F535C3"/>
                </a:solidFill>
                <a:latin typeface="Trebuchet MS" panose="020B0603020202020204" pitchFamily="34" charset="0"/>
              </a:rPr>
              <a:t>, que tiene </a:t>
            </a:r>
            <a:r>
              <a:rPr lang="es-CO" dirty="0" smtClean="0">
                <a:solidFill>
                  <a:srgbClr val="00B0F0"/>
                </a:solidFill>
                <a:latin typeface="Trebuchet MS" panose="020B0603020202020204" pitchFamily="34" charset="0"/>
              </a:rPr>
              <a:t>cadena de valor.</a:t>
            </a:r>
            <a:endParaRPr lang="es-CO" dirty="0">
              <a:solidFill>
                <a:srgbClr val="00B0F0"/>
              </a:solidFill>
              <a:latin typeface="Trebuchet MS" panose="020B0603020202020204" pitchFamily="34" charset="0"/>
            </a:endParaRPr>
          </a:p>
        </p:txBody>
      </p:sp>
      <p:grpSp>
        <p:nvGrpSpPr>
          <p:cNvPr id="16" name="15 Grupo"/>
          <p:cNvGrpSpPr/>
          <p:nvPr/>
        </p:nvGrpSpPr>
        <p:grpSpPr>
          <a:xfrm>
            <a:off x="389186" y="1433384"/>
            <a:ext cx="8425465" cy="3361462"/>
            <a:chOff x="389186" y="1433384"/>
            <a:chExt cx="8425465" cy="3361462"/>
          </a:xfrm>
        </p:grpSpPr>
        <p:graphicFrame>
          <p:nvGraphicFramePr>
            <p:cNvPr id="2" name="Diagrama 3"/>
            <p:cNvGraphicFramePr/>
            <p:nvPr>
              <p:extLst>
                <p:ext uri="{D42A27DB-BD31-4B8C-83A1-F6EECF244321}">
                  <p14:modId xmlns:p14="http://schemas.microsoft.com/office/powerpoint/2010/main" val="2269370669"/>
                </p:ext>
              </p:extLst>
            </p:nvPr>
          </p:nvGraphicFramePr>
          <p:xfrm>
            <a:off x="461724" y="1841170"/>
            <a:ext cx="8352927" cy="878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6"/>
            <p:cNvSpPr txBox="1"/>
            <p:nvPr/>
          </p:nvSpPr>
          <p:spPr>
            <a:xfrm>
              <a:off x="389186" y="2849799"/>
              <a:ext cx="1674393" cy="830997"/>
            </a:xfrm>
            <a:prstGeom prst="rect">
              <a:avLst/>
            </a:prstGeom>
            <a:noFill/>
          </p:spPr>
          <p:txBody>
            <a:bodyPr wrap="square" rtlCol="0">
              <a:spAutoFit/>
            </a:bodyPr>
            <a:lstStyle/>
            <a:p>
              <a:r>
                <a:rPr lang="es-CO" sz="1200" dirty="0" smtClean="0">
                  <a:latin typeface="Trebuchet MS" panose="020B0603020202020204" pitchFamily="34" charset="0"/>
                </a:rPr>
                <a:t>Términos de referencia</a:t>
              </a:r>
            </a:p>
            <a:p>
              <a:r>
                <a:rPr lang="es-CO" sz="1200" dirty="0" smtClean="0">
                  <a:latin typeface="Trebuchet MS" panose="020B0603020202020204" pitchFamily="34" charset="0"/>
                </a:rPr>
                <a:t>- Preguntas </a:t>
              </a:r>
            </a:p>
            <a:p>
              <a:r>
                <a:rPr lang="es-CO" sz="1200" dirty="0" smtClean="0">
                  <a:latin typeface="Trebuchet MS" panose="020B0603020202020204" pitchFamily="34" charset="0"/>
                </a:rPr>
                <a:t>- Tipo de evaluación</a:t>
              </a:r>
              <a:endParaRPr lang="es-CO" sz="1200" dirty="0">
                <a:latin typeface="Trebuchet MS" panose="020B0603020202020204" pitchFamily="34" charset="0"/>
              </a:endParaRPr>
            </a:p>
          </p:txBody>
        </p:sp>
        <p:sp>
          <p:nvSpPr>
            <p:cNvPr id="4" name="CuadroTexto 20"/>
            <p:cNvSpPr txBox="1"/>
            <p:nvPr/>
          </p:nvSpPr>
          <p:spPr>
            <a:xfrm>
              <a:off x="389186" y="4330390"/>
              <a:ext cx="2401294" cy="461665"/>
            </a:xfrm>
            <a:prstGeom prst="rect">
              <a:avLst/>
            </a:prstGeom>
            <a:noFill/>
          </p:spPr>
          <p:txBody>
            <a:bodyPr wrap="square" rtlCol="0">
              <a:spAutoFit/>
            </a:bodyPr>
            <a:lstStyle/>
            <a:p>
              <a:r>
                <a:rPr lang="es-CO" sz="1200" dirty="0" smtClean="0">
                  <a:latin typeface="Trebuchet MS" panose="020B0603020202020204" pitchFamily="34" charset="0"/>
                </a:rPr>
                <a:t>Metodologías de </a:t>
              </a:r>
            </a:p>
            <a:p>
              <a:r>
                <a:rPr lang="es-CO" sz="1200" dirty="0" smtClean="0">
                  <a:latin typeface="Trebuchet MS" panose="020B0603020202020204" pitchFamily="34" charset="0"/>
                </a:rPr>
                <a:t>evaluación existentes</a:t>
              </a:r>
              <a:endParaRPr lang="es-CO" sz="1200" dirty="0">
                <a:latin typeface="Trebuchet MS" panose="020B0603020202020204" pitchFamily="34" charset="0"/>
              </a:endParaRPr>
            </a:p>
          </p:txBody>
        </p:sp>
        <p:sp>
          <p:nvSpPr>
            <p:cNvPr id="5" name="CuadroTexto 22"/>
            <p:cNvSpPr txBox="1"/>
            <p:nvPr/>
          </p:nvSpPr>
          <p:spPr>
            <a:xfrm>
              <a:off x="389186" y="3733043"/>
              <a:ext cx="2162755" cy="276999"/>
            </a:xfrm>
            <a:prstGeom prst="rect">
              <a:avLst/>
            </a:prstGeom>
            <a:noFill/>
          </p:spPr>
          <p:txBody>
            <a:bodyPr wrap="square" rtlCol="0">
              <a:spAutoFit/>
            </a:bodyPr>
            <a:lstStyle/>
            <a:p>
              <a:r>
                <a:rPr lang="es-CO" sz="1200" dirty="0" smtClean="0">
                  <a:latin typeface="Trebuchet MS" panose="020B0603020202020204" pitchFamily="34" charset="0"/>
                </a:rPr>
                <a:t>Recursos humanos</a:t>
              </a:r>
              <a:endParaRPr lang="es-CO" sz="1200" dirty="0">
                <a:latin typeface="Trebuchet MS" panose="020B0603020202020204" pitchFamily="34" charset="0"/>
              </a:endParaRPr>
            </a:p>
          </p:txBody>
        </p:sp>
        <p:sp>
          <p:nvSpPr>
            <p:cNvPr id="6" name="CuadroTexto 26"/>
            <p:cNvSpPr txBox="1"/>
            <p:nvPr/>
          </p:nvSpPr>
          <p:spPr>
            <a:xfrm>
              <a:off x="389186" y="4043934"/>
              <a:ext cx="2162755" cy="276999"/>
            </a:xfrm>
            <a:prstGeom prst="rect">
              <a:avLst/>
            </a:prstGeom>
            <a:noFill/>
          </p:spPr>
          <p:txBody>
            <a:bodyPr wrap="square" rtlCol="0">
              <a:spAutoFit/>
            </a:bodyPr>
            <a:lstStyle/>
            <a:p>
              <a:r>
                <a:rPr lang="es-CO" sz="1200" dirty="0" smtClean="0">
                  <a:latin typeface="Trebuchet MS" panose="020B0603020202020204" pitchFamily="34" charset="0"/>
                </a:rPr>
                <a:t>Presupuesto</a:t>
              </a:r>
              <a:endParaRPr lang="es-CO" sz="1200" dirty="0">
                <a:latin typeface="Trebuchet MS" panose="020B0603020202020204" pitchFamily="34" charset="0"/>
              </a:endParaRPr>
            </a:p>
          </p:txBody>
        </p:sp>
        <p:sp>
          <p:nvSpPr>
            <p:cNvPr id="7" name="CuadroTexto 27"/>
            <p:cNvSpPr txBox="1"/>
            <p:nvPr/>
          </p:nvSpPr>
          <p:spPr>
            <a:xfrm>
              <a:off x="2222069" y="2849798"/>
              <a:ext cx="1138970" cy="461665"/>
            </a:xfrm>
            <a:prstGeom prst="rect">
              <a:avLst/>
            </a:prstGeom>
            <a:noFill/>
          </p:spPr>
          <p:txBody>
            <a:bodyPr wrap="square" rtlCol="0">
              <a:spAutoFit/>
            </a:bodyPr>
            <a:lstStyle/>
            <a:p>
              <a:r>
                <a:rPr lang="es-CO" sz="1200" dirty="0" smtClean="0">
                  <a:latin typeface="Trebuchet MS" panose="020B0603020202020204" pitchFamily="34" charset="0"/>
                </a:rPr>
                <a:t>Diseño </a:t>
              </a:r>
            </a:p>
            <a:p>
              <a:r>
                <a:rPr lang="es-CO" sz="1200" dirty="0" smtClean="0">
                  <a:latin typeface="Trebuchet MS" panose="020B0603020202020204" pitchFamily="34" charset="0"/>
                </a:rPr>
                <a:t>metodológico</a:t>
              </a:r>
              <a:endParaRPr lang="es-CO" sz="1200" dirty="0">
                <a:latin typeface="Trebuchet MS" panose="020B0603020202020204" pitchFamily="34" charset="0"/>
              </a:endParaRPr>
            </a:p>
          </p:txBody>
        </p:sp>
        <p:sp>
          <p:nvSpPr>
            <p:cNvPr id="8" name="CuadroTexto 28"/>
            <p:cNvSpPr txBox="1"/>
            <p:nvPr/>
          </p:nvSpPr>
          <p:spPr>
            <a:xfrm>
              <a:off x="2204913" y="3446587"/>
              <a:ext cx="1669774" cy="276999"/>
            </a:xfrm>
            <a:prstGeom prst="rect">
              <a:avLst/>
            </a:prstGeom>
            <a:noFill/>
          </p:spPr>
          <p:txBody>
            <a:bodyPr wrap="square" rtlCol="0">
              <a:spAutoFit/>
            </a:bodyPr>
            <a:lstStyle/>
            <a:p>
              <a:r>
                <a:rPr lang="es-CO" sz="1200" dirty="0" smtClean="0">
                  <a:latin typeface="Trebuchet MS" panose="020B0603020202020204" pitchFamily="34" charset="0"/>
                </a:rPr>
                <a:t>Trabajo de campo</a:t>
              </a:r>
              <a:endParaRPr lang="es-CO" sz="1200" dirty="0">
                <a:latin typeface="Trebuchet MS" panose="020B0603020202020204" pitchFamily="34" charset="0"/>
              </a:endParaRPr>
            </a:p>
          </p:txBody>
        </p:sp>
        <p:sp>
          <p:nvSpPr>
            <p:cNvPr id="9" name="CuadroTexto 29"/>
            <p:cNvSpPr txBox="1"/>
            <p:nvPr/>
          </p:nvSpPr>
          <p:spPr>
            <a:xfrm>
              <a:off x="2204913" y="3870254"/>
              <a:ext cx="1106700" cy="461665"/>
            </a:xfrm>
            <a:prstGeom prst="rect">
              <a:avLst/>
            </a:prstGeom>
            <a:noFill/>
          </p:spPr>
          <p:txBody>
            <a:bodyPr wrap="square" rtlCol="0">
              <a:spAutoFit/>
            </a:bodyPr>
            <a:lstStyle/>
            <a:p>
              <a:r>
                <a:rPr lang="es-CO" sz="1200" dirty="0" smtClean="0">
                  <a:latin typeface="Trebuchet MS" panose="020B0603020202020204" pitchFamily="34" charset="0"/>
                </a:rPr>
                <a:t>Análisis de la información</a:t>
              </a:r>
              <a:endParaRPr lang="es-CO" sz="1200" dirty="0">
                <a:latin typeface="Trebuchet MS" panose="020B0603020202020204" pitchFamily="34" charset="0"/>
              </a:endParaRPr>
            </a:p>
          </p:txBody>
        </p:sp>
        <p:sp>
          <p:nvSpPr>
            <p:cNvPr id="10" name="CuadroTexto 30"/>
            <p:cNvSpPr txBox="1"/>
            <p:nvPr/>
          </p:nvSpPr>
          <p:spPr>
            <a:xfrm>
              <a:off x="2192555" y="4333181"/>
              <a:ext cx="1669774" cy="461665"/>
            </a:xfrm>
            <a:prstGeom prst="rect">
              <a:avLst/>
            </a:prstGeom>
            <a:noFill/>
          </p:spPr>
          <p:txBody>
            <a:bodyPr wrap="square" rtlCol="0">
              <a:spAutoFit/>
            </a:bodyPr>
            <a:lstStyle/>
            <a:p>
              <a:r>
                <a:rPr lang="es-CO" sz="1200" dirty="0" smtClean="0">
                  <a:latin typeface="Trebuchet MS" panose="020B0603020202020204" pitchFamily="34" charset="0"/>
                </a:rPr>
                <a:t>Elaboración del informe</a:t>
              </a:r>
              <a:endParaRPr lang="es-CO" sz="1200" dirty="0">
                <a:latin typeface="Trebuchet MS" panose="020B0603020202020204" pitchFamily="34" charset="0"/>
              </a:endParaRPr>
            </a:p>
          </p:txBody>
        </p:sp>
        <p:sp>
          <p:nvSpPr>
            <p:cNvPr id="11" name="CuadroTexto 31"/>
            <p:cNvSpPr txBox="1"/>
            <p:nvPr/>
          </p:nvSpPr>
          <p:spPr>
            <a:xfrm>
              <a:off x="3708939" y="2826976"/>
              <a:ext cx="1789817" cy="1015663"/>
            </a:xfrm>
            <a:prstGeom prst="rect">
              <a:avLst/>
            </a:prstGeom>
            <a:noFill/>
          </p:spPr>
          <p:txBody>
            <a:bodyPr wrap="square" rtlCol="0">
              <a:spAutoFit/>
            </a:bodyPr>
            <a:lstStyle/>
            <a:p>
              <a:r>
                <a:rPr lang="es-CO" sz="1200" dirty="0" smtClean="0">
                  <a:latin typeface="Trebuchet MS" panose="020B0603020202020204" pitchFamily="34" charset="0"/>
                </a:rPr>
                <a:t>Informe final de Evaluación</a:t>
              </a:r>
            </a:p>
            <a:p>
              <a:r>
                <a:rPr lang="es-CO" sz="1200" dirty="0" smtClean="0">
                  <a:latin typeface="Trebuchet MS" panose="020B0603020202020204" pitchFamily="34" charset="0"/>
                </a:rPr>
                <a:t>- Datos</a:t>
              </a:r>
            </a:p>
            <a:p>
              <a:r>
                <a:rPr lang="es-CO" sz="1200" dirty="0" smtClean="0">
                  <a:latin typeface="Trebuchet MS" panose="020B0603020202020204" pitchFamily="34" charset="0"/>
                </a:rPr>
                <a:t>- Conclusiones </a:t>
              </a:r>
            </a:p>
            <a:p>
              <a:r>
                <a:rPr lang="es-CO" sz="1200" dirty="0" smtClean="0">
                  <a:latin typeface="Trebuchet MS" panose="020B0603020202020204" pitchFamily="34" charset="0"/>
                </a:rPr>
                <a:t>- Recomendaciones</a:t>
              </a:r>
              <a:endParaRPr lang="es-CO" sz="1200" dirty="0">
                <a:latin typeface="Trebuchet MS" panose="020B0603020202020204" pitchFamily="34" charset="0"/>
              </a:endParaRPr>
            </a:p>
          </p:txBody>
        </p:sp>
        <p:sp>
          <p:nvSpPr>
            <p:cNvPr id="12" name="CuadroTexto 32"/>
            <p:cNvSpPr txBox="1"/>
            <p:nvPr/>
          </p:nvSpPr>
          <p:spPr>
            <a:xfrm>
              <a:off x="5209300" y="2862483"/>
              <a:ext cx="1669774" cy="830997"/>
            </a:xfrm>
            <a:prstGeom prst="rect">
              <a:avLst/>
            </a:prstGeom>
            <a:noFill/>
          </p:spPr>
          <p:txBody>
            <a:bodyPr wrap="square" rtlCol="0">
              <a:spAutoFit/>
            </a:bodyPr>
            <a:lstStyle/>
            <a:p>
              <a:pPr algn="ctr"/>
              <a:r>
                <a:rPr lang="es-CO" sz="1200" dirty="0" smtClean="0">
                  <a:latin typeface="Trebuchet MS" panose="020B0603020202020204" pitchFamily="34" charset="0"/>
                </a:rPr>
                <a:t>Transferencia y apropiación de los datos, conclusiones y recomendaciones</a:t>
              </a:r>
              <a:endParaRPr lang="es-CO" sz="1200" dirty="0">
                <a:latin typeface="Trebuchet MS" panose="020B0603020202020204" pitchFamily="34" charset="0"/>
              </a:endParaRPr>
            </a:p>
          </p:txBody>
        </p:sp>
        <p:sp>
          <p:nvSpPr>
            <p:cNvPr id="13" name="CuadroTexto 33"/>
            <p:cNvSpPr txBox="1"/>
            <p:nvPr/>
          </p:nvSpPr>
          <p:spPr>
            <a:xfrm>
              <a:off x="6903610" y="2865058"/>
              <a:ext cx="1669774" cy="646331"/>
            </a:xfrm>
            <a:prstGeom prst="rect">
              <a:avLst/>
            </a:prstGeom>
            <a:noFill/>
          </p:spPr>
          <p:txBody>
            <a:bodyPr wrap="square" rtlCol="0">
              <a:spAutoFit/>
            </a:bodyPr>
            <a:lstStyle/>
            <a:p>
              <a:pPr algn="ctr"/>
              <a:r>
                <a:rPr lang="es-CO" sz="1200" dirty="0" smtClean="0">
                  <a:latin typeface="Trebuchet MS" panose="020B0603020202020204" pitchFamily="34" charset="0"/>
                </a:rPr>
                <a:t>Uso de la evaluación en argumentos de política pública</a:t>
              </a:r>
              <a:endParaRPr lang="es-CO" sz="1200" dirty="0">
                <a:latin typeface="Trebuchet MS" panose="020B0603020202020204" pitchFamily="34" charset="0"/>
              </a:endParaRPr>
            </a:p>
          </p:txBody>
        </p:sp>
        <p:sp>
          <p:nvSpPr>
            <p:cNvPr id="15" name="14 Redondear rectángulo de esquina diagonal"/>
            <p:cNvSpPr/>
            <p:nvPr/>
          </p:nvSpPr>
          <p:spPr>
            <a:xfrm>
              <a:off x="444843" y="1433384"/>
              <a:ext cx="8056606" cy="395416"/>
            </a:xfrm>
            <a:prstGeom prst="round2DiagRect">
              <a:avLst>
                <a:gd name="adj1" fmla="val 50000"/>
                <a:gd name="adj2" fmla="val 50000"/>
              </a:avLst>
            </a:prstGeom>
            <a:ln>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i="1" dirty="0" smtClean="0">
                  <a:solidFill>
                    <a:srgbClr val="FF0000"/>
                  </a:solidFill>
                  <a:latin typeface="Trebuchet MS" panose="020B0603020202020204" pitchFamily="34" charset="0"/>
                </a:rPr>
                <a:t>EVALUACIÓN</a:t>
              </a:r>
              <a:endParaRPr lang="es-CO" b="1" i="1" dirty="0">
                <a:solidFill>
                  <a:srgbClr val="FF0000"/>
                </a:solidFill>
                <a:latin typeface="Trebuchet MS" panose="020B0603020202020204" pitchFamily="34" charset="0"/>
              </a:endParaRPr>
            </a:p>
          </p:txBody>
        </p:sp>
      </p:grpSp>
    </p:spTree>
    <p:extLst>
      <p:ext uri="{BB962C8B-B14F-4D97-AF65-F5344CB8AC3E}">
        <p14:creationId xmlns:p14="http://schemas.microsoft.com/office/powerpoint/2010/main" val="1054206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25"/>
          <p:cNvSpPr txBox="1"/>
          <p:nvPr/>
        </p:nvSpPr>
        <p:spPr>
          <a:xfrm>
            <a:off x="461724" y="370335"/>
            <a:ext cx="8297315" cy="646331"/>
          </a:xfrm>
          <a:prstGeom prst="rect">
            <a:avLst/>
          </a:prstGeom>
          <a:noFill/>
        </p:spPr>
        <p:txBody>
          <a:bodyPr wrap="square" rtlCol="0">
            <a:spAutoFit/>
          </a:bodyPr>
          <a:lstStyle/>
          <a:p>
            <a:pPr algn="ctr"/>
            <a:r>
              <a:rPr lang="es-CO" dirty="0" smtClean="0">
                <a:solidFill>
                  <a:srgbClr val="92D050"/>
                </a:solidFill>
                <a:latin typeface="Trebuchet MS" panose="020B0603020202020204" pitchFamily="34" charset="0"/>
              </a:rPr>
              <a:t>El proceso de evaluación tiene el ZOOM en el diseño metodológico y el trabajo de campo, descuidando el resto de la CADENA DE VALOR.</a:t>
            </a:r>
            <a:endParaRPr lang="es-CO" dirty="0">
              <a:solidFill>
                <a:srgbClr val="00B0F0"/>
              </a:solidFill>
              <a:latin typeface="Trebuchet MS" panose="020B0603020202020204" pitchFamily="34" charset="0"/>
            </a:endParaRPr>
          </a:p>
        </p:txBody>
      </p:sp>
      <p:grpSp>
        <p:nvGrpSpPr>
          <p:cNvPr id="5" name="4 Grupo"/>
          <p:cNvGrpSpPr/>
          <p:nvPr/>
        </p:nvGrpSpPr>
        <p:grpSpPr>
          <a:xfrm>
            <a:off x="444843" y="1433384"/>
            <a:ext cx="8369808" cy="1286192"/>
            <a:chOff x="444843" y="1433384"/>
            <a:chExt cx="8369808" cy="1286192"/>
          </a:xfrm>
        </p:grpSpPr>
        <p:graphicFrame>
          <p:nvGraphicFramePr>
            <p:cNvPr id="18" name="Diagrama 3"/>
            <p:cNvGraphicFramePr/>
            <p:nvPr>
              <p:extLst>
                <p:ext uri="{D42A27DB-BD31-4B8C-83A1-F6EECF244321}">
                  <p14:modId xmlns:p14="http://schemas.microsoft.com/office/powerpoint/2010/main" val="2615946182"/>
                </p:ext>
              </p:extLst>
            </p:nvPr>
          </p:nvGraphicFramePr>
          <p:xfrm>
            <a:off x="461724" y="1841170"/>
            <a:ext cx="8352927" cy="8784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 name="14 Redondear rectángulo de esquina diagonal"/>
            <p:cNvSpPr/>
            <p:nvPr/>
          </p:nvSpPr>
          <p:spPr>
            <a:xfrm>
              <a:off x="444843" y="1433384"/>
              <a:ext cx="8056606" cy="395416"/>
            </a:xfrm>
            <a:prstGeom prst="round2DiagRect">
              <a:avLst>
                <a:gd name="adj1" fmla="val 50000"/>
                <a:gd name="adj2" fmla="val 50000"/>
              </a:avLst>
            </a:prstGeom>
            <a:ln>
              <a:solidFill>
                <a:srgbClr val="FF66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b="1" i="1" dirty="0" smtClean="0">
                  <a:solidFill>
                    <a:srgbClr val="FF0000"/>
                  </a:solidFill>
                  <a:latin typeface="Trebuchet MS" panose="020B0603020202020204" pitchFamily="34" charset="0"/>
                </a:rPr>
                <a:t>EVALUACIÓN</a:t>
              </a:r>
              <a:endParaRPr lang="es-CO" b="1" i="1" dirty="0">
                <a:solidFill>
                  <a:srgbClr val="FF0000"/>
                </a:solidFill>
                <a:latin typeface="Trebuchet MS" panose="020B0603020202020204" pitchFamily="34" charset="0"/>
              </a:endParaRPr>
            </a:p>
          </p:txBody>
        </p:sp>
      </p:grpSp>
      <p:grpSp>
        <p:nvGrpSpPr>
          <p:cNvPr id="4" name="3 Grupo"/>
          <p:cNvGrpSpPr/>
          <p:nvPr/>
        </p:nvGrpSpPr>
        <p:grpSpPr>
          <a:xfrm>
            <a:off x="389186" y="2826976"/>
            <a:ext cx="8184198" cy="1504943"/>
            <a:chOff x="389186" y="2826976"/>
            <a:chExt cx="8184198" cy="1504943"/>
          </a:xfrm>
        </p:grpSpPr>
        <p:sp>
          <p:nvSpPr>
            <p:cNvPr id="19" name="CuadroTexto 6"/>
            <p:cNvSpPr txBox="1"/>
            <p:nvPr/>
          </p:nvSpPr>
          <p:spPr>
            <a:xfrm>
              <a:off x="389186" y="2849799"/>
              <a:ext cx="1674393" cy="646331"/>
            </a:xfrm>
            <a:prstGeom prst="rect">
              <a:avLst/>
            </a:prstGeom>
            <a:noFill/>
          </p:spPr>
          <p:txBody>
            <a:bodyPr wrap="square" rtlCol="0">
              <a:spAutoFit/>
            </a:bodyPr>
            <a:lstStyle/>
            <a:p>
              <a:r>
                <a:rPr lang="es-CO" sz="1200" dirty="0" smtClean="0">
                  <a:latin typeface="Trebuchet MS" panose="020B0603020202020204" pitchFamily="34" charset="0"/>
                </a:rPr>
                <a:t>Términos de referencia</a:t>
              </a:r>
            </a:p>
            <a:p>
              <a:r>
                <a:rPr lang="es-CO" sz="1200" dirty="0" smtClean="0">
                  <a:latin typeface="Trebuchet MS" panose="020B0603020202020204" pitchFamily="34" charset="0"/>
                </a:rPr>
                <a:t>- Preguntas </a:t>
              </a:r>
            </a:p>
          </p:txBody>
        </p:sp>
        <p:sp>
          <p:nvSpPr>
            <p:cNvPr id="25" name="CuadroTexto 29"/>
            <p:cNvSpPr txBox="1"/>
            <p:nvPr/>
          </p:nvSpPr>
          <p:spPr>
            <a:xfrm>
              <a:off x="2204913" y="3870254"/>
              <a:ext cx="1106700" cy="461665"/>
            </a:xfrm>
            <a:prstGeom prst="rect">
              <a:avLst/>
            </a:prstGeom>
            <a:noFill/>
          </p:spPr>
          <p:txBody>
            <a:bodyPr wrap="square" rtlCol="0">
              <a:spAutoFit/>
            </a:bodyPr>
            <a:lstStyle/>
            <a:p>
              <a:r>
                <a:rPr lang="es-CO" sz="1200" dirty="0" smtClean="0">
                  <a:latin typeface="Trebuchet MS" panose="020B0603020202020204" pitchFamily="34" charset="0"/>
                </a:rPr>
                <a:t>Análisis de la información</a:t>
              </a:r>
              <a:endParaRPr lang="es-CO" sz="1200" dirty="0">
                <a:latin typeface="Trebuchet MS" panose="020B0603020202020204" pitchFamily="34" charset="0"/>
              </a:endParaRPr>
            </a:p>
          </p:txBody>
        </p:sp>
        <p:sp>
          <p:nvSpPr>
            <p:cNvPr id="27" name="CuadroTexto 31"/>
            <p:cNvSpPr txBox="1"/>
            <p:nvPr/>
          </p:nvSpPr>
          <p:spPr>
            <a:xfrm>
              <a:off x="3708939" y="2826976"/>
              <a:ext cx="1789817" cy="1015663"/>
            </a:xfrm>
            <a:prstGeom prst="rect">
              <a:avLst/>
            </a:prstGeom>
            <a:noFill/>
          </p:spPr>
          <p:txBody>
            <a:bodyPr wrap="square" rtlCol="0">
              <a:spAutoFit/>
            </a:bodyPr>
            <a:lstStyle/>
            <a:p>
              <a:r>
                <a:rPr lang="es-CO" sz="1200" dirty="0" smtClean="0">
                  <a:latin typeface="Trebuchet MS" panose="020B0603020202020204" pitchFamily="34" charset="0"/>
                </a:rPr>
                <a:t>Informe final de Evaluación</a:t>
              </a:r>
            </a:p>
            <a:p>
              <a:r>
                <a:rPr lang="es-CO" sz="1200" dirty="0" smtClean="0">
                  <a:latin typeface="Trebuchet MS" panose="020B0603020202020204" pitchFamily="34" charset="0"/>
                </a:rPr>
                <a:t>- Datos</a:t>
              </a:r>
            </a:p>
            <a:p>
              <a:r>
                <a:rPr lang="es-CO" sz="1200" dirty="0" smtClean="0">
                  <a:latin typeface="Trebuchet MS" panose="020B0603020202020204" pitchFamily="34" charset="0"/>
                </a:rPr>
                <a:t>- Conclusiones </a:t>
              </a:r>
            </a:p>
            <a:p>
              <a:r>
                <a:rPr lang="es-CO" sz="1200" dirty="0" smtClean="0">
                  <a:latin typeface="Trebuchet MS" panose="020B0603020202020204" pitchFamily="34" charset="0"/>
                </a:rPr>
                <a:t>- Recomendaciones</a:t>
              </a:r>
              <a:endParaRPr lang="es-CO" sz="1200" dirty="0">
                <a:latin typeface="Trebuchet MS" panose="020B0603020202020204" pitchFamily="34" charset="0"/>
              </a:endParaRPr>
            </a:p>
          </p:txBody>
        </p:sp>
        <p:sp>
          <p:nvSpPr>
            <p:cNvPr id="28" name="CuadroTexto 32"/>
            <p:cNvSpPr txBox="1"/>
            <p:nvPr/>
          </p:nvSpPr>
          <p:spPr>
            <a:xfrm>
              <a:off x="5209300" y="2862483"/>
              <a:ext cx="1669774" cy="830997"/>
            </a:xfrm>
            <a:prstGeom prst="rect">
              <a:avLst/>
            </a:prstGeom>
            <a:noFill/>
          </p:spPr>
          <p:txBody>
            <a:bodyPr wrap="square" rtlCol="0">
              <a:spAutoFit/>
            </a:bodyPr>
            <a:lstStyle/>
            <a:p>
              <a:pPr algn="ctr"/>
              <a:r>
                <a:rPr lang="es-CO" sz="1200" dirty="0" smtClean="0">
                  <a:latin typeface="Trebuchet MS" panose="020B0603020202020204" pitchFamily="34" charset="0"/>
                </a:rPr>
                <a:t>Transferencia y apropiación de los datos, conclusiones y recomendaciones</a:t>
              </a:r>
              <a:endParaRPr lang="es-CO" sz="1200" dirty="0">
                <a:latin typeface="Trebuchet MS" panose="020B0603020202020204" pitchFamily="34" charset="0"/>
              </a:endParaRPr>
            </a:p>
          </p:txBody>
        </p:sp>
        <p:sp>
          <p:nvSpPr>
            <p:cNvPr id="29" name="CuadroTexto 33"/>
            <p:cNvSpPr txBox="1"/>
            <p:nvPr/>
          </p:nvSpPr>
          <p:spPr>
            <a:xfrm>
              <a:off x="6903610" y="2865058"/>
              <a:ext cx="1669774" cy="646331"/>
            </a:xfrm>
            <a:prstGeom prst="rect">
              <a:avLst/>
            </a:prstGeom>
            <a:noFill/>
          </p:spPr>
          <p:txBody>
            <a:bodyPr wrap="square" rtlCol="0">
              <a:spAutoFit/>
            </a:bodyPr>
            <a:lstStyle/>
            <a:p>
              <a:pPr algn="ctr"/>
              <a:r>
                <a:rPr lang="es-CO" sz="1200" dirty="0" smtClean="0">
                  <a:latin typeface="Trebuchet MS" panose="020B0603020202020204" pitchFamily="34" charset="0"/>
                </a:rPr>
                <a:t>Uso de la evaluación en argumentos de política pública</a:t>
              </a:r>
              <a:endParaRPr lang="es-CO" sz="1200" dirty="0">
                <a:latin typeface="Trebuchet MS" panose="020B0603020202020204" pitchFamily="34" charset="0"/>
              </a:endParaRPr>
            </a:p>
          </p:txBody>
        </p:sp>
        <p:cxnSp>
          <p:nvCxnSpPr>
            <p:cNvPr id="31" name="Conector recto de flecha 30"/>
            <p:cNvCxnSpPr/>
            <p:nvPr/>
          </p:nvCxnSpPr>
          <p:spPr>
            <a:xfrm>
              <a:off x="1363980" y="3169920"/>
              <a:ext cx="784860" cy="792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45" name="Conector recto de flecha 6144"/>
            <p:cNvCxnSpPr>
              <a:stCxn id="25" idx="3"/>
              <a:endCxn id="27" idx="1"/>
            </p:cNvCxnSpPr>
            <p:nvPr/>
          </p:nvCxnSpPr>
          <p:spPr>
            <a:xfrm flipV="1">
              <a:off x="3311613" y="3334808"/>
              <a:ext cx="397326" cy="766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48" name="Conector recto de flecha 6147"/>
            <p:cNvCxnSpPr/>
            <p:nvPr/>
          </p:nvCxnSpPr>
          <p:spPr>
            <a:xfrm flipV="1">
              <a:off x="4853940" y="3261360"/>
              <a:ext cx="355360" cy="7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50" name="Conector recto de flecha 6149"/>
            <p:cNvCxnSpPr>
              <a:stCxn id="28" idx="3"/>
            </p:cNvCxnSpPr>
            <p:nvPr/>
          </p:nvCxnSpPr>
          <p:spPr>
            <a:xfrm flipV="1">
              <a:off x="6879074" y="3276600"/>
              <a:ext cx="238006" cy="1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CuadroTexto 1"/>
          <p:cNvSpPr txBox="1"/>
          <p:nvPr/>
        </p:nvSpPr>
        <p:spPr>
          <a:xfrm>
            <a:off x="1257581" y="4600866"/>
            <a:ext cx="6385560" cy="892552"/>
          </a:xfrm>
          <a:prstGeom prst="rect">
            <a:avLst/>
          </a:prstGeom>
          <a:noFill/>
        </p:spPr>
        <p:txBody>
          <a:bodyPr wrap="square" rtlCol="0">
            <a:spAutoFit/>
          </a:bodyPr>
          <a:lstStyle/>
          <a:p>
            <a:pPr algn="ctr"/>
            <a:r>
              <a:rPr lang="es-CO" dirty="0" smtClean="0">
                <a:solidFill>
                  <a:srgbClr val="CA0689"/>
                </a:solidFill>
                <a:latin typeface="Trebuchet MS" panose="020B0603020202020204" pitchFamily="34" charset="0"/>
              </a:rPr>
              <a:t>Vamos a analizar estos temas a través de </a:t>
            </a:r>
            <a:r>
              <a:rPr lang="es-CO" sz="2400" dirty="0" smtClean="0">
                <a:solidFill>
                  <a:srgbClr val="CA0689"/>
                </a:solidFill>
                <a:latin typeface="Trebuchet MS" panose="020B0603020202020204" pitchFamily="34" charset="0"/>
              </a:rPr>
              <a:t>DOS CASOS, </a:t>
            </a:r>
            <a:r>
              <a:rPr lang="es-CO" sz="1400" i="1" dirty="0" smtClean="0">
                <a:solidFill>
                  <a:srgbClr val="CA0689"/>
                </a:solidFill>
                <a:latin typeface="Trebuchet MS" panose="020B0603020202020204" pitchFamily="34" charset="0"/>
              </a:rPr>
              <a:t>tomando como referente el libro “Principios Básicos de la Evaluación para la Acción” de E. Jane </a:t>
            </a:r>
            <a:r>
              <a:rPr lang="es-CO" sz="1400" i="1" dirty="0" err="1" smtClean="0">
                <a:solidFill>
                  <a:srgbClr val="CA0689"/>
                </a:solidFill>
                <a:latin typeface="Trebuchet MS" panose="020B0603020202020204" pitchFamily="34" charset="0"/>
              </a:rPr>
              <a:t>Davidson</a:t>
            </a:r>
            <a:endParaRPr lang="es-CO" i="1" dirty="0">
              <a:solidFill>
                <a:srgbClr val="CA0689"/>
              </a:solidFill>
              <a:latin typeface="Trebuchet MS" panose="020B0603020202020204" pitchFamily="34" charset="0"/>
            </a:endParaRPr>
          </a:p>
        </p:txBody>
      </p:sp>
    </p:spTree>
    <p:extLst>
      <p:ext uri="{BB962C8B-B14F-4D97-AF65-F5344CB8AC3E}">
        <p14:creationId xmlns:p14="http://schemas.microsoft.com/office/powerpoint/2010/main" val="3595016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127701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redondeado"/>
          <p:cNvSpPr/>
          <p:nvPr/>
        </p:nvSpPr>
        <p:spPr>
          <a:xfrm>
            <a:off x="1151620" y="1701242"/>
            <a:ext cx="2349293" cy="510058"/>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sz="1200" dirty="0" smtClean="0">
                <a:solidFill>
                  <a:schemeClr val="tx1"/>
                </a:solidFill>
                <a:latin typeface="Trebuchet MS" panose="020B0603020202020204" pitchFamily="34" charset="0"/>
                <a:cs typeface="Arial" pitchFamily="34" charset="0"/>
              </a:rPr>
              <a:t>1.Caracterización </a:t>
            </a:r>
            <a:r>
              <a:rPr lang="es-ES" sz="1200" dirty="0">
                <a:solidFill>
                  <a:schemeClr val="tx1"/>
                </a:solidFill>
                <a:latin typeface="Trebuchet MS" panose="020B0603020202020204" pitchFamily="34" charset="0"/>
                <a:cs typeface="Arial" pitchFamily="34" charset="0"/>
              </a:rPr>
              <a:t>de la </a:t>
            </a:r>
            <a:r>
              <a:rPr lang="es-ES" sz="1200" b="1" dirty="0">
                <a:solidFill>
                  <a:srgbClr val="FF0000"/>
                </a:solidFill>
                <a:latin typeface="Trebuchet MS" panose="020B0603020202020204" pitchFamily="34" charset="0"/>
                <a:cs typeface="Arial" pitchFamily="34" charset="0"/>
              </a:rPr>
              <a:t>calidad</a:t>
            </a:r>
            <a:r>
              <a:rPr lang="es-ES" sz="1200" dirty="0">
                <a:solidFill>
                  <a:srgbClr val="FF0000"/>
                </a:solidFill>
                <a:latin typeface="Trebuchet MS" panose="020B0603020202020204" pitchFamily="34" charset="0"/>
                <a:cs typeface="Arial" pitchFamily="34" charset="0"/>
              </a:rPr>
              <a:t> </a:t>
            </a:r>
            <a:r>
              <a:rPr lang="es-ES" sz="1200" dirty="0">
                <a:solidFill>
                  <a:schemeClr val="tx1"/>
                </a:solidFill>
                <a:latin typeface="Trebuchet MS" panose="020B0603020202020204" pitchFamily="34" charset="0"/>
                <a:cs typeface="Arial" pitchFamily="34" charset="0"/>
              </a:rPr>
              <a:t>de los servicios de atención a la primera infancia</a:t>
            </a:r>
            <a:endParaRPr lang="es-CO" sz="1200" dirty="0">
              <a:solidFill>
                <a:schemeClr val="tx1"/>
              </a:solidFill>
              <a:latin typeface="Trebuchet MS" panose="020B0603020202020204" pitchFamily="34" charset="0"/>
              <a:cs typeface="Arial" pitchFamily="34" charset="0"/>
            </a:endParaRPr>
          </a:p>
        </p:txBody>
      </p:sp>
      <p:sp>
        <p:nvSpPr>
          <p:cNvPr id="10" name="9 Rectángulo redondeado"/>
          <p:cNvSpPr/>
          <p:nvPr/>
        </p:nvSpPr>
        <p:spPr>
          <a:xfrm>
            <a:off x="1151620" y="2902947"/>
            <a:ext cx="2011128" cy="270557"/>
          </a:xfrm>
          <a:prstGeom prst="roundRect">
            <a:avLst>
              <a:gd name="adj" fmla="val 0"/>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sz="1200" dirty="0" smtClean="0">
                <a:solidFill>
                  <a:schemeClr val="tx1"/>
                </a:solidFill>
                <a:latin typeface="Trebuchet MS" panose="020B0603020202020204" pitchFamily="34" charset="0"/>
                <a:cs typeface="Arial" pitchFamily="34" charset="0"/>
              </a:rPr>
              <a:t>2.Capacidad </a:t>
            </a:r>
            <a:r>
              <a:rPr lang="es-ES" sz="1200" b="1" dirty="0">
                <a:solidFill>
                  <a:srgbClr val="FF0000"/>
                </a:solidFill>
                <a:latin typeface="Trebuchet MS" panose="020B0603020202020204" pitchFamily="34" charset="0"/>
                <a:cs typeface="Arial" pitchFamily="34" charset="0"/>
              </a:rPr>
              <a:t>Institucional</a:t>
            </a:r>
            <a:endParaRPr lang="es-CO" sz="1200" b="1" dirty="0">
              <a:solidFill>
                <a:srgbClr val="FF0000"/>
              </a:solidFill>
              <a:latin typeface="Trebuchet MS" panose="020B0603020202020204" pitchFamily="34" charset="0"/>
              <a:cs typeface="Arial" pitchFamily="34" charset="0"/>
            </a:endParaRPr>
          </a:p>
        </p:txBody>
      </p:sp>
      <p:grpSp>
        <p:nvGrpSpPr>
          <p:cNvPr id="6" name="5 Grupo"/>
          <p:cNvGrpSpPr/>
          <p:nvPr/>
        </p:nvGrpSpPr>
        <p:grpSpPr>
          <a:xfrm>
            <a:off x="3846883" y="1401209"/>
            <a:ext cx="1747093" cy="1323439"/>
            <a:chOff x="3846883" y="1433483"/>
            <a:chExt cx="1747093" cy="1323439"/>
          </a:xfrm>
        </p:grpSpPr>
        <p:sp>
          <p:nvSpPr>
            <p:cNvPr id="14" name="13 CuadroTexto"/>
            <p:cNvSpPr txBox="1"/>
            <p:nvPr/>
          </p:nvSpPr>
          <p:spPr>
            <a:xfrm>
              <a:off x="3846883" y="1433483"/>
              <a:ext cx="1747093" cy="1323439"/>
            </a:xfrm>
            <a:prstGeom prst="rect">
              <a:avLst/>
            </a:prstGeom>
            <a:noFill/>
          </p:spPr>
          <p:txBody>
            <a:bodyPr wrap="square" rtlCol="0">
              <a:spAutoFit/>
            </a:bodyPr>
            <a:lstStyle/>
            <a:p>
              <a:pPr marL="142869" indent="-142869">
                <a:buFont typeface="Arial" pitchFamily="34" charset="0"/>
                <a:buChar char="•"/>
              </a:pPr>
              <a:r>
                <a:rPr lang="es-CO" sz="1000" dirty="0">
                  <a:latin typeface="Trebuchet MS" panose="020B0603020202020204" pitchFamily="34" charset="0"/>
                  <a:cs typeface="Arial" pitchFamily="34" charset="0"/>
                </a:rPr>
                <a:t>Verificar la calidad de los servicios en </a:t>
              </a:r>
              <a:r>
                <a:rPr lang="es-CO" sz="1000" dirty="0" smtClean="0">
                  <a:latin typeface="Trebuchet MS" panose="020B0603020202020204" pitchFamily="34" charset="0"/>
                  <a:cs typeface="Arial" pitchFamily="34" charset="0"/>
                </a:rPr>
                <a:t>Salud y Educación.</a:t>
              </a:r>
              <a:endParaRPr lang="es-CO" sz="1000" dirty="0">
                <a:latin typeface="Trebuchet MS" panose="020B0603020202020204" pitchFamily="34" charset="0"/>
                <a:cs typeface="Arial" pitchFamily="34" charset="0"/>
              </a:endParaRPr>
            </a:p>
            <a:p>
              <a:pPr marL="142869" indent="-142869">
                <a:buFont typeface="Arial" pitchFamily="34" charset="0"/>
                <a:buChar char="•"/>
              </a:pPr>
              <a:r>
                <a:rPr lang="es-CO" sz="1000" dirty="0">
                  <a:latin typeface="Trebuchet MS" panose="020B0603020202020204" pitchFamily="34" charset="0"/>
                  <a:cs typeface="Arial" pitchFamily="34" charset="0"/>
                </a:rPr>
                <a:t>Medir los estándares de calidad en los servicios</a:t>
              </a:r>
            </a:p>
            <a:p>
              <a:pPr marL="142869" indent="-142869">
                <a:buFont typeface="Arial" pitchFamily="34" charset="0"/>
                <a:buChar char="•"/>
              </a:pPr>
              <a:r>
                <a:rPr lang="es-CO" sz="1000" dirty="0">
                  <a:latin typeface="Trebuchet MS" panose="020B0603020202020204" pitchFamily="34" charset="0"/>
                  <a:cs typeface="Arial" pitchFamily="34" charset="0"/>
                </a:rPr>
                <a:t>Identificar rezagos</a:t>
              </a:r>
            </a:p>
            <a:p>
              <a:pPr marL="142869" indent="-142869">
                <a:buFont typeface="Arial" pitchFamily="34" charset="0"/>
                <a:buChar char="•"/>
              </a:pPr>
              <a:r>
                <a:rPr lang="es-CO" sz="1000" dirty="0">
                  <a:latin typeface="Trebuchet MS" panose="020B0603020202020204" pitchFamily="34" charset="0"/>
                  <a:cs typeface="Arial" pitchFamily="34" charset="0"/>
                </a:rPr>
                <a:t>Verificar la Ruta de Atención </a:t>
              </a:r>
            </a:p>
          </p:txBody>
        </p:sp>
        <p:cxnSp>
          <p:nvCxnSpPr>
            <p:cNvPr id="18" name="17 Conector recto"/>
            <p:cNvCxnSpPr/>
            <p:nvPr/>
          </p:nvCxnSpPr>
          <p:spPr>
            <a:xfrm>
              <a:off x="3846883" y="1487273"/>
              <a:ext cx="0" cy="1064394"/>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grpSp>
        <p:nvGrpSpPr>
          <p:cNvPr id="11" name="10 Grupo"/>
          <p:cNvGrpSpPr/>
          <p:nvPr/>
        </p:nvGrpSpPr>
        <p:grpSpPr>
          <a:xfrm>
            <a:off x="5568426" y="1296921"/>
            <a:ext cx="1800200" cy="1323439"/>
            <a:chOff x="5407056" y="1329195"/>
            <a:chExt cx="1800200" cy="1323439"/>
          </a:xfrm>
        </p:grpSpPr>
        <p:sp>
          <p:nvSpPr>
            <p:cNvPr id="19" name="18 Flecha derecha"/>
            <p:cNvSpPr/>
            <p:nvPr/>
          </p:nvSpPr>
          <p:spPr>
            <a:xfrm>
              <a:off x="5407056" y="1758921"/>
              <a:ext cx="360040" cy="229624"/>
            </a:xfrm>
            <a:prstGeom prst="rightArrow">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500">
                <a:latin typeface="Trebuchet MS" panose="020B0603020202020204" pitchFamily="34" charset="0"/>
              </a:endParaRPr>
            </a:p>
          </p:txBody>
        </p:sp>
        <p:sp>
          <p:nvSpPr>
            <p:cNvPr id="20" name="19 CuadroTexto"/>
            <p:cNvSpPr txBox="1"/>
            <p:nvPr/>
          </p:nvSpPr>
          <p:spPr>
            <a:xfrm>
              <a:off x="5827103" y="1329195"/>
              <a:ext cx="1380153" cy="1323439"/>
            </a:xfrm>
            <a:prstGeom prst="rect">
              <a:avLst/>
            </a:prstGeom>
            <a:noFill/>
          </p:spPr>
          <p:txBody>
            <a:bodyPr wrap="square" rtlCol="0">
              <a:spAutoFit/>
            </a:bodyPr>
            <a:lstStyle/>
            <a:p>
              <a:r>
                <a:rPr lang="es-CO" sz="1000" b="1" dirty="0">
                  <a:latin typeface="Trebuchet MS" panose="020B0603020202020204" pitchFamily="34" charset="0"/>
                  <a:cs typeface="Arial" pitchFamily="34" charset="0"/>
                </a:rPr>
                <a:t>Salud</a:t>
              </a:r>
            </a:p>
            <a:p>
              <a:r>
                <a:rPr lang="es-CO" sz="1000" dirty="0">
                  <a:latin typeface="Trebuchet MS" panose="020B0603020202020204" pitchFamily="34" charset="0"/>
                  <a:cs typeface="Arial" pitchFamily="34" charset="0"/>
                </a:rPr>
                <a:t>IPS – Historias Clínicas </a:t>
              </a:r>
            </a:p>
            <a:p>
              <a:r>
                <a:rPr lang="es-CO" sz="1000" b="1" dirty="0">
                  <a:latin typeface="Trebuchet MS" panose="020B0603020202020204" pitchFamily="34" charset="0"/>
                  <a:cs typeface="Arial" pitchFamily="34" charset="0"/>
                </a:rPr>
                <a:t>Educación </a:t>
              </a:r>
            </a:p>
            <a:p>
              <a:r>
                <a:rPr lang="es-CO" sz="1000" dirty="0">
                  <a:latin typeface="Trebuchet MS" panose="020B0603020202020204" pitchFamily="34" charset="0"/>
                  <a:cs typeface="Arial" pitchFamily="34" charset="0"/>
                </a:rPr>
                <a:t>Centros de Desarrollo Infantil </a:t>
              </a:r>
            </a:p>
            <a:p>
              <a:r>
                <a:rPr lang="es-CO" sz="1000" b="1" dirty="0">
                  <a:latin typeface="Trebuchet MS" panose="020B0603020202020204" pitchFamily="34" charset="0"/>
                  <a:cs typeface="Arial" pitchFamily="34" charset="0"/>
                </a:rPr>
                <a:t>Usuarios</a:t>
              </a:r>
            </a:p>
            <a:p>
              <a:r>
                <a:rPr lang="es-CO" sz="1000" dirty="0">
                  <a:latin typeface="Trebuchet MS" panose="020B0603020202020204" pitchFamily="34" charset="0"/>
                  <a:cs typeface="Arial" pitchFamily="34" charset="0"/>
                </a:rPr>
                <a:t>Madres y cuidadores</a:t>
              </a:r>
            </a:p>
          </p:txBody>
        </p:sp>
      </p:grpSp>
      <p:sp>
        <p:nvSpPr>
          <p:cNvPr id="21" name="20 CuadroTexto"/>
          <p:cNvSpPr txBox="1"/>
          <p:nvPr/>
        </p:nvSpPr>
        <p:spPr>
          <a:xfrm>
            <a:off x="7373506" y="912140"/>
            <a:ext cx="1469740" cy="1785874"/>
          </a:xfrm>
          <a:prstGeom prst="rect">
            <a:avLst/>
          </a:prstGeom>
          <a:noFill/>
        </p:spPr>
        <p:txBody>
          <a:bodyPr wrap="square" rtlCol="0">
            <a:spAutoFit/>
          </a:bodyPr>
          <a:lstStyle/>
          <a:p>
            <a:r>
              <a:rPr lang="es-CO" sz="917" b="1" u="sng" dirty="0">
                <a:latin typeface="Trebuchet MS" panose="020B0603020202020204" pitchFamily="34" charset="0"/>
                <a:cs typeface="Arial" pitchFamily="34" charset="0"/>
              </a:rPr>
              <a:t>Instrumentos </a:t>
            </a:r>
          </a:p>
          <a:p>
            <a:r>
              <a:rPr lang="es-CO" sz="917" dirty="0">
                <a:latin typeface="Trebuchet MS" panose="020B0603020202020204" pitchFamily="34" charset="0"/>
                <a:cs typeface="Arial" pitchFamily="34" charset="0"/>
              </a:rPr>
              <a:t>Métodos cuantitativos</a:t>
            </a:r>
          </a:p>
          <a:p>
            <a:pPr marL="142869" indent="-142869">
              <a:buFontTx/>
              <a:buChar char="-"/>
            </a:pPr>
            <a:r>
              <a:rPr lang="es-CO" sz="917" dirty="0">
                <a:latin typeface="Trebuchet MS" panose="020B0603020202020204" pitchFamily="34" charset="0"/>
                <a:cs typeface="Arial" pitchFamily="34" charset="0"/>
              </a:rPr>
              <a:t>Formularios cerrados</a:t>
            </a:r>
          </a:p>
          <a:p>
            <a:r>
              <a:rPr lang="es-CO" sz="917" dirty="0">
                <a:latin typeface="Trebuchet MS" panose="020B0603020202020204" pitchFamily="34" charset="0"/>
                <a:cs typeface="Arial" pitchFamily="34" charset="0"/>
              </a:rPr>
              <a:t>Métodos cualitativos</a:t>
            </a:r>
          </a:p>
          <a:p>
            <a:pPr marL="142869" indent="-142869">
              <a:buFontTx/>
              <a:buChar char="-"/>
            </a:pPr>
            <a:r>
              <a:rPr lang="es-CO" sz="917" dirty="0">
                <a:latin typeface="Trebuchet MS" panose="020B0603020202020204" pitchFamily="34" charset="0"/>
                <a:cs typeface="Arial" pitchFamily="34" charset="0"/>
              </a:rPr>
              <a:t>Experiencias, expectativas y aspiraciones del servicio</a:t>
            </a:r>
          </a:p>
          <a:p>
            <a:pPr marL="142869" indent="-142869">
              <a:buFontTx/>
              <a:buChar char="-"/>
            </a:pPr>
            <a:r>
              <a:rPr lang="es-CO" sz="917" dirty="0">
                <a:latin typeface="Trebuchet MS" panose="020B0603020202020204" pitchFamily="34" charset="0"/>
                <a:cs typeface="Arial" pitchFamily="34" charset="0"/>
              </a:rPr>
              <a:t>Entrevistas</a:t>
            </a:r>
          </a:p>
          <a:p>
            <a:pPr marL="142869" indent="-142869">
              <a:buFontTx/>
              <a:buChar char="-"/>
            </a:pPr>
            <a:r>
              <a:rPr lang="es-CO" sz="917" dirty="0">
                <a:latin typeface="Trebuchet MS" panose="020B0603020202020204" pitchFamily="34" charset="0"/>
                <a:cs typeface="Arial" pitchFamily="34" charset="0"/>
              </a:rPr>
              <a:t>Grupos Focales</a:t>
            </a:r>
          </a:p>
          <a:p>
            <a:pPr marL="142869" indent="-142869">
              <a:buFontTx/>
              <a:buChar char="-"/>
            </a:pPr>
            <a:r>
              <a:rPr lang="es-CO" sz="917" dirty="0">
                <a:latin typeface="Trebuchet MS" panose="020B0603020202020204" pitchFamily="34" charset="0"/>
                <a:cs typeface="Arial" pitchFamily="34" charset="0"/>
              </a:rPr>
              <a:t>Observación participativas </a:t>
            </a:r>
          </a:p>
        </p:txBody>
      </p:sp>
      <p:grpSp>
        <p:nvGrpSpPr>
          <p:cNvPr id="15" name="14 Grupo"/>
          <p:cNvGrpSpPr/>
          <p:nvPr/>
        </p:nvGrpSpPr>
        <p:grpSpPr>
          <a:xfrm>
            <a:off x="3186810" y="2714826"/>
            <a:ext cx="2170498" cy="1057221"/>
            <a:chOff x="3186810" y="2682552"/>
            <a:chExt cx="2170498" cy="1057221"/>
          </a:xfrm>
        </p:grpSpPr>
        <p:cxnSp>
          <p:nvCxnSpPr>
            <p:cNvPr id="22" name="21 Conector recto"/>
            <p:cNvCxnSpPr/>
            <p:nvPr/>
          </p:nvCxnSpPr>
          <p:spPr>
            <a:xfrm>
              <a:off x="3219082" y="2682552"/>
              <a:ext cx="0" cy="98035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24" name="23 CuadroTexto"/>
            <p:cNvSpPr txBox="1"/>
            <p:nvPr/>
          </p:nvSpPr>
          <p:spPr>
            <a:xfrm>
              <a:off x="3186810" y="2724110"/>
              <a:ext cx="2170498" cy="1015663"/>
            </a:xfrm>
            <a:prstGeom prst="rect">
              <a:avLst/>
            </a:prstGeom>
            <a:noFill/>
          </p:spPr>
          <p:txBody>
            <a:bodyPr wrap="square" rtlCol="0">
              <a:spAutoFit/>
            </a:bodyPr>
            <a:lstStyle/>
            <a:p>
              <a:pPr marL="142869" indent="-142869">
                <a:buFont typeface="Arial" pitchFamily="34" charset="0"/>
                <a:buChar char="•"/>
              </a:pPr>
              <a:r>
                <a:rPr lang="es-CO" sz="1000" dirty="0">
                  <a:latin typeface="Trebuchet MS" panose="020B0603020202020204" pitchFamily="34" charset="0"/>
                  <a:cs typeface="Arial" pitchFamily="34" charset="0"/>
                </a:rPr>
                <a:t>Analizar el arreglo institucional (Nación vs. Territorio)</a:t>
              </a:r>
            </a:p>
            <a:p>
              <a:pPr marL="142869" indent="-142869">
                <a:buFont typeface="Arial" pitchFamily="34" charset="0"/>
                <a:buChar char="•"/>
              </a:pPr>
              <a:r>
                <a:rPr lang="es-CO" sz="1000" dirty="0">
                  <a:latin typeface="Trebuchet MS" panose="020B0603020202020204" pitchFamily="34" charset="0"/>
                  <a:cs typeface="Arial" pitchFamily="34" charset="0"/>
                </a:rPr>
                <a:t>Verificar la capacidad que cuenta cada territorio para la implementación de la estrategia </a:t>
              </a:r>
            </a:p>
          </p:txBody>
        </p:sp>
      </p:grpSp>
      <p:grpSp>
        <p:nvGrpSpPr>
          <p:cNvPr id="16" name="15 Grupo"/>
          <p:cNvGrpSpPr/>
          <p:nvPr/>
        </p:nvGrpSpPr>
        <p:grpSpPr>
          <a:xfrm>
            <a:off x="5559026" y="2807438"/>
            <a:ext cx="1803384" cy="707886"/>
            <a:chOff x="5343866" y="2775164"/>
            <a:chExt cx="1803384" cy="707886"/>
          </a:xfrm>
        </p:grpSpPr>
        <p:sp>
          <p:nvSpPr>
            <p:cNvPr id="26" name="25 Flecha derecha"/>
            <p:cNvSpPr/>
            <p:nvPr/>
          </p:nvSpPr>
          <p:spPr>
            <a:xfrm>
              <a:off x="5343866" y="3007242"/>
              <a:ext cx="376887" cy="229624"/>
            </a:xfrm>
            <a:prstGeom prst="rightArrow">
              <a:avLst/>
            </a:prstGeom>
            <a:solidFill>
              <a:srgbClr val="FF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500">
                <a:latin typeface="Trebuchet MS" panose="020B0603020202020204" pitchFamily="34" charset="0"/>
              </a:endParaRPr>
            </a:p>
          </p:txBody>
        </p:sp>
        <p:sp>
          <p:nvSpPr>
            <p:cNvPr id="27" name="26 CuadroTexto"/>
            <p:cNvSpPr txBox="1"/>
            <p:nvPr/>
          </p:nvSpPr>
          <p:spPr>
            <a:xfrm>
              <a:off x="5767097" y="2775164"/>
              <a:ext cx="1380153" cy="707886"/>
            </a:xfrm>
            <a:prstGeom prst="rect">
              <a:avLst/>
            </a:prstGeom>
            <a:noFill/>
          </p:spPr>
          <p:txBody>
            <a:bodyPr wrap="square" rtlCol="0">
              <a:spAutoFit/>
            </a:bodyPr>
            <a:lstStyle/>
            <a:p>
              <a:r>
                <a:rPr lang="es-CO" sz="1000" b="1" dirty="0">
                  <a:latin typeface="Trebuchet MS" panose="020B0603020202020204" pitchFamily="34" charset="0"/>
                  <a:cs typeface="Arial" pitchFamily="34" charset="0"/>
                </a:rPr>
                <a:t>Instituciones Locales </a:t>
              </a:r>
            </a:p>
            <a:p>
              <a:r>
                <a:rPr lang="es-CO" sz="1000" dirty="0">
                  <a:latin typeface="Trebuchet MS" panose="020B0603020202020204" pitchFamily="34" charset="0"/>
                  <a:cs typeface="Arial" pitchFamily="34" charset="0"/>
                </a:rPr>
                <a:t>Profesionales / Funcionarios</a:t>
              </a:r>
            </a:p>
          </p:txBody>
        </p:sp>
      </p:grpSp>
      <p:sp>
        <p:nvSpPr>
          <p:cNvPr id="28" name="27 CuadroTexto"/>
          <p:cNvSpPr txBox="1"/>
          <p:nvPr/>
        </p:nvSpPr>
        <p:spPr>
          <a:xfrm>
            <a:off x="7392867" y="2746838"/>
            <a:ext cx="1469740" cy="656846"/>
          </a:xfrm>
          <a:prstGeom prst="rect">
            <a:avLst/>
          </a:prstGeom>
          <a:noFill/>
        </p:spPr>
        <p:txBody>
          <a:bodyPr wrap="square" rtlCol="0">
            <a:spAutoFit/>
          </a:bodyPr>
          <a:lstStyle/>
          <a:p>
            <a:r>
              <a:rPr lang="es-CO" sz="917" b="1" u="sng" dirty="0">
                <a:latin typeface="Trebuchet MS" panose="020B0603020202020204" pitchFamily="34" charset="0"/>
                <a:cs typeface="Arial" pitchFamily="34" charset="0"/>
              </a:rPr>
              <a:t>Instrumentos </a:t>
            </a:r>
            <a:endParaRPr lang="es-CO" sz="917" b="1" dirty="0">
              <a:latin typeface="Trebuchet MS" panose="020B0603020202020204" pitchFamily="34" charset="0"/>
              <a:cs typeface="Arial" pitchFamily="34" charset="0"/>
            </a:endParaRPr>
          </a:p>
          <a:p>
            <a:r>
              <a:rPr lang="es-CO" sz="917" dirty="0">
                <a:latin typeface="Trebuchet MS" panose="020B0603020202020204" pitchFamily="34" charset="0"/>
                <a:cs typeface="Arial" pitchFamily="34" charset="0"/>
              </a:rPr>
              <a:t>Métodos cualitativos</a:t>
            </a:r>
          </a:p>
          <a:p>
            <a:pPr marL="142869" indent="-142869">
              <a:buFontTx/>
              <a:buChar char="-"/>
            </a:pPr>
            <a:r>
              <a:rPr lang="es-CO" sz="917" dirty="0">
                <a:latin typeface="Trebuchet MS" panose="020B0603020202020204" pitchFamily="34" charset="0"/>
                <a:cs typeface="Arial" pitchFamily="34" charset="0"/>
              </a:rPr>
              <a:t>Entrevista </a:t>
            </a:r>
            <a:r>
              <a:rPr lang="es-CO" sz="917" dirty="0" err="1">
                <a:latin typeface="Trebuchet MS" panose="020B0603020202020204" pitchFamily="34" charset="0"/>
                <a:cs typeface="Arial" pitchFamily="34" charset="0"/>
              </a:rPr>
              <a:t>semi</a:t>
            </a:r>
            <a:r>
              <a:rPr lang="es-CO" sz="917" dirty="0">
                <a:latin typeface="Trebuchet MS" panose="020B0603020202020204" pitchFamily="34" charset="0"/>
                <a:cs typeface="Arial" pitchFamily="34" charset="0"/>
              </a:rPr>
              <a:t>-estructurada </a:t>
            </a:r>
          </a:p>
        </p:txBody>
      </p:sp>
      <p:sp>
        <p:nvSpPr>
          <p:cNvPr id="29" name="28 Rectángulo redondeado"/>
          <p:cNvSpPr/>
          <p:nvPr/>
        </p:nvSpPr>
        <p:spPr>
          <a:xfrm>
            <a:off x="1151621" y="3981495"/>
            <a:ext cx="1720672" cy="224744"/>
          </a:xfrm>
          <a:prstGeom prst="roundRect">
            <a:avLst>
              <a:gd name="adj" fmla="val 0"/>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sz="1200" dirty="0" smtClean="0">
                <a:solidFill>
                  <a:schemeClr val="tx1"/>
                </a:solidFill>
                <a:latin typeface="Trebuchet MS" panose="020B0603020202020204" pitchFamily="34" charset="0"/>
                <a:cs typeface="Arial" pitchFamily="34" charset="0"/>
              </a:rPr>
              <a:t>3.Recomendaciones</a:t>
            </a:r>
            <a:endParaRPr lang="es-CO" sz="1200" dirty="0">
              <a:solidFill>
                <a:schemeClr val="tx1"/>
              </a:solidFill>
              <a:latin typeface="Trebuchet MS" panose="020B0603020202020204" pitchFamily="34" charset="0"/>
              <a:cs typeface="Arial" pitchFamily="34" charset="0"/>
            </a:endParaRPr>
          </a:p>
        </p:txBody>
      </p:sp>
      <p:cxnSp>
        <p:nvCxnSpPr>
          <p:cNvPr id="33" name="32 Conector angular"/>
          <p:cNvCxnSpPr/>
          <p:nvPr/>
        </p:nvCxnSpPr>
        <p:spPr>
          <a:xfrm rot="10800000" flipH="1" flipV="1">
            <a:off x="1140860" y="1994743"/>
            <a:ext cx="1" cy="1055641"/>
          </a:xfrm>
          <a:prstGeom prst="bentConnector3">
            <a:avLst>
              <a:gd name="adj1" fmla="val -22860000000"/>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30" name="29 Grupo"/>
          <p:cNvGrpSpPr/>
          <p:nvPr/>
        </p:nvGrpSpPr>
        <p:grpSpPr>
          <a:xfrm>
            <a:off x="3033656" y="3981495"/>
            <a:ext cx="2926080" cy="1015663"/>
            <a:chOff x="3033656" y="4013769"/>
            <a:chExt cx="2926080" cy="1015663"/>
          </a:xfrm>
        </p:grpSpPr>
        <p:sp>
          <p:nvSpPr>
            <p:cNvPr id="37" name="36 CuadroTexto"/>
            <p:cNvSpPr txBox="1"/>
            <p:nvPr/>
          </p:nvSpPr>
          <p:spPr>
            <a:xfrm>
              <a:off x="3035521" y="4013769"/>
              <a:ext cx="2924215" cy="1015663"/>
            </a:xfrm>
            <a:prstGeom prst="rect">
              <a:avLst/>
            </a:prstGeom>
            <a:noFill/>
          </p:spPr>
          <p:txBody>
            <a:bodyPr wrap="square" rtlCol="0">
              <a:spAutoFit/>
            </a:bodyPr>
            <a:lstStyle/>
            <a:p>
              <a:pPr marL="190492" indent="-190492">
                <a:buAutoNum type="arabicPeriod"/>
              </a:pPr>
              <a:r>
                <a:rPr lang="es-CO" sz="1000" dirty="0">
                  <a:latin typeface="Trebuchet MS" panose="020B0603020202020204" pitchFamily="34" charset="0"/>
                  <a:cs typeface="Arial" pitchFamily="34" charset="0"/>
                </a:rPr>
                <a:t>Análisis y conclusiones derivadas de los componentes de calidad y capacidad institucional </a:t>
              </a:r>
            </a:p>
            <a:p>
              <a:pPr marL="190492" indent="-190492">
                <a:buAutoNum type="arabicPeriod"/>
              </a:pPr>
              <a:r>
                <a:rPr lang="es-CO" sz="1000" dirty="0">
                  <a:latin typeface="Trebuchet MS" panose="020B0603020202020204" pitchFamily="34" charset="0"/>
                  <a:cs typeface="Arial" pitchFamily="34" charset="0"/>
                </a:rPr>
                <a:t>“Café Conversación” (Técnica participativa </a:t>
              </a:r>
              <a:r>
                <a:rPr lang="es-CO" sz="1000" dirty="0" smtClean="0">
                  <a:latin typeface="Trebuchet MS" panose="020B0603020202020204" pitchFamily="34" charset="0"/>
                  <a:cs typeface="Arial" pitchFamily="34" charset="0"/>
                </a:rPr>
                <a:t/>
              </a:r>
              <a:br>
                <a:rPr lang="es-CO" sz="1000" dirty="0" smtClean="0">
                  <a:latin typeface="Trebuchet MS" panose="020B0603020202020204" pitchFamily="34" charset="0"/>
                  <a:cs typeface="Arial" pitchFamily="34" charset="0"/>
                </a:rPr>
              </a:br>
              <a:r>
                <a:rPr lang="es-CO" sz="1000" dirty="0" smtClean="0">
                  <a:latin typeface="Trebuchet MS" panose="020B0603020202020204" pitchFamily="34" charset="0"/>
                  <a:cs typeface="Arial" pitchFamily="34" charset="0"/>
                </a:rPr>
                <a:t>con </a:t>
              </a:r>
              <a:r>
                <a:rPr lang="es-CO" sz="1000" dirty="0">
                  <a:latin typeface="Trebuchet MS" panose="020B0603020202020204" pitchFamily="34" charset="0"/>
                  <a:cs typeface="Arial" pitchFamily="34" charset="0"/>
                </a:rPr>
                <a:t>la Comisión Intersectorial para la </a:t>
              </a:r>
              <a:r>
                <a:rPr lang="es-CO" sz="1000" dirty="0" smtClean="0">
                  <a:latin typeface="Trebuchet MS" panose="020B0603020202020204" pitchFamily="34" charset="0"/>
                  <a:cs typeface="Arial" pitchFamily="34" charset="0"/>
                </a:rPr>
                <a:t/>
              </a:r>
              <a:br>
                <a:rPr lang="es-CO" sz="1000" dirty="0" smtClean="0">
                  <a:latin typeface="Trebuchet MS" panose="020B0603020202020204" pitchFamily="34" charset="0"/>
                  <a:cs typeface="Arial" pitchFamily="34" charset="0"/>
                </a:rPr>
              </a:br>
              <a:r>
                <a:rPr lang="es-CO" sz="1000" dirty="0" smtClean="0">
                  <a:latin typeface="Trebuchet MS" panose="020B0603020202020204" pitchFamily="34" charset="0"/>
                  <a:cs typeface="Arial" pitchFamily="34" charset="0"/>
                </a:rPr>
                <a:t>Primera </a:t>
              </a:r>
              <a:r>
                <a:rPr lang="es-CO" sz="1000" dirty="0">
                  <a:latin typeface="Trebuchet MS" panose="020B0603020202020204" pitchFamily="34" charset="0"/>
                  <a:cs typeface="Arial" pitchFamily="34" charset="0"/>
                </a:rPr>
                <a:t>Infancia)</a:t>
              </a:r>
            </a:p>
          </p:txBody>
        </p:sp>
        <p:cxnSp>
          <p:nvCxnSpPr>
            <p:cNvPr id="25" name="24 Conector recto"/>
            <p:cNvCxnSpPr/>
            <p:nvPr/>
          </p:nvCxnSpPr>
          <p:spPr>
            <a:xfrm flipH="1">
              <a:off x="3033656" y="4049385"/>
              <a:ext cx="8196" cy="90989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cxnSp>
        <p:nvCxnSpPr>
          <p:cNvPr id="49" name="48 Conector angular"/>
          <p:cNvCxnSpPr/>
          <p:nvPr/>
        </p:nvCxnSpPr>
        <p:spPr>
          <a:xfrm rot="10800000" flipH="1" flipV="1">
            <a:off x="1131896" y="3040019"/>
            <a:ext cx="1" cy="1055641"/>
          </a:xfrm>
          <a:prstGeom prst="bentConnector3">
            <a:avLst>
              <a:gd name="adj1" fmla="val -22860000000"/>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51" name="50 Grupo"/>
          <p:cNvGrpSpPr/>
          <p:nvPr/>
        </p:nvGrpSpPr>
        <p:grpSpPr>
          <a:xfrm>
            <a:off x="731515" y="236669"/>
            <a:ext cx="7971421" cy="484093"/>
            <a:chOff x="731515" y="236669"/>
            <a:chExt cx="7971421" cy="484093"/>
          </a:xfrm>
        </p:grpSpPr>
        <p:sp>
          <p:nvSpPr>
            <p:cNvPr id="2" name="1 CuadroTexto"/>
            <p:cNvSpPr txBox="1"/>
            <p:nvPr/>
          </p:nvSpPr>
          <p:spPr>
            <a:xfrm>
              <a:off x="731515" y="236669"/>
              <a:ext cx="2135521" cy="461665"/>
            </a:xfrm>
            <a:prstGeom prst="rect">
              <a:avLst/>
            </a:prstGeom>
            <a:noFill/>
          </p:spPr>
          <p:txBody>
            <a:bodyPr wrap="none" rtlCol="0">
              <a:spAutoFit/>
            </a:bodyPr>
            <a:lstStyle/>
            <a:p>
              <a:r>
                <a:rPr lang="es-CO" sz="2400" b="1" dirty="0" smtClean="0">
                  <a:solidFill>
                    <a:srgbClr val="0070C0"/>
                  </a:solidFill>
                  <a:latin typeface="Trebuchet MS" panose="020B0603020202020204" pitchFamily="34" charset="0"/>
                </a:rPr>
                <a:t>Componentes</a:t>
              </a:r>
              <a:endParaRPr lang="es-CO" b="1" dirty="0">
                <a:solidFill>
                  <a:srgbClr val="0070C0"/>
                </a:solidFill>
                <a:latin typeface="Trebuchet MS" panose="020B0603020202020204" pitchFamily="34" charset="0"/>
              </a:endParaRPr>
            </a:p>
          </p:txBody>
        </p:sp>
        <p:cxnSp>
          <p:nvCxnSpPr>
            <p:cNvPr id="50" name="49 Conector recto"/>
            <p:cNvCxnSpPr/>
            <p:nvPr/>
          </p:nvCxnSpPr>
          <p:spPr>
            <a:xfrm>
              <a:off x="828339" y="720762"/>
              <a:ext cx="787459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0455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1" grpId="0"/>
      <p:bldP spid="28" grpId="0"/>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Tree>
    <p:extLst>
      <p:ext uri="{BB962C8B-B14F-4D97-AF65-F5344CB8AC3E}">
        <p14:creationId xmlns:p14="http://schemas.microsoft.com/office/powerpoint/2010/main" val="328601558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Rectángulo redondeado"/>
          <p:cNvSpPr/>
          <p:nvPr/>
        </p:nvSpPr>
        <p:spPr>
          <a:xfrm>
            <a:off x="1151621" y="1582909"/>
            <a:ext cx="1680186" cy="510058"/>
          </a:xfrm>
          <a:prstGeom prst="roundRect">
            <a:avLst>
              <a:gd name="adj" fmla="val 0"/>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lvl="0"/>
            <a:r>
              <a:rPr lang="es-ES" sz="1100" dirty="0">
                <a:solidFill>
                  <a:schemeClr val="tx1"/>
                </a:solidFill>
                <a:latin typeface="Trebuchet MS" panose="020B0603020202020204" pitchFamily="34" charset="0"/>
                <a:cs typeface="Arial" pitchFamily="34" charset="0"/>
              </a:rPr>
              <a:t>1. Evaluación de procesos de la implementación </a:t>
            </a:r>
            <a:endParaRPr lang="es-CO" sz="1100" dirty="0">
              <a:solidFill>
                <a:schemeClr val="tx1"/>
              </a:solidFill>
              <a:latin typeface="Trebuchet MS" panose="020B0603020202020204" pitchFamily="34" charset="0"/>
              <a:cs typeface="Arial" pitchFamily="34" charset="0"/>
            </a:endParaRPr>
          </a:p>
        </p:txBody>
      </p:sp>
      <p:sp>
        <p:nvSpPr>
          <p:cNvPr id="8" name="9 Rectángulo redondeado"/>
          <p:cNvSpPr/>
          <p:nvPr/>
        </p:nvSpPr>
        <p:spPr>
          <a:xfrm>
            <a:off x="1151620" y="3438421"/>
            <a:ext cx="1680187" cy="960107"/>
          </a:xfrm>
          <a:prstGeom prst="roundRect">
            <a:avLst>
              <a:gd name="adj" fmla="val 0"/>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lvl="0"/>
            <a:r>
              <a:rPr lang="es-ES" sz="1100" dirty="0">
                <a:solidFill>
                  <a:schemeClr val="tx1"/>
                </a:solidFill>
                <a:latin typeface="Trebuchet MS" panose="020B0603020202020204" pitchFamily="34" charset="0"/>
                <a:cs typeface="Arial" pitchFamily="34" charset="0"/>
              </a:rPr>
              <a:t>2. Levantamiento de una línea base para posteriores seguimientos, evaluar los resultados de la Estrategia</a:t>
            </a:r>
            <a:endParaRPr lang="es-CO" sz="1100" b="1" dirty="0">
              <a:solidFill>
                <a:srgbClr val="FF0000"/>
              </a:solidFill>
              <a:latin typeface="Trebuchet MS" panose="020B0603020202020204" pitchFamily="34" charset="0"/>
              <a:cs typeface="Arial" pitchFamily="34" charset="0"/>
            </a:endParaRPr>
          </a:p>
        </p:txBody>
      </p:sp>
      <p:sp>
        <p:nvSpPr>
          <p:cNvPr id="9" name="28 Rectángulo redondeado"/>
          <p:cNvSpPr/>
          <p:nvPr/>
        </p:nvSpPr>
        <p:spPr>
          <a:xfrm>
            <a:off x="1151620" y="4971197"/>
            <a:ext cx="1677641" cy="310801"/>
          </a:xfrm>
          <a:prstGeom prst="roundRect">
            <a:avLst>
              <a:gd name="adj" fmla="val 0"/>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s-ES" sz="1100" dirty="0">
                <a:solidFill>
                  <a:schemeClr val="tx1"/>
                </a:solidFill>
                <a:latin typeface="Trebuchet MS" panose="020B0603020202020204" pitchFamily="34" charset="0"/>
                <a:cs typeface="Arial" pitchFamily="34" charset="0"/>
              </a:rPr>
              <a:t>3. Recomendaciones</a:t>
            </a:r>
            <a:endParaRPr lang="es-CO" sz="1100" dirty="0">
              <a:solidFill>
                <a:schemeClr val="tx1"/>
              </a:solidFill>
              <a:latin typeface="Trebuchet MS" panose="020B0603020202020204" pitchFamily="34" charset="0"/>
              <a:cs typeface="Arial" pitchFamily="34" charset="0"/>
            </a:endParaRPr>
          </a:p>
        </p:txBody>
      </p:sp>
      <p:grpSp>
        <p:nvGrpSpPr>
          <p:cNvPr id="25" name="24 Grupo"/>
          <p:cNvGrpSpPr/>
          <p:nvPr/>
        </p:nvGrpSpPr>
        <p:grpSpPr>
          <a:xfrm>
            <a:off x="2951820" y="1024688"/>
            <a:ext cx="2040227" cy="1615827"/>
            <a:chOff x="2951820" y="1196816"/>
            <a:chExt cx="2040227" cy="1615827"/>
          </a:xfrm>
        </p:grpSpPr>
        <p:sp>
          <p:nvSpPr>
            <p:cNvPr id="10" name="13 CuadroTexto"/>
            <p:cNvSpPr txBox="1"/>
            <p:nvPr/>
          </p:nvSpPr>
          <p:spPr>
            <a:xfrm>
              <a:off x="2958807" y="1196816"/>
              <a:ext cx="2033240" cy="1615827"/>
            </a:xfrm>
            <a:prstGeom prst="rect">
              <a:avLst/>
            </a:prstGeom>
            <a:noFill/>
          </p:spPr>
          <p:txBody>
            <a:bodyPr wrap="square" rtlCol="0">
              <a:spAutoFit/>
            </a:bodyPr>
            <a:lstStyle/>
            <a:p>
              <a:pPr marL="142869" indent="-142869">
                <a:buFont typeface="Arial" pitchFamily="34" charset="0"/>
                <a:buChar char="•"/>
              </a:pPr>
              <a:r>
                <a:rPr lang="es-CO" sz="1100" dirty="0">
                  <a:latin typeface="Trebuchet MS" panose="020B0603020202020204" pitchFamily="34" charset="0"/>
                  <a:cs typeface="Arial" pitchFamily="34" charset="0"/>
                </a:rPr>
                <a:t>Evaluar mecanismos de coordinación y articulación interinstitucional </a:t>
              </a:r>
            </a:p>
            <a:p>
              <a:pPr marL="142869" indent="-142869">
                <a:buFont typeface="Arial" pitchFamily="34" charset="0"/>
                <a:buChar char="•"/>
              </a:pPr>
              <a:r>
                <a:rPr lang="es-CO" sz="1100" dirty="0">
                  <a:latin typeface="Trebuchet MS" panose="020B0603020202020204" pitchFamily="34" charset="0"/>
                  <a:cs typeface="Arial" pitchFamily="34" charset="0"/>
                </a:rPr>
                <a:t>Analizar el diseño operativo de la estrategia, las actividades, los productos, las fortalezas y dificultades en su implementación </a:t>
              </a:r>
            </a:p>
          </p:txBody>
        </p:sp>
        <p:cxnSp>
          <p:nvCxnSpPr>
            <p:cNvPr id="11" name="17 Conector recto"/>
            <p:cNvCxnSpPr/>
            <p:nvPr/>
          </p:nvCxnSpPr>
          <p:spPr>
            <a:xfrm>
              <a:off x="2951820" y="1239998"/>
              <a:ext cx="0" cy="1492444"/>
            </a:xfrm>
            <a:prstGeom prst="line">
              <a:avLst/>
            </a:prstGeom>
            <a:ln>
              <a:solidFill>
                <a:srgbClr val="F535C3"/>
              </a:solidFill>
            </a:ln>
          </p:spPr>
          <p:style>
            <a:lnRef idx="1">
              <a:schemeClr val="dk1"/>
            </a:lnRef>
            <a:fillRef idx="0">
              <a:schemeClr val="dk1"/>
            </a:fillRef>
            <a:effectRef idx="0">
              <a:schemeClr val="dk1"/>
            </a:effectRef>
            <a:fontRef idx="minor">
              <a:schemeClr val="tx1"/>
            </a:fontRef>
          </p:style>
        </p:cxnSp>
      </p:grpSp>
      <p:grpSp>
        <p:nvGrpSpPr>
          <p:cNvPr id="26" name="25 Grupo"/>
          <p:cNvGrpSpPr/>
          <p:nvPr/>
        </p:nvGrpSpPr>
        <p:grpSpPr>
          <a:xfrm>
            <a:off x="5052053" y="980736"/>
            <a:ext cx="1800200" cy="2123658"/>
            <a:chOff x="5052053" y="1152864"/>
            <a:chExt cx="1800200" cy="2123658"/>
          </a:xfrm>
        </p:grpSpPr>
        <p:sp>
          <p:nvSpPr>
            <p:cNvPr id="12" name="18 Flecha derecha"/>
            <p:cNvSpPr/>
            <p:nvPr/>
          </p:nvSpPr>
          <p:spPr>
            <a:xfrm>
              <a:off x="5052053" y="1823469"/>
              <a:ext cx="360040" cy="229624"/>
            </a:xfrm>
            <a:prstGeom prst="rightArrow">
              <a:avLst/>
            </a:prstGeom>
            <a:solidFill>
              <a:srgbClr val="FF6FCF"/>
            </a:solidFill>
            <a:ln>
              <a:solidFill>
                <a:srgbClr val="FF6FC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100">
                <a:latin typeface="Trebuchet MS" panose="020B0603020202020204" pitchFamily="34" charset="0"/>
              </a:endParaRPr>
            </a:p>
          </p:txBody>
        </p:sp>
        <p:sp>
          <p:nvSpPr>
            <p:cNvPr id="13" name="19 CuadroTexto"/>
            <p:cNvSpPr txBox="1"/>
            <p:nvPr/>
          </p:nvSpPr>
          <p:spPr>
            <a:xfrm>
              <a:off x="5472100" y="1152864"/>
              <a:ext cx="1380153" cy="2123658"/>
            </a:xfrm>
            <a:prstGeom prst="rect">
              <a:avLst/>
            </a:prstGeom>
            <a:noFill/>
          </p:spPr>
          <p:txBody>
            <a:bodyPr wrap="square" rtlCol="0">
              <a:spAutoFit/>
            </a:bodyPr>
            <a:lstStyle/>
            <a:p>
              <a:r>
                <a:rPr lang="es-CO" sz="1100" b="1" dirty="0">
                  <a:latin typeface="Trebuchet MS" panose="020B0603020202020204" pitchFamily="34" charset="0"/>
                  <a:cs typeface="Arial" pitchFamily="34" charset="0"/>
                </a:rPr>
                <a:t>Nivel Nacional </a:t>
              </a:r>
            </a:p>
            <a:p>
              <a:pPr marL="142869" indent="-142869">
                <a:buFont typeface="Arial"/>
                <a:buChar char="•"/>
              </a:pPr>
              <a:r>
                <a:rPr lang="es-CO" sz="1100" dirty="0">
                  <a:latin typeface="Trebuchet MS" panose="020B0603020202020204" pitchFamily="34" charset="0"/>
                  <a:cs typeface="Arial" pitchFamily="34" charset="0"/>
                </a:rPr>
                <a:t>Entidades Nacionales </a:t>
              </a:r>
              <a:endParaRPr lang="es-CO" sz="1100" b="1" dirty="0">
                <a:latin typeface="Trebuchet MS" panose="020B0603020202020204" pitchFamily="34" charset="0"/>
                <a:cs typeface="Arial" pitchFamily="34" charset="0"/>
              </a:endParaRPr>
            </a:p>
            <a:p>
              <a:r>
                <a:rPr lang="es-CO" sz="1100" b="1" dirty="0">
                  <a:latin typeface="Trebuchet MS" panose="020B0603020202020204" pitchFamily="34" charset="0"/>
                  <a:cs typeface="Arial" pitchFamily="34" charset="0"/>
                </a:rPr>
                <a:t>Nivel Territorial </a:t>
              </a:r>
            </a:p>
            <a:p>
              <a:pPr marL="142869" indent="-142869">
                <a:buFont typeface="Arial"/>
                <a:buChar char="•"/>
              </a:pPr>
              <a:r>
                <a:rPr lang="es-CO" sz="1100" dirty="0">
                  <a:latin typeface="Trebuchet MS" panose="020B0603020202020204" pitchFamily="34" charset="0"/>
                  <a:cs typeface="Arial" pitchFamily="34" charset="0"/>
                </a:rPr>
                <a:t>Coordinadores Regionales</a:t>
              </a:r>
            </a:p>
            <a:p>
              <a:pPr marL="142869" indent="-142869">
                <a:buFont typeface="Arial"/>
                <a:buChar char="•"/>
              </a:pPr>
              <a:r>
                <a:rPr lang="es-CO" sz="1100" dirty="0">
                  <a:latin typeface="Trebuchet MS" panose="020B0603020202020204" pitchFamily="34" charset="0"/>
                  <a:cs typeface="Arial" pitchFamily="34" charset="0"/>
                </a:rPr>
                <a:t>Mesas Intersectoriales</a:t>
              </a:r>
            </a:p>
            <a:p>
              <a:pPr marL="142869" indent="-142869">
                <a:buFont typeface="Arial"/>
                <a:buChar char="•"/>
              </a:pPr>
              <a:r>
                <a:rPr lang="es-CO" sz="1100" dirty="0">
                  <a:latin typeface="Trebuchet MS" panose="020B0603020202020204" pitchFamily="34" charset="0"/>
                  <a:cs typeface="Arial" pitchFamily="34" charset="0"/>
                </a:rPr>
                <a:t>Secretarios Técnicos de Mesas Intersectoriales</a:t>
              </a:r>
              <a:endParaRPr lang="es-CO" sz="1100" b="1" dirty="0">
                <a:latin typeface="Trebuchet MS" panose="020B0603020202020204" pitchFamily="34" charset="0"/>
                <a:cs typeface="Arial" pitchFamily="34" charset="0"/>
              </a:endParaRPr>
            </a:p>
          </p:txBody>
        </p:sp>
      </p:grpSp>
      <p:sp>
        <p:nvSpPr>
          <p:cNvPr id="14" name="20 CuadroTexto"/>
          <p:cNvSpPr txBox="1"/>
          <p:nvPr/>
        </p:nvSpPr>
        <p:spPr>
          <a:xfrm>
            <a:off x="6987566" y="964832"/>
            <a:ext cx="1469740" cy="1615827"/>
          </a:xfrm>
          <a:prstGeom prst="rect">
            <a:avLst/>
          </a:prstGeom>
          <a:noFill/>
        </p:spPr>
        <p:txBody>
          <a:bodyPr wrap="square" rtlCol="0">
            <a:spAutoFit/>
          </a:bodyPr>
          <a:lstStyle/>
          <a:p>
            <a:r>
              <a:rPr lang="es-CO" sz="1100" u="sng" dirty="0">
                <a:latin typeface="Trebuchet MS" panose="020B0603020202020204" pitchFamily="34" charset="0"/>
                <a:cs typeface="Arial" pitchFamily="34" charset="0"/>
              </a:rPr>
              <a:t>Instrumentos </a:t>
            </a:r>
          </a:p>
          <a:p>
            <a:r>
              <a:rPr lang="es-CO" sz="1100" dirty="0">
                <a:latin typeface="Trebuchet MS" panose="020B0603020202020204" pitchFamily="34" charset="0"/>
                <a:cs typeface="Arial" pitchFamily="34" charset="0"/>
              </a:rPr>
              <a:t>Métodos cualitativos</a:t>
            </a:r>
          </a:p>
          <a:p>
            <a:pPr marL="142869" indent="-142869">
              <a:buFontTx/>
              <a:buChar char="-"/>
            </a:pPr>
            <a:r>
              <a:rPr lang="es-CO" sz="1100" dirty="0">
                <a:latin typeface="Trebuchet MS" panose="020B0603020202020204" pitchFamily="34" charset="0"/>
                <a:cs typeface="Arial" pitchFamily="34" charset="0"/>
              </a:rPr>
              <a:t>Talleres</a:t>
            </a:r>
          </a:p>
          <a:p>
            <a:pPr marL="142869" indent="-142869">
              <a:buFontTx/>
              <a:buChar char="-"/>
            </a:pPr>
            <a:r>
              <a:rPr lang="es-CO" sz="1100" dirty="0">
                <a:latin typeface="Trebuchet MS" panose="020B0603020202020204" pitchFamily="34" charset="0"/>
                <a:cs typeface="Arial" pitchFamily="34" charset="0"/>
              </a:rPr>
              <a:t>Grupos Focales</a:t>
            </a:r>
          </a:p>
          <a:p>
            <a:pPr marL="142869" indent="-142869">
              <a:buFontTx/>
              <a:buChar char="-"/>
            </a:pPr>
            <a:r>
              <a:rPr lang="es-CO" sz="1100" dirty="0">
                <a:latin typeface="Trebuchet MS" panose="020B0603020202020204" pitchFamily="34" charset="0"/>
                <a:cs typeface="Arial" pitchFamily="34" charset="0"/>
              </a:rPr>
              <a:t>Entrevistas semi-estructuradas y estructuradas </a:t>
            </a:r>
          </a:p>
          <a:p>
            <a:pPr marL="142869" indent="-142869">
              <a:buFontTx/>
              <a:buChar char="-"/>
            </a:pPr>
            <a:r>
              <a:rPr lang="es-CO" sz="1100" dirty="0">
                <a:latin typeface="Trebuchet MS" panose="020B0603020202020204" pitchFamily="34" charset="0"/>
                <a:cs typeface="Arial" pitchFamily="34" charset="0"/>
              </a:rPr>
              <a:t>Taller Delphos</a:t>
            </a:r>
          </a:p>
          <a:p>
            <a:endParaRPr lang="es-CO" sz="1100" dirty="0">
              <a:latin typeface="Trebuchet MS" panose="020B0603020202020204" pitchFamily="34" charset="0"/>
              <a:cs typeface="Arial" pitchFamily="34" charset="0"/>
            </a:endParaRPr>
          </a:p>
        </p:txBody>
      </p:sp>
      <p:grpSp>
        <p:nvGrpSpPr>
          <p:cNvPr id="27" name="26 Grupo"/>
          <p:cNvGrpSpPr/>
          <p:nvPr/>
        </p:nvGrpSpPr>
        <p:grpSpPr>
          <a:xfrm>
            <a:off x="2950141" y="3216782"/>
            <a:ext cx="2040227" cy="1615827"/>
            <a:chOff x="2950141" y="3388910"/>
            <a:chExt cx="2040227" cy="1615827"/>
          </a:xfrm>
        </p:grpSpPr>
        <p:cxnSp>
          <p:nvCxnSpPr>
            <p:cNvPr id="15" name="21 Conector recto"/>
            <p:cNvCxnSpPr/>
            <p:nvPr/>
          </p:nvCxnSpPr>
          <p:spPr>
            <a:xfrm>
              <a:off x="2950141" y="3431689"/>
              <a:ext cx="0" cy="1473798"/>
            </a:xfrm>
            <a:prstGeom prst="line">
              <a:avLst/>
            </a:prstGeom>
            <a:ln>
              <a:solidFill>
                <a:srgbClr val="F535C3"/>
              </a:solidFill>
            </a:ln>
          </p:spPr>
          <p:style>
            <a:lnRef idx="1">
              <a:schemeClr val="dk1"/>
            </a:lnRef>
            <a:fillRef idx="0">
              <a:schemeClr val="dk1"/>
            </a:fillRef>
            <a:effectRef idx="0">
              <a:schemeClr val="dk1"/>
            </a:effectRef>
            <a:fontRef idx="minor">
              <a:schemeClr val="tx1"/>
            </a:fontRef>
          </p:style>
        </p:cxnSp>
        <p:sp>
          <p:nvSpPr>
            <p:cNvPr id="16" name="23 CuadroTexto"/>
            <p:cNvSpPr txBox="1"/>
            <p:nvPr/>
          </p:nvSpPr>
          <p:spPr>
            <a:xfrm>
              <a:off x="2950141" y="3388910"/>
              <a:ext cx="2040227" cy="1615827"/>
            </a:xfrm>
            <a:prstGeom prst="rect">
              <a:avLst/>
            </a:prstGeom>
            <a:noFill/>
          </p:spPr>
          <p:txBody>
            <a:bodyPr wrap="square" rtlCol="0">
              <a:spAutoFit/>
            </a:bodyPr>
            <a:lstStyle/>
            <a:p>
              <a:pPr marL="142869" indent="-142869">
                <a:buFont typeface="Arial" pitchFamily="34" charset="0"/>
                <a:buChar char="•"/>
              </a:pPr>
              <a:r>
                <a:rPr lang="es-CO" sz="1100" dirty="0">
                  <a:latin typeface="Trebuchet MS" panose="020B0603020202020204" pitchFamily="34" charset="0"/>
                  <a:cs typeface="Arial" pitchFamily="34" charset="0"/>
                </a:rPr>
                <a:t>Determinar si la estrategia ha generado resultados en el acceso a una oferta integral de servicios dirgida a prevenir el embarazo en la adolescencia </a:t>
              </a:r>
            </a:p>
            <a:p>
              <a:pPr marL="142869" indent="-142869">
                <a:buFont typeface="Arial" pitchFamily="34" charset="0"/>
                <a:buChar char="•"/>
              </a:pPr>
              <a:r>
                <a:rPr lang="es-CO" sz="1100" dirty="0">
                  <a:latin typeface="Trebuchet MS" panose="020B0603020202020204" pitchFamily="34" charset="0"/>
                  <a:cs typeface="Arial" pitchFamily="34" charset="0"/>
                </a:rPr>
                <a:t>Conocer la percepción de la población objetivo</a:t>
              </a:r>
            </a:p>
          </p:txBody>
        </p:sp>
      </p:grpSp>
      <p:grpSp>
        <p:nvGrpSpPr>
          <p:cNvPr id="28" name="27 Grupo"/>
          <p:cNvGrpSpPr/>
          <p:nvPr/>
        </p:nvGrpSpPr>
        <p:grpSpPr>
          <a:xfrm>
            <a:off x="5052053" y="3198196"/>
            <a:ext cx="1800200" cy="1107996"/>
            <a:chOff x="5052053" y="3370324"/>
            <a:chExt cx="1800200" cy="1107996"/>
          </a:xfrm>
        </p:grpSpPr>
        <p:sp>
          <p:nvSpPr>
            <p:cNvPr id="17" name="25 Flecha derecha"/>
            <p:cNvSpPr/>
            <p:nvPr/>
          </p:nvSpPr>
          <p:spPr>
            <a:xfrm>
              <a:off x="5052053" y="3933767"/>
              <a:ext cx="376887" cy="229624"/>
            </a:xfrm>
            <a:prstGeom prst="rightArrow">
              <a:avLst/>
            </a:prstGeom>
            <a:solidFill>
              <a:srgbClr val="FF6FCF"/>
            </a:solidFill>
            <a:ln>
              <a:solidFill>
                <a:srgbClr val="FF6FC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sz="1100">
                <a:latin typeface="Trebuchet MS" panose="020B0603020202020204" pitchFamily="34" charset="0"/>
              </a:endParaRPr>
            </a:p>
          </p:txBody>
        </p:sp>
        <p:sp>
          <p:nvSpPr>
            <p:cNvPr id="18" name="26 CuadroTexto"/>
            <p:cNvSpPr txBox="1"/>
            <p:nvPr/>
          </p:nvSpPr>
          <p:spPr>
            <a:xfrm>
              <a:off x="5472100" y="3370324"/>
              <a:ext cx="1380153" cy="1107996"/>
            </a:xfrm>
            <a:prstGeom prst="rect">
              <a:avLst/>
            </a:prstGeom>
            <a:noFill/>
          </p:spPr>
          <p:txBody>
            <a:bodyPr wrap="square" rtlCol="0">
              <a:spAutoFit/>
            </a:bodyPr>
            <a:lstStyle/>
            <a:p>
              <a:pPr marL="142869" indent="-142869">
                <a:buFont typeface="Arial"/>
                <a:buChar char="•"/>
              </a:pPr>
              <a:r>
                <a:rPr lang="es-CO" sz="1100" dirty="0">
                  <a:latin typeface="Trebuchet MS" panose="020B0603020202020204" pitchFamily="34" charset="0"/>
                  <a:cs typeface="Arial" pitchFamily="34" charset="0"/>
                </a:rPr>
                <a:t>Ninos </a:t>
              </a:r>
            </a:p>
            <a:p>
              <a:pPr marL="142869" indent="-142869">
                <a:buFont typeface="Arial"/>
                <a:buChar char="•"/>
              </a:pPr>
              <a:r>
                <a:rPr lang="es-CO" sz="1100" dirty="0">
                  <a:latin typeface="Trebuchet MS" panose="020B0603020202020204" pitchFamily="34" charset="0"/>
                  <a:cs typeface="Arial" pitchFamily="34" charset="0"/>
                </a:rPr>
                <a:t>Niñas</a:t>
              </a:r>
            </a:p>
            <a:p>
              <a:pPr marL="142869" indent="-142869">
                <a:buFont typeface="Arial"/>
                <a:buChar char="•"/>
              </a:pPr>
              <a:r>
                <a:rPr lang="es-CO" sz="1100" dirty="0">
                  <a:latin typeface="Trebuchet MS" panose="020B0603020202020204" pitchFamily="34" charset="0"/>
                  <a:cs typeface="Arial" pitchFamily="34" charset="0"/>
                </a:rPr>
                <a:t>Adolescentes</a:t>
              </a:r>
            </a:p>
            <a:p>
              <a:pPr marL="142869" indent="-142869">
                <a:buFont typeface="Arial"/>
                <a:buChar char="•"/>
              </a:pPr>
              <a:r>
                <a:rPr lang="es-CO" sz="1100" dirty="0">
                  <a:latin typeface="Trebuchet MS" panose="020B0603020202020204" pitchFamily="34" charset="0"/>
                  <a:cs typeface="Arial" pitchFamily="34" charset="0"/>
                </a:rPr>
                <a:t>Jóvenes</a:t>
              </a:r>
            </a:p>
            <a:p>
              <a:pPr marL="142869" indent="-142869">
                <a:buFont typeface="Arial"/>
                <a:buChar char="•"/>
              </a:pPr>
              <a:r>
                <a:rPr lang="es-CO" sz="1100" dirty="0">
                  <a:latin typeface="Trebuchet MS" panose="020B0603020202020204" pitchFamily="34" charset="0"/>
                  <a:cs typeface="Arial" pitchFamily="34" charset="0"/>
                </a:rPr>
                <a:t>Padres,Madres y Cuidadores </a:t>
              </a:r>
            </a:p>
          </p:txBody>
        </p:sp>
      </p:grpSp>
      <p:sp>
        <p:nvSpPr>
          <p:cNvPr id="19" name="27 CuadroTexto"/>
          <p:cNvSpPr txBox="1"/>
          <p:nvPr/>
        </p:nvSpPr>
        <p:spPr>
          <a:xfrm>
            <a:off x="6987566" y="3191979"/>
            <a:ext cx="1469740" cy="1785104"/>
          </a:xfrm>
          <a:prstGeom prst="rect">
            <a:avLst/>
          </a:prstGeom>
          <a:noFill/>
        </p:spPr>
        <p:txBody>
          <a:bodyPr wrap="square" rtlCol="0">
            <a:spAutoFit/>
          </a:bodyPr>
          <a:lstStyle/>
          <a:p>
            <a:r>
              <a:rPr lang="es-CO" sz="1100" u="sng" dirty="0">
                <a:latin typeface="Trebuchet MS" panose="020B0603020202020204" pitchFamily="34" charset="0"/>
                <a:cs typeface="Arial" pitchFamily="34" charset="0"/>
              </a:rPr>
              <a:t>Instrumentos </a:t>
            </a:r>
            <a:endParaRPr lang="es-CO" sz="1100" dirty="0">
              <a:latin typeface="Trebuchet MS" panose="020B0603020202020204" pitchFamily="34" charset="0"/>
              <a:cs typeface="Arial" pitchFamily="34" charset="0"/>
            </a:endParaRPr>
          </a:p>
          <a:p>
            <a:r>
              <a:rPr lang="es-CO" sz="1100" dirty="0">
                <a:latin typeface="Trebuchet MS" panose="020B0603020202020204" pitchFamily="34" charset="0"/>
                <a:cs typeface="Arial" pitchFamily="34" charset="0"/>
              </a:rPr>
              <a:t>Métodos </a:t>
            </a:r>
            <a:r>
              <a:rPr lang="es-CO" sz="1100" dirty="0" smtClean="0">
                <a:latin typeface="Trebuchet MS" panose="020B0603020202020204" pitchFamily="34" charset="0"/>
                <a:cs typeface="Arial" pitchFamily="34" charset="0"/>
              </a:rPr>
              <a:t>cuantitativos </a:t>
            </a:r>
            <a:endParaRPr lang="es-CO" sz="1100" dirty="0">
              <a:latin typeface="Trebuchet MS" panose="020B0603020202020204" pitchFamily="34" charset="0"/>
              <a:cs typeface="Arial" pitchFamily="34" charset="0"/>
            </a:endParaRPr>
          </a:p>
          <a:p>
            <a:pPr marL="142869" indent="-142869">
              <a:buFontTx/>
              <a:buChar char="-"/>
            </a:pPr>
            <a:r>
              <a:rPr lang="es-CO" sz="1100" dirty="0">
                <a:latin typeface="Trebuchet MS" panose="020B0603020202020204" pitchFamily="34" charset="0"/>
                <a:cs typeface="Arial" pitchFamily="34" charset="0"/>
              </a:rPr>
              <a:t>Muestra 53 Municipios </a:t>
            </a:r>
          </a:p>
          <a:p>
            <a:pPr marL="142869" indent="-142869">
              <a:buFontTx/>
              <a:buChar char="-"/>
            </a:pPr>
            <a:r>
              <a:rPr lang="es-CO" sz="1100" dirty="0">
                <a:latin typeface="Trebuchet MS" panose="020B0603020202020204" pitchFamily="34" charset="0"/>
                <a:cs typeface="Arial" pitchFamily="34" charset="0"/>
              </a:rPr>
              <a:t>3.649 Encuestas a padres, madres y cuidadores </a:t>
            </a:r>
          </a:p>
          <a:p>
            <a:pPr marL="142869" indent="-142869">
              <a:buFontTx/>
              <a:buChar char="-"/>
            </a:pPr>
            <a:r>
              <a:rPr lang="es-CO" sz="1100" dirty="0">
                <a:latin typeface="Trebuchet MS" panose="020B0603020202020204" pitchFamily="34" charset="0"/>
                <a:cs typeface="Arial" pitchFamily="34" charset="0"/>
              </a:rPr>
              <a:t>5.266 Encuestas a NNAJ</a:t>
            </a:r>
          </a:p>
        </p:txBody>
      </p:sp>
      <p:grpSp>
        <p:nvGrpSpPr>
          <p:cNvPr id="20" name="19 Grupo"/>
          <p:cNvGrpSpPr/>
          <p:nvPr/>
        </p:nvGrpSpPr>
        <p:grpSpPr>
          <a:xfrm>
            <a:off x="731515" y="236669"/>
            <a:ext cx="7971421" cy="484093"/>
            <a:chOff x="731515" y="236669"/>
            <a:chExt cx="7971421" cy="484093"/>
          </a:xfrm>
        </p:grpSpPr>
        <p:sp>
          <p:nvSpPr>
            <p:cNvPr id="21" name="20 CuadroTexto"/>
            <p:cNvSpPr txBox="1"/>
            <p:nvPr/>
          </p:nvSpPr>
          <p:spPr>
            <a:xfrm>
              <a:off x="731515" y="236669"/>
              <a:ext cx="2135521" cy="461665"/>
            </a:xfrm>
            <a:prstGeom prst="rect">
              <a:avLst/>
            </a:prstGeom>
            <a:noFill/>
          </p:spPr>
          <p:txBody>
            <a:bodyPr wrap="none" rtlCol="0">
              <a:spAutoFit/>
            </a:bodyPr>
            <a:lstStyle/>
            <a:p>
              <a:r>
                <a:rPr lang="es-CO" sz="2400" b="1" dirty="0" smtClean="0">
                  <a:solidFill>
                    <a:srgbClr val="0070C0"/>
                  </a:solidFill>
                  <a:latin typeface="Trebuchet MS" panose="020B0603020202020204" pitchFamily="34" charset="0"/>
                </a:rPr>
                <a:t>Componentes</a:t>
              </a:r>
              <a:endParaRPr lang="es-CO" b="1" dirty="0">
                <a:solidFill>
                  <a:srgbClr val="0070C0"/>
                </a:solidFill>
                <a:latin typeface="Trebuchet MS" panose="020B0603020202020204" pitchFamily="34" charset="0"/>
              </a:endParaRPr>
            </a:p>
          </p:txBody>
        </p:sp>
        <p:cxnSp>
          <p:nvCxnSpPr>
            <p:cNvPr id="22" name="21 Conector recto"/>
            <p:cNvCxnSpPr/>
            <p:nvPr/>
          </p:nvCxnSpPr>
          <p:spPr>
            <a:xfrm>
              <a:off x="828339" y="720762"/>
              <a:ext cx="787459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2326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4"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086522" y="2281436"/>
            <a:ext cx="1204857" cy="20882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s-CO" sz="1100" dirty="0"/>
              <a:t>Introducción </a:t>
            </a:r>
            <a:r>
              <a:rPr lang="es-CO" sz="1200" dirty="0"/>
              <a:t>del SIGOB</a:t>
            </a:r>
          </a:p>
          <a:p>
            <a:endParaRPr lang="es-CO" sz="1100" dirty="0" smtClean="0"/>
          </a:p>
          <a:p>
            <a:r>
              <a:rPr lang="es-CO" sz="1100" dirty="0" smtClean="0"/>
              <a:t>CONPES 3294</a:t>
            </a:r>
          </a:p>
          <a:p>
            <a:r>
              <a:rPr lang="es-CO" sz="1100" dirty="0" smtClean="0"/>
              <a:t>Nuevo marco conceptual:</a:t>
            </a:r>
          </a:p>
          <a:p>
            <a:r>
              <a:rPr lang="es-CO" sz="1100" dirty="0" smtClean="0"/>
              <a:t>Seguimiento – Evaluación</a:t>
            </a:r>
          </a:p>
          <a:p>
            <a:r>
              <a:rPr lang="es-CO" sz="1100" dirty="0" smtClean="0"/>
              <a:t>Rendición de cuentas</a:t>
            </a:r>
            <a:endParaRPr lang="es-CO" sz="1100" dirty="0"/>
          </a:p>
        </p:txBody>
      </p:sp>
      <p:sp>
        <p:nvSpPr>
          <p:cNvPr id="11" name="10 Rectángulo"/>
          <p:cNvSpPr/>
          <p:nvPr/>
        </p:nvSpPr>
        <p:spPr>
          <a:xfrm>
            <a:off x="3641533" y="1705372"/>
            <a:ext cx="1084845" cy="2664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s-CO" sz="1050" dirty="0" smtClean="0"/>
              <a:t>Fortalecimiento de las evaluaciones de impacto, resultados operacionales, institucionales, ejecutivas </a:t>
            </a:r>
            <a:endParaRPr lang="es-CO" sz="1050" dirty="0"/>
          </a:p>
        </p:txBody>
      </p:sp>
      <p:cxnSp>
        <p:nvCxnSpPr>
          <p:cNvPr id="13" name="12 Conector recto de flecha"/>
          <p:cNvCxnSpPr/>
          <p:nvPr/>
        </p:nvCxnSpPr>
        <p:spPr>
          <a:xfrm>
            <a:off x="192462" y="4369668"/>
            <a:ext cx="8844034" cy="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1108041"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2333147"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3523979"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4766030"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1436418" y="4441676"/>
            <a:ext cx="562975" cy="307777"/>
          </a:xfrm>
          <a:prstGeom prst="rect">
            <a:avLst/>
          </a:prstGeom>
          <a:noFill/>
        </p:spPr>
        <p:txBody>
          <a:bodyPr wrap="none" rtlCol="0">
            <a:spAutoFit/>
          </a:bodyPr>
          <a:lstStyle/>
          <a:p>
            <a:r>
              <a:rPr lang="es-CO" sz="1400" dirty="0" smtClean="0">
                <a:latin typeface="Trebuchet MS" panose="020B0603020202020204" pitchFamily="34" charset="0"/>
              </a:rPr>
              <a:t>2002</a:t>
            </a:r>
            <a:endParaRPr lang="es-CO" sz="1400" dirty="0">
              <a:latin typeface="Trebuchet MS" panose="020B0603020202020204" pitchFamily="34" charset="0"/>
            </a:endParaRPr>
          </a:p>
        </p:txBody>
      </p:sp>
      <p:sp>
        <p:nvSpPr>
          <p:cNvPr id="30" name="29 CuadroTexto"/>
          <p:cNvSpPr txBox="1"/>
          <p:nvPr/>
        </p:nvSpPr>
        <p:spPr>
          <a:xfrm>
            <a:off x="3862913" y="4429801"/>
            <a:ext cx="562975" cy="307777"/>
          </a:xfrm>
          <a:prstGeom prst="rect">
            <a:avLst/>
          </a:prstGeom>
          <a:noFill/>
        </p:spPr>
        <p:txBody>
          <a:bodyPr wrap="none" rtlCol="0">
            <a:spAutoFit/>
          </a:bodyPr>
          <a:lstStyle/>
          <a:p>
            <a:r>
              <a:rPr lang="es-CO" sz="1400" dirty="0" smtClean="0">
                <a:latin typeface="Trebuchet MS" panose="020B0603020202020204" pitchFamily="34" charset="0"/>
              </a:rPr>
              <a:t>2009</a:t>
            </a:r>
            <a:endParaRPr lang="es-CO" sz="1400" dirty="0">
              <a:latin typeface="Trebuchet MS" panose="020B0603020202020204" pitchFamily="34" charset="0"/>
            </a:endParaRPr>
          </a:p>
        </p:txBody>
      </p:sp>
      <p:sp>
        <p:nvSpPr>
          <p:cNvPr id="31" name="30 CuadroTexto"/>
          <p:cNvSpPr txBox="1"/>
          <p:nvPr/>
        </p:nvSpPr>
        <p:spPr>
          <a:xfrm>
            <a:off x="1547664" y="5089748"/>
            <a:ext cx="6438301" cy="276999"/>
          </a:xfrm>
          <a:prstGeom prst="rect">
            <a:avLst/>
          </a:prstGeom>
          <a:noFill/>
        </p:spPr>
        <p:txBody>
          <a:bodyPr wrap="none" rtlCol="0">
            <a:spAutoFit/>
          </a:bodyPr>
          <a:lstStyle/>
          <a:p>
            <a:r>
              <a:rPr lang="es-CO" sz="1200" dirty="0" smtClean="0">
                <a:solidFill>
                  <a:schemeClr val="bg1">
                    <a:lumMod val="85000"/>
                  </a:schemeClr>
                </a:solidFill>
              </a:rPr>
              <a:t>Fuente: Sistema Nacional de Evaluación de Gestión y Resultados: 15 años de aprendizaje, Nov. 2009.</a:t>
            </a:r>
            <a:endParaRPr lang="es-CO" sz="1200" dirty="0">
              <a:solidFill>
                <a:schemeClr val="bg1">
                  <a:lumMod val="85000"/>
                </a:schemeClr>
              </a:solidFill>
            </a:endParaRPr>
          </a:p>
        </p:txBody>
      </p:sp>
      <p:sp>
        <p:nvSpPr>
          <p:cNvPr id="32" name="31 CuadroTexto"/>
          <p:cNvSpPr txBox="1"/>
          <p:nvPr/>
        </p:nvSpPr>
        <p:spPr>
          <a:xfrm>
            <a:off x="6792594" y="4429801"/>
            <a:ext cx="562975" cy="307777"/>
          </a:xfrm>
          <a:prstGeom prst="rect">
            <a:avLst/>
          </a:prstGeom>
          <a:noFill/>
        </p:spPr>
        <p:txBody>
          <a:bodyPr wrap="none" rtlCol="0">
            <a:spAutoFit/>
          </a:bodyPr>
          <a:lstStyle/>
          <a:p>
            <a:r>
              <a:rPr lang="es-CO" sz="1400" dirty="0" smtClean="0">
                <a:latin typeface="Trebuchet MS" panose="020B0603020202020204" pitchFamily="34" charset="0"/>
              </a:rPr>
              <a:t>2014</a:t>
            </a:r>
            <a:endParaRPr lang="es-CO" sz="1400" dirty="0">
              <a:latin typeface="Trebuchet MS" panose="020B0603020202020204" pitchFamily="34" charset="0"/>
            </a:endParaRPr>
          </a:p>
        </p:txBody>
      </p:sp>
      <p:sp>
        <p:nvSpPr>
          <p:cNvPr id="33" name="32 Rectángulo"/>
          <p:cNvSpPr/>
          <p:nvPr/>
        </p:nvSpPr>
        <p:spPr>
          <a:xfrm>
            <a:off x="6539432" y="1705372"/>
            <a:ext cx="1084845" cy="2664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s-CO" sz="1050" dirty="0"/>
              <a:t>Por el cual se reglamenta el Sistema Nacional de Evaluación de Gestión y . Resultados </a:t>
            </a:r>
            <a:r>
              <a:rPr lang="es-CO" sz="1050" dirty="0" smtClean="0"/>
              <a:t>-SINERGIA</a:t>
            </a:r>
            <a:endParaRPr lang="es-CO" sz="1050" dirty="0"/>
          </a:p>
        </p:txBody>
      </p:sp>
      <p:cxnSp>
        <p:nvCxnSpPr>
          <p:cNvPr id="34" name="33 Conector recto"/>
          <p:cNvCxnSpPr/>
          <p:nvPr/>
        </p:nvCxnSpPr>
        <p:spPr>
          <a:xfrm>
            <a:off x="6506836" y="4369668"/>
            <a:ext cx="0" cy="21602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34 CuadroTexto"/>
          <p:cNvSpPr txBox="1"/>
          <p:nvPr/>
        </p:nvSpPr>
        <p:spPr>
          <a:xfrm>
            <a:off x="2994191" y="594163"/>
            <a:ext cx="3422732" cy="461665"/>
          </a:xfrm>
          <a:prstGeom prst="rect">
            <a:avLst/>
          </a:prstGeom>
          <a:noFill/>
        </p:spPr>
        <p:txBody>
          <a:bodyPr wrap="none" rtlCol="0">
            <a:spAutoFit/>
          </a:bodyPr>
          <a:lstStyle/>
          <a:p>
            <a:r>
              <a:rPr lang="es-CO" sz="2400" dirty="0" smtClean="0">
                <a:solidFill>
                  <a:srgbClr val="7030A0"/>
                </a:solidFill>
                <a:latin typeface="Trebuchet MS" panose="020B0603020202020204" pitchFamily="34" charset="0"/>
              </a:rPr>
              <a:t>Cronología de SINERGIA</a:t>
            </a:r>
            <a:endParaRPr lang="es-CO" sz="2400" dirty="0">
              <a:solidFill>
                <a:srgbClr val="7030A0"/>
              </a:solidFill>
              <a:latin typeface="Trebuchet MS" panose="020B0603020202020204" pitchFamily="34" charset="0"/>
            </a:endParaRPr>
          </a:p>
        </p:txBody>
      </p:sp>
    </p:spTree>
    <p:extLst>
      <p:ext uri="{BB962C8B-B14F-4D97-AF65-F5344CB8AC3E}">
        <p14:creationId xmlns:p14="http://schemas.microsoft.com/office/powerpoint/2010/main" val="308432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8" grpId="0"/>
      <p:bldP spid="30" grpId="0"/>
      <p:bldP spid="32" grpId="0"/>
      <p:bldP spid="3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8" name="7 CuadroTexto"/>
          <p:cNvSpPr txBox="1"/>
          <p:nvPr/>
        </p:nvSpPr>
        <p:spPr>
          <a:xfrm>
            <a:off x="5102578" y="2539999"/>
            <a:ext cx="2871299" cy="830997"/>
          </a:xfrm>
          <a:prstGeom prst="rect">
            <a:avLst/>
          </a:prstGeom>
          <a:noFill/>
        </p:spPr>
        <p:txBody>
          <a:bodyPr wrap="none" rtlCol="0">
            <a:spAutoFit/>
          </a:bodyPr>
          <a:lstStyle/>
          <a:p>
            <a:r>
              <a:rPr lang="es-CO" sz="4800" dirty="0" smtClean="0">
                <a:solidFill>
                  <a:schemeClr val="bg1"/>
                </a:solidFill>
                <a:effectLst>
                  <a:outerShdw blurRad="38100" dist="38100" dir="2700000" algn="tl">
                    <a:srgbClr val="000000">
                      <a:alpha val="43137"/>
                    </a:srgbClr>
                  </a:outerShdw>
                </a:effectLst>
                <a:latin typeface="Trebuchet MS" panose="020B0603020202020204" pitchFamily="34" charset="0"/>
              </a:rPr>
              <a:t>Preguntas</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938329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spichable\Desktop\Light-Wood-Background-Wall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57150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5"/>
          <p:cNvSpPr txBox="1"/>
          <p:nvPr/>
        </p:nvSpPr>
        <p:spPr>
          <a:xfrm>
            <a:off x="0" y="198209"/>
            <a:ext cx="9144000" cy="646331"/>
          </a:xfrm>
          <a:prstGeom prst="rect">
            <a:avLst/>
          </a:prstGeom>
          <a:solidFill>
            <a:schemeClr val="bg1"/>
          </a:solidFill>
        </p:spPr>
        <p:txBody>
          <a:bodyPr wrap="square" rtlCol="0">
            <a:spAutoFit/>
          </a:bodyPr>
          <a:lstStyle/>
          <a:p>
            <a:pPr algn="ctr"/>
            <a:r>
              <a:rPr lang="es-CO" sz="2400" dirty="0" smtClean="0">
                <a:effectLst>
                  <a:outerShdw blurRad="38100" dist="38100" dir="2700000" algn="tl">
                    <a:srgbClr val="000000">
                      <a:alpha val="43137"/>
                    </a:srgbClr>
                  </a:outerShdw>
                </a:effectLst>
                <a:latin typeface="Trebuchet MS" panose="020B0603020202020204" pitchFamily="34" charset="0"/>
              </a:rPr>
              <a:t>Preguntas </a:t>
            </a:r>
            <a:r>
              <a:rPr lang="es-CO" sz="3600" dirty="0" smtClean="0">
                <a:solidFill>
                  <a:srgbClr val="00B0F0"/>
                </a:solidFill>
                <a:effectLst>
                  <a:outerShdw blurRad="38100" dist="38100" dir="2700000" algn="tl">
                    <a:srgbClr val="000000">
                      <a:alpha val="43137"/>
                    </a:srgbClr>
                  </a:outerShdw>
                </a:effectLst>
                <a:latin typeface="Trebuchet MS" panose="020B0603020202020204" pitchFamily="34" charset="0"/>
              </a:rPr>
              <a:t>evaluativas</a:t>
            </a:r>
            <a:r>
              <a:rPr lang="es-CO" sz="2400" dirty="0" smtClean="0">
                <a:solidFill>
                  <a:srgbClr val="00B0F0"/>
                </a:solidFill>
                <a:effectLst>
                  <a:outerShdw blurRad="38100" dist="38100" dir="2700000" algn="tl">
                    <a:srgbClr val="000000">
                      <a:alpha val="43137"/>
                    </a:srgbClr>
                  </a:outerShdw>
                </a:effectLst>
                <a:latin typeface="Trebuchet MS" panose="020B0603020202020204" pitchFamily="34" charset="0"/>
              </a:rPr>
              <a:t> </a:t>
            </a:r>
            <a:r>
              <a:rPr lang="es-CO" sz="2400" dirty="0" smtClean="0">
                <a:effectLst>
                  <a:outerShdw blurRad="38100" dist="38100" dir="2700000" algn="tl">
                    <a:srgbClr val="000000">
                      <a:alpha val="43137"/>
                    </a:srgbClr>
                  </a:outerShdw>
                </a:effectLst>
                <a:latin typeface="Trebuchet MS" panose="020B0603020202020204" pitchFamily="34" charset="0"/>
              </a:rPr>
              <a:t>en lugar de </a:t>
            </a:r>
            <a:r>
              <a:rPr lang="es-CO" sz="3600" dirty="0" smtClean="0">
                <a:solidFill>
                  <a:srgbClr val="FFC000"/>
                </a:solidFill>
                <a:effectLst>
                  <a:outerShdw blurRad="38100" dist="38100" dir="2700000" algn="tl">
                    <a:srgbClr val="000000">
                      <a:alpha val="43137"/>
                    </a:srgbClr>
                  </a:outerShdw>
                </a:effectLst>
                <a:latin typeface="Trebuchet MS" panose="020B0603020202020204" pitchFamily="34" charset="0"/>
              </a:rPr>
              <a:t>descriptivas</a:t>
            </a:r>
            <a:r>
              <a:rPr lang="es-CO" sz="2400" dirty="0" smtClean="0">
                <a:solidFill>
                  <a:srgbClr val="FFC000"/>
                </a:solidFill>
                <a:effectLst>
                  <a:outerShdw blurRad="38100" dist="38100" dir="2700000" algn="tl">
                    <a:srgbClr val="000000">
                      <a:alpha val="43137"/>
                    </a:srgbClr>
                  </a:outerShdw>
                </a:effectLst>
                <a:latin typeface="Trebuchet MS" panose="020B0603020202020204" pitchFamily="34" charset="0"/>
              </a:rPr>
              <a:t> </a:t>
            </a:r>
            <a:endParaRPr lang="es-CO" sz="2400" dirty="0">
              <a:solidFill>
                <a:srgbClr val="FFC000"/>
              </a:solidFill>
              <a:effectLst>
                <a:outerShdw blurRad="38100" dist="38100" dir="2700000" algn="tl">
                  <a:srgbClr val="000000">
                    <a:alpha val="43137"/>
                  </a:srgbClr>
                </a:outerShdw>
              </a:effectLst>
              <a:latin typeface="Trebuchet MS" panose="020B0603020202020204" pitchFamily="34" charset="0"/>
            </a:endParaRPr>
          </a:p>
        </p:txBody>
      </p:sp>
      <p:graphicFrame>
        <p:nvGraphicFramePr>
          <p:cNvPr id="3" name="2 Diagrama"/>
          <p:cNvGraphicFramePr/>
          <p:nvPr>
            <p:extLst>
              <p:ext uri="{D42A27DB-BD31-4B8C-83A1-F6EECF244321}">
                <p14:modId xmlns:p14="http://schemas.microsoft.com/office/powerpoint/2010/main" val="1947587166"/>
              </p:ext>
            </p:extLst>
          </p:nvPr>
        </p:nvGraphicFramePr>
        <p:xfrm>
          <a:off x="1201270" y="1072921"/>
          <a:ext cx="6974542" cy="3724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redondeado"/>
          <p:cNvSpPr/>
          <p:nvPr/>
        </p:nvSpPr>
        <p:spPr>
          <a:xfrm>
            <a:off x="1194099" y="4948513"/>
            <a:ext cx="6981713" cy="365760"/>
          </a:xfrm>
          <a:prstGeom prst="roundRect">
            <a:avLst/>
          </a:prstGeom>
          <a:solidFill>
            <a:schemeClr val="accent5">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latin typeface="Trebuchet MS" panose="020B0603020202020204" pitchFamily="34" charset="0"/>
              </a:rPr>
              <a:t>EMBARAZO ADOLESCENTE</a:t>
            </a:r>
            <a:endParaRPr lang="es-CO" dirty="0">
              <a:latin typeface="Trebuchet MS" panose="020B0603020202020204" pitchFamily="34" charset="0"/>
            </a:endParaRPr>
          </a:p>
        </p:txBody>
      </p:sp>
    </p:spTree>
    <p:extLst>
      <p:ext uri="{BB962C8B-B14F-4D97-AF65-F5344CB8AC3E}">
        <p14:creationId xmlns:p14="http://schemas.microsoft.com/office/powerpoint/2010/main" val="2190843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1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spichable\Desktop\Light-Wood-Background-Wall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57150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25"/>
          <p:cNvSpPr txBox="1"/>
          <p:nvPr/>
        </p:nvSpPr>
        <p:spPr>
          <a:xfrm>
            <a:off x="0" y="198209"/>
            <a:ext cx="9144000" cy="646331"/>
          </a:xfrm>
          <a:prstGeom prst="rect">
            <a:avLst/>
          </a:prstGeom>
          <a:solidFill>
            <a:schemeClr val="bg1"/>
          </a:solidFill>
        </p:spPr>
        <p:txBody>
          <a:bodyPr wrap="square" rtlCol="0">
            <a:spAutoFit/>
          </a:bodyPr>
          <a:lstStyle/>
          <a:p>
            <a:pPr algn="ctr"/>
            <a:r>
              <a:rPr lang="es-CO" sz="2400" dirty="0" smtClean="0">
                <a:effectLst>
                  <a:outerShdw blurRad="38100" dist="38100" dir="2700000" algn="tl">
                    <a:srgbClr val="000000">
                      <a:alpha val="43137"/>
                    </a:srgbClr>
                  </a:outerShdw>
                </a:effectLst>
                <a:latin typeface="Trebuchet MS" panose="020B0603020202020204" pitchFamily="34" charset="0"/>
              </a:rPr>
              <a:t>Preguntas</a:t>
            </a:r>
            <a:r>
              <a:rPr lang="es-CO" sz="2400" dirty="0" smtClean="0">
                <a:solidFill>
                  <a:schemeClr val="bg1"/>
                </a:solidFill>
                <a:effectLst>
                  <a:outerShdw blurRad="38100" dist="38100" dir="2700000" algn="tl">
                    <a:srgbClr val="000000">
                      <a:alpha val="43137"/>
                    </a:srgbClr>
                  </a:outerShdw>
                </a:effectLst>
                <a:latin typeface="Trebuchet MS" panose="020B0603020202020204" pitchFamily="34" charset="0"/>
              </a:rPr>
              <a:t> </a:t>
            </a:r>
            <a:r>
              <a:rPr lang="es-CO" sz="3600" dirty="0" smtClean="0">
                <a:solidFill>
                  <a:srgbClr val="00B0F0"/>
                </a:solidFill>
                <a:effectLst>
                  <a:outerShdw blurRad="38100" dist="38100" dir="2700000" algn="tl">
                    <a:srgbClr val="000000">
                      <a:alpha val="43137"/>
                    </a:srgbClr>
                  </a:outerShdw>
                </a:effectLst>
                <a:latin typeface="Trebuchet MS" panose="020B0603020202020204" pitchFamily="34" charset="0"/>
              </a:rPr>
              <a:t>evaluativas</a:t>
            </a:r>
            <a:r>
              <a:rPr lang="es-CO" sz="2400" dirty="0" smtClean="0">
                <a:solidFill>
                  <a:srgbClr val="00B0F0"/>
                </a:solidFill>
                <a:effectLst>
                  <a:outerShdw blurRad="38100" dist="38100" dir="2700000" algn="tl">
                    <a:srgbClr val="000000">
                      <a:alpha val="43137"/>
                    </a:srgbClr>
                  </a:outerShdw>
                </a:effectLst>
                <a:latin typeface="Trebuchet MS" panose="020B0603020202020204" pitchFamily="34" charset="0"/>
              </a:rPr>
              <a:t> </a:t>
            </a:r>
            <a:r>
              <a:rPr lang="es-CO" sz="2400" dirty="0" smtClean="0">
                <a:effectLst>
                  <a:outerShdw blurRad="38100" dist="38100" dir="2700000" algn="tl">
                    <a:srgbClr val="000000">
                      <a:alpha val="43137"/>
                    </a:srgbClr>
                  </a:outerShdw>
                </a:effectLst>
                <a:latin typeface="Trebuchet MS" panose="020B0603020202020204" pitchFamily="34" charset="0"/>
              </a:rPr>
              <a:t>en lugar de </a:t>
            </a:r>
            <a:r>
              <a:rPr lang="es-CO" sz="3600" dirty="0" smtClean="0">
                <a:solidFill>
                  <a:srgbClr val="FFC000"/>
                </a:solidFill>
                <a:effectLst>
                  <a:outerShdw blurRad="38100" dist="38100" dir="2700000" algn="tl">
                    <a:srgbClr val="000000">
                      <a:alpha val="43137"/>
                    </a:srgbClr>
                  </a:outerShdw>
                </a:effectLst>
                <a:latin typeface="Trebuchet MS" panose="020B0603020202020204" pitchFamily="34" charset="0"/>
              </a:rPr>
              <a:t>descriptivas</a:t>
            </a:r>
            <a:r>
              <a:rPr lang="es-CO" sz="2400" dirty="0" smtClean="0">
                <a:solidFill>
                  <a:schemeClr val="bg1"/>
                </a:solidFill>
                <a:effectLst>
                  <a:outerShdw blurRad="38100" dist="38100" dir="2700000" algn="tl">
                    <a:srgbClr val="000000">
                      <a:alpha val="43137"/>
                    </a:srgbClr>
                  </a:outerShdw>
                </a:effectLst>
                <a:latin typeface="Trebuchet MS" panose="020B0603020202020204" pitchFamily="34" charset="0"/>
              </a:rPr>
              <a:t> </a:t>
            </a:r>
            <a:endParaRPr lang="es-CO" sz="2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aphicFrame>
        <p:nvGraphicFramePr>
          <p:cNvPr id="3" name="2 Diagrama"/>
          <p:cNvGraphicFramePr/>
          <p:nvPr>
            <p:extLst>
              <p:ext uri="{D42A27DB-BD31-4B8C-83A1-F6EECF244321}">
                <p14:modId xmlns:p14="http://schemas.microsoft.com/office/powerpoint/2010/main" val="2753275167"/>
              </p:ext>
            </p:extLst>
          </p:nvPr>
        </p:nvGraphicFramePr>
        <p:xfrm>
          <a:off x="1201270" y="1072921"/>
          <a:ext cx="6974542" cy="3724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redondeado"/>
          <p:cNvSpPr/>
          <p:nvPr/>
        </p:nvSpPr>
        <p:spPr>
          <a:xfrm>
            <a:off x="1194099" y="5120641"/>
            <a:ext cx="6981713" cy="365760"/>
          </a:xfrm>
          <a:prstGeom prst="roundRect">
            <a:avLst/>
          </a:prstGeom>
          <a:solidFill>
            <a:schemeClr val="accent5">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latin typeface="Trebuchet MS" panose="020B0603020202020204" pitchFamily="34" charset="0"/>
              </a:rPr>
              <a:t>DE CERO A SIEMPRE</a:t>
            </a:r>
            <a:endParaRPr lang="es-CO" dirty="0">
              <a:latin typeface="Trebuchet MS" panose="020B0603020202020204" pitchFamily="34" charset="0"/>
            </a:endParaRPr>
          </a:p>
        </p:txBody>
      </p:sp>
    </p:spTree>
    <p:extLst>
      <p:ext uri="{BB962C8B-B14F-4D97-AF65-F5344CB8AC3E}">
        <p14:creationId xmlns:p14="http://schemas.microsoft.com/office/powerpoint/2010/main" val="545901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12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5"/>
          <p:cNvSpPr txBox="1"/>
          <p:nvPr/>
        </p:nvSpPr>
        <p:spPr>
          <a:xfrm>
            <a:off x="0" y="198209"/>
            <a:ext cx="9144000" cy="523220"/>
          </a:xfrm>
          <a:prstGeom prst="rect">
            <a:avLst/>
          </a:prstGeom>
          <a:solidFill>
            <a:schemeClr val="bg1"/>
          </a:solidFill>
        </p:spPr>
        <p:txBody>
          <a:bodyPr wrap="square" rtlCol="0">
            <a:spAutoFit/>
          </a:bodyPr>
          <a:lstStyle/>
          <a:p>
            <a:pPr algn="ctr"/>
            <a:r>
              <a:rPr lang="es-CO" dirty="0">
                <a:effectLst>
                  <a:outerShdw blurRad="38100" dist="38100" dir="2700000" algn="tl">
                    <a:srgbClr val="000000">
                      <a:alpha val="43137"/>
                    </a:srgbClr>
                  </a:outerShdw>
                </a:effectLst>
                <a:latin typeface="Trebuchet MS" panose="020B0603020202020204" pitchFamily="34" charset="0"/>
              </a:rPr>
              <a:t>Mejor preguntas </a:t>
            </a:r>
            <a:r>
              <a:rPr lang="es-CO" sz="2800" dirty="0">
                <a:solidFill>
                  <a:srgbClr val="C00000"/>
                </a:solidFill>
                <a:effectLst>
                  <a:outerShdw blurRad="38100" dist="38100" dir="2700000" algn="tl">
                    <a:srgbClr val="000000">
                      <a:alpha val="43137"/>
                    </a:srgbClr>
                  </a:outerShdw>
                </a:effectLst>
                <a:latin typeface="Trebuchet MS" panose="020B0603020202020204" pitchFamily="34" charset="0"/>
              </a:rPr>
              <a:t>amplias</a:t>
            </a:r>
            <a:r>
              <a:rPr lang="es-CO"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s-CO" dirty="0">
                <a:effectLst>
                  <a:outerShdw blurRad="38100" dist="38100" dir="2700000" algn="tl">
                    <a:srgbClr val="000000">
                      <a:alpha val="43137"/>
                    </a:srgbClr>
                  </a:outerShdw>
                </a:effectLst>
                <a:latin typeface="Trebuchet MS" panose="020B0603020202020204" pitchFamily="34" charset="0"/>
              </a:rPr>
              <a:t>(“Big Picture”), en lugar de </a:t>
            </a:r>
            <a:r>
              <a:rPr lang="es-CO" sz="2800" dirty="0">
                <a:solidFill>
                  <a:schemeClr val="accent3"/>
                </a:solidFill>
                <a:effectLst>
                  <a:outerShdw blurRad="38100" dist="38100" dir="2700000" algn="tl">
                    <a:srgbClr val="000000">
                      <a:alpha val="43137"/>
                    </a:srgbClr>
                  </a:outerShdw>
                </a:effectLst>
                <a:latin typeface="Trebuchet MS" panose="020B0603020202020204" pitchFamily="34" charset="0"/>
              </a:rPr>
              <a:t>específicas</a:t>
            </a:r>
          </a:p>
        </p:txBody>
      </p:sp>
      <p:grpSp>
        <p:nvGrpSpPr>
          <p:cNvPr id="6" name="5 Grupo"/>
          <p:cNvGrpSpPr/>
          <p:nvPr/>
        </p:nvGrpSpPr>
        <p:grpSpPr>
          <a:xfrm>
            <a:off x="669631" y="902449"/>
            <a:ext cx="3689873" cy="3974353"/>
            <a:chOff x="669631" y="902449"/>
            <a:chExt cx="3689873" cy="3974353"/>
          </a:xfrm>
        </p:grpSpPr>
        <p:sp>
          <p:nvSpPr>
            <p:cNvPr id="2" name="1 Rectángulo redondeado"/>
            <p:cNvSpPr/>
            <p:nvPr/>
          </p:nvSpPr>
          <p:spPr>
            <a:xfrm>
              <a:off x="701905" y="2390724"/>
              <a:ext cx="3646842" cy="2486078"/>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endPar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r>
                <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rPr>
                <a:t>Realizar </a:t>
              </a:r>
              <a:r>
                <a:rPr lang="es-CO" sz="1600" dirty="0">
                  <a:solidFill>
                    <a:schemeClr val="bg1"/>
                  </a:solidFill>
                  <a:effectLst>
                    <a:outerShdw blurRad="38100" dist="38100" dir="2700000" algn="tl">
                      <a:srgbClr val="000000">
                        <a:alpha val="43137"/>
                      </a:srgbClr>
                    </a:outerShdw>
                  </a:effectLst>
                  <a:latin typeface="Trebuchet MS" panose="020B0603020202020204" pitchFamily="34" charset="0"/>
                </a:rPr>
                <a:t>una evaluación de procesos que analice el diseño operativo de la Estrategia, </a:t>
              </a:r>
              <a:endPar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r>
                <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rPr>
                <a:t>las </a:t>
              </a:r>
              <a:r>
                <a:rPr lang="es-CO" sz="1600" dirty="0">
                  <a:solidFill>
                    <a:schemeClr val="bg1"/>
                  </a:solidFill>
                  <a:effectLst>
                    <a:outerShdw blurRad="38100" dist="38100" dir="2700000" algn="tl">
                      <a:srgbClr val="000000">
                        <a:alpha val="43137"/>
                      </a:srgbClr>
                    </a:outerShdw>
                  </a:effectLst>
                  <a:latin typeface="Trebuchet MS" panose="020B0603020202020204" pitchFamily="34" charset="0"/>
                </a:rPr>
                <a:t>actividades, los productos, </a:t>
              </a:r>
              <a:endPar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r>
                <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rPr>
                <a:t>las </a:t>
              </a:r>
              <a:r>
                <a:rPr lang="es-CO" sz="1600" dirty="0">
                  <a:solidFill>
                    <a:schemeClr val="bg1"/>
                  </a:solidFill>
                  <a:effectLst>
                    <a:outerShdw blurRad="38100" dist="38100" dir="2700000" algn="tl">
                      <a:srgbClr val="000000">
                        <a:alpha val="43137"/>
                      </a:srgbClr>
                    </a:outerShdw>
                  </a:effectLst>
                  <a:latin typeface="Trebuchet MS" panose="020B0603020202020204" pitchFamily="34" charset="0"/>
                </a:rPr>
                <a:t>fortalezas y dificultades </a:t>
              </a:r>
              <a:endPar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r>
                <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rPr>
                <a:t>en </a:t>
              </a:r>
              <a:r>
                <a:rPr lang="es-CO" sz="1600" dirty="0">
                  <a:solidFill>
                    <a:schemeClr val="bg1"/>
                  </a:solidFill>
                  <a:effectLst>
                    <a:outerShdw blurRad="38100" dist="38100" dir="2700000" algn="tl">
                      <a:srgbClr val="000000">
                        <a:alpha val="43137"/>
                      </a:srgbClr>
                    </a:outerShdw>
                  </a:effectLst>
                  <a:latin typeface="Trebuchet MS" panose="020B0603020202020204" pitchFamily="34" charset="0"/>
                </a:rPr>
                <a:t>su implementación, y que determine su pertinencia </a:t>
              </a:r>
              <a:endPar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r>
                <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rPr>
                <a:t>para </a:t>
              </a:r>
              <a:r>
                <a:rPr lang="es-CO" sz="1600" dirty="0">
                  <a:solidFill>
                    <a:schemeClr val="bg1"/>
                  </a:solidFill>
                  <a:effectLst>
                    <a:outerShdw blurRad="38100" dist="38100" dir="2700000" algn="tl">
                      <a:srgbClr val="000000">
                        <a:alpha val="43137"/>
                      </a:srgbClr>
                    </a:outerShdw>
                  </a:effectLst>
                  <a:latin typeface="Trebuchet MS" panose="020B0603020202020204" pitchFamily="34" charset="0"/>
                </a:rPr>
                <a:t>el logro de sus objetivos. </a:t>
              </a:r>
            </a:p>
            <a:p>
              <a:pPr algn="ctr"/>
              <a:endParaRPr lang="es-CO" dirty="0">
                <a:latin typeface="Trebuchet MS" panose="020B0603020202020204" pitchFamily="34" charset="0"/>
              </a:endParaRPr>
            </a:p>
          </p:txBody>
        </p:sp>
        <p:sp>
          <p:nvSpPr>
            <p:cNvPr id="4" name="3 Rectángulo redondeado"/>
            <p:cNvSpPr/>
            <p:nvPr/>
          </p:nvSpPr>
          <p:spPr>
            <a:xfrm>
              <a:off x="669631" y="902449"/>
              <a:ext cx="3689873" cy="133394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¿Fue – y sigue siendo </a:t>
              </a:r>
              <a:r>
                <a:rPr lang="es-CO" sz="1400" b="1" dirty="0" smtClean="0">
                  <a:solidFill>
                    <a:schemeClr val="bg1"/>
                  </a:solidFill>
                  <a:latin typeface="Trebuchet MS" panose="020B0603020202020204" pitchFamily="34" charset="0"/>
                  <a:ea typeface="Tahoma" panose="020B0604030504040204" pitchFamily="34" charset="0"/>
                  <a:cs typeface="Tahoma" panose="020B0604030504040204" pitchFamily="34" charset="0"/>
                </a:rPr>
                <a:t>- necesario </a:t>
              </a:r>
            </a:p>
            <a:p>
              <a:r>
                <a:rPr lang="es-CO" sz="1400" b="1" dirty="0" smtClean="0">
                  <a:solidFill>
                    <a:schemeClr val="bg1"/>
                  </a:solidFill>
                  <a:latin typeface="Trebuchet MS" panose="020B0603020202020204" pitchFamily="34" charset="0"/>
                  <a:ea typeface="Tahoma" panose="020B0604030504040204" pitchFamily="34" charset="0"/>
                  <a:cs typeface="Tahoma" panose="020B0604030504040204" pitchFamily="34" charset="0"/>
                </a:rPr>
                <a:t>el </a:t>
              </a:r>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programa? </a:t>
              </a:r>
            </a:p>
            <a:p>
              <a:r>
                <a:rPr lang="es-CO" sz="1400" b="1" dirty="0" smtClean="0">
                  <a:solidFill>
                    <a:schemeClr val="bg1"/>
                  </a:solidFill>
                  <a:latin typeface="Trebuchet MS" panose="020B0603020202020204" pitchFamily="34" charset="0"/>
                  <a:ea typeface="Tahoma" panose="020B0604030504040204" pitchFamily="34" charset="0"/>
                  <a:cs typeface="Tahoma" panose="020B0604030504040204" pitchFamily="34" charset="0"/>
                </a:rPr>
                <a:t>¿</a:t>
              </a:r>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Cuán bien aborda las causas subyacentes?</a:t>
              </a:r>
            </a:p>
            <a:p>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 ¿Sigue siendo la solución adecuada?</a:t>
              </a:r>
              <a:endParaRPr lang="es-CO" sz="1400" b="1" dirty="0">
                <a:solidFill>
                  <a:schemeClr val="bg1"/>
                </a:solidFill>
                <a:latin typeface="Trebuchet MS" panose="020B0603020202020204" pitchFamily="34" charset="0"/>
              </a:endParaRPr>
            </a:p>
          </p:txBody>
        </p:sp>
      </p:grpSp>
      <p:grpSp>
        <p:nvGrpSpPr>
          <p:cNvPr id="8" name="7 Grupo"/>
          <p:cNvGrpSpPr/>
          <p:nvPr/>
        </p:nvGrpSpPr>
        <p:grpSpPr>
          <a:xfrm>
            <a:off x="4842933" y="902449"/>
            <a:ext cx="3663941" cy="3037375"/>
            <a:chOff x="4842933" y="902449"/>
            <a:chExt cx="3663941" cy="3037375"/>
          </a:xfrm>
        </p:grpSpPr>
        <p:sp>
          <p:nvSpPr>
            <p:cNvPr id="5" name="4 Rectángulo redondeado"/>
            <p:cNvSpPr/>
            <p:nvPr/>
          </p:nvSpPr>
          <p:spPr>
            <a:xfrm>
              <a:off x="4860032" y="2390724"/>
              <a:ext cx="3646842" cy="1549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s-CO" sz="1600" dirty="0" smtClean="0">
                  <a:solidFill>
                    <a:schemeClr val="bg1"/>
                  </a:solidFill>
                  <a:effectLst>
                    <a:outerShdw blurRad="38100" dist="38100" dir="2700000" algn="tl">
                      <a:srgbClr val="000000">
                        <a:alpha val="43137"/>
                      </a:srgbClr>
                    </a:outerShdw>
                  </a:effectLst>
                  <a:latin typeface="Trebuchet MS" panose="020B0603020202020204" pitchFamily="34" charset="0"/>
                </a:rPr>
                <a:t>¿</a:t>
              </a:r>
              <a:r>
                <a:rPr lang="es-CO" sz="1600" dirty="0">
                  <a:solidFill>
                    <a:schemeClr val="bg1"/>
                  </a:solidFill>
                  <a:effectLst>
                    <a:outerShdw blurRad="38100" dist="38100" dir="2700000" algn="tl">
                      <a:srgbClr val="000000">
                        <a:alpha val="43137"/>
                      </a:srgbClr>
                    </a:outerShdw>
                  </a:effectLst>
                  <a:latin typeface="Trebuchet MS" panose="020B0603020202020204" pitchFamily="34" charset="0"/>
                </a:rPr>
                <a:t>Las Familias y la comunidad se perciben como corresponsables en la educación sexual y reproductiva de los NNA? </a:t>
              </a:r>
            </a:p>
          </p:txBody>
        </p:sp>
        <p:sp>
          <p:nvSpPr>
            <p:cNvPr id="7" name="6 Rectángulo redondeado"/>
            <p:cNvSpPr/>
            <p:nvPr/>
          </p:nvSpPr>
          <p:spPr>
            <a:xfrm>
              <a:off x="4842933" y="902449"/>
              <a:ext cx="3634964" cy="1333948"/>
            </a:xfrm>
            <a:prstGeom prst="roundRect">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marL="4763" lvl="1"/>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a:t>
              </a:r>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P</a:t>
              </a: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reguntas </a:t>
              </a:r>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referidas a la </a:t>
              </a: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   </a:t>
              </a:r>
              <a:b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b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 medición </a:t>
              </a:r>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o recolección de datos</a:t>
              </a:r>
            </a:p>
            <a:p>
              <a:pPr marL="4763" lvl="1"/>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a:t>
              </a:r>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P</a:t>
              </a: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reguntas </a:t>
              </a:r>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acotadas a nivel </a:t>
              </a:r>
              <a:endPar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endParaRPr>
            </a:p>
            <a:p>
              <a:pPr marL="4763" lvl="1"/>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 </a:t>
              </a: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de indicador.</a:t>
              </a:r>
              <a:endPar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endParaRPr>
            </a:p>
          </p:txBody>
        </p:sp>
      </p:grpSp>
      <p:sp>
        <p:nvSpPr>
          <p:cNvPr id="10" name="9 Rectángulo redondeado"/>
          <p:cNvSpPr/>
          <p:nvPr/>
        </p:nvSpPr>
        <p:spPr>
          <a:xfrm>
            <a:off x="688623" y="5061402"/>
            <a:ext cx="7857066" cy="365760"/>
          </a:xfrm>
          <a:prstGeom prst="round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latin typeface="Trebuchet MS" panose="020B0603020202020204" pitchFamily="34" charset="0"/>
              </a:rPr>
              <a:t>EMBARAZO ADOLESCENTE</a:t>
            </a:r>
            <a:endParaRPr lang="es-CO" dirty="0">
              <a:latin typeface="Trebuchet MS" panose="020B0603020202020204" pitchFamily="34" charset="0"/>
            </a:endParaRPr>
          </a:p>
        </p:txBody>
      </p:sp>
    </p:spTree>
    <p:extLst>
      <p:ext uri="{BB962C8B-B14F-4D97-AF65-F5344CB8AC3E}">
        <p14:creationId xmlns:p14="http://schemas.microsoft.com/office/powerpoint/2010/main" val="106092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25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5"/>
          <p:cNvSpPr txBox="1"/>
          <p:nvPr/>
        </p:nvSpPr>
        <p:spPr>
          <a:xfrm>
            <a:off x="0" y="198209"/>
            <a:ext cx="9144000" cy="523220"/>
          </a:xfrm>
          <a:prstGeom prst="rect">
            <a:avLst/>
          </a:prstGeom>
          <a:solidFill>
            <a:schemeClr val="bg1"/>
          </a:solidFill>
        </p:spPr>
        <p:txBody>
          <a:bodyPr wrap="square" rtlCol="0">
            <a:spAutoFit/>
          </a:bodyPr>
          <a:lstStyle/>
          <a:p>
            <a:pPr algn="ctr"/>
            <a:r>
              <a:rPr lang="es-CO" dirty="0">
                <a:effectLst>
                  <a:outerShdw blurRad="38100" dist="38100" dir="2700000" algn="tl">
                    <a:srgbClr val="000000">
                      <a:alpha val="43137"/>
                    </a:srgbClr>
                  </a:outerShdw>
                </a:effectLst>
                <a:latin typeface="Trebuchet MS" panose="020B0603020202020204" pitchFamily="34" charset="0"/>
              </a:rPr>
              <a:t>Mejor preguntas </a:t>
            </a:r>
            <a:r>
              <a:rPr lang="es-CO" sz="2800" dirty="0">
                <a:solidFill>
                  <a:srgbClr val="C00000"/>
                </a:solidFill>
                <a:effectLst>
                  <a:outerShdw blurRad="38100" dist="38100" dir="2700000" algn="tl">
                    <a:srgbClr val="000000">
                      <a:alpha val="43137"/>
                    </a:srgbClr>
                  </a:outerShdw>
                </a:effectLst>
                <a:latin typeface="Trebuchet MS" panose="020B0603020202020204" pitchFamily="34" charset="0"/>
              </a:rPr>
              <a:t>amplias</a:t>
            </a:r>
            <a:r>
              <a:rPr lang="es-CO"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s-CO" dirty="0">
                <a:effectLst>
                  <a:outerShdw blurRad="38100" dist="38100" dir="2700000" algn="tl">
                    <a:srgbClr val="000000">
                      <a:alpha val="43137"/>
                    </a:srgbClr>
                  </a:outerShdw>
                </a:effectLst>
                <a:latin typeface="Trebuchet MS" panose="020B0603020202020204" pitchFamily="34" charset="0"/>
              </a:rPr>
              <a:t>(“Big Picture”), en lugar de </a:t>
            </a:r>
            <a:r>
              <a:rPr lang="es-CO" sz="2800" dirty="0">
                <a:solidFill>
                  <a:schemeClr val="accent3"/>
                </a:solidFill>
                <a:effectLst>
                  <a:outerShdw blurRad="38100" dist="38100" dir="2700000" algn="tl">
                    <a:srgbClr val="000000">
                      <a:alpha val="43137"/>
                    </a:srgbClr>
                  </a:outerShdw>
                </a:effectLst>
                <a:latin typeface="Trebuchet MS" panose="020B0603020202020204" pitchFamily="34" charset="0"/>
              </a:rPr>
              <a:t>específicas</a:t>
            </a:r>
          </a:p>
        </p:txBody>
      </p:sp>
      <p:grpSp>
        <p:nvGrpSpPr>
          <p:cNvPr id="6" name="5 Grupo"/>
          <p:cNvGrpSpPr/>
          <p:nvPr/>
        </p:nvGrpSpPr>
        <p:grpSpPr>
          <a:xfrm>
            <a:off x="669631" y="902449"/>
            <a:ext cx="3689873" cy="3974353"/>
            <a:chOff x="669631" y="902449"/>
            <a:chExt cx="3689873" cy="3974353"/>
          </a:xfrm>
        </p:grpSpPr>
        <p:sp>
          <p:nvSpPr>
            <p:cNvPr id="2" name="1 Rectángulo redondeado"/>
            <p:cNvSpPr/>
            <p:nvPr/>
          </p:nvSpPr>
          <p:spPr>
            <a:xfrm>
              <a:off x="701905" y="2390724"/>
              <a:ext cx="3646842" cy="2486078"/>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endParaRPr lang="es-CO"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r>
                <a:rPr lang="es-CO" dirty="0" smtClean="0">
                  <a:solidFill>
                    <a:schemeClr val="bg1"/>
                  </a:solidFill>
                  <a:effectLst>
                    <a:outerShdw blurRad="38100" dist="38100" dir="2700000" algn="tl">
                      <a:srgbClr val="000000">
                        <a:alpha val="43137"/>
                      </a:srgbClr>
                    </a:outerShdw>
                  </a:effectLst>
                  <a:latin typeface="Trebuchet MS" panose="020B0603020202020204" pitchFamily="34" charset="0"/>
                </a:rPr>
                <a:t>Ninguna</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es-CO" dirty="0">
                <a:latin typeface="Trebuchet MS" panose="020B0603020202020204" pitchFamily="34" charset="0"/>
              </a:endParaRPr>
            </a:p>
          </p:txBody>
        </p:sp>
        <p:sp>
          <p:nvSpPr>
            <p:cNvPr id="4" name="3 Rectángulo redondeado"/>
            <p:cNvSpPr/>
            <p:nvPr/>
          </p:nvSpPr>
          <p:spPr>
            <a:xfrm>
              <a:off x="669631" y="902449"/>
              <a:ext cx="3689873" cy="1333948"/>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¿Fue – y sigue siendo </a:t>
              </a:r>
              <a:r>
                <a:rPr lang="es-CO" sz="1400" b="1" dirty="0" smtClean="0">
                  <a:solidFill>
                    <a:schemeClr val="bg1"/>
                  </a:solidFill>
                  <a:latin typeface="Trebuchet MS" panose="020B0603020202020204" pitchFamily="34" charset="0"/>
                  <a:ea typeface="Tahoma" panose="020B0604030504040204" pitchFamily="34" charset="0"/>
                  <a:cs typeface="Tahoma" panose="020B0604030504040204" pitchFamily="34" charset="0"/>
                </a:rPr>
                <a:t>- necesario </a:t>
              </a:r>
            </a:p>
            <a:p>
              <a:r>
                <a:rPr lang="es-CO" sz="1400" b="1" dirty="0" smtClean="0">
                  <a:solidFill>
                    <a:schemeClr val="bg1"/>
                  </a:solidFill>
                  <a:latin typeface="Trebuchet MS" panose="020B0603020202020204" pitchFamily="34" charset="0"/>
                  <a:ea typeface="Tahoma" panose="020B0604030504040204" pitchFamily="34" charset="0"/>
                  <a:cs typeface="Tahoma" panose="020B0604030504040204" pitchFamily="34" charset="0"/>
                </a:rPr>
                <a:t>el </a:t>
              </a:r>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programa? </a:t>
              </a:r>
            </a:p>
            <a:p>
              <a:r>
                <a:rPr lang="es-CO" sz="1400" b="1" dirty="0" smtClean="0">
                  <a:solidFill>
                    <a:schemeClr val="bg1"/>
                  </a:solidFill>
                  <a:latin typeface="Trebuchet MS" panose="020B0603020202020204" pitchFamily="34" charset="0"/>
                  <a:ea typeface="Tahoma" panose="020B0604030504040204" pitchFamily="34" charset="0"/>
                  <a:cs typeface="Tahoma" panose="020B0604030504040204" pitchFamily="34" charset="0"/>
                </a:rPr>
                <a:t>¿</a:t>
              </a:r>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Cuán bien aborda las causas subyacentes?</a:t>
              </a:r>
            </a:p>
            <a:p>
              <a:r>
                <a:rPr lang="es-CO" sz="1400" b="1" dirty="0">
                  <a:solidFill>
                    <a:schemeClr val="bg1"/>
                  </a:solidFill>
                  <a:latin typeface="Trebuchet MS" panose="020B0603020202020204" pitchFamily="34" charset="0"/>
                  <a:ea typeface="Tahoma" panose="020B0604030504040204" pitchFamily="34" charset="0"/>
                  <a:cs typeface="Tahoma" panose="020B0604030504040204" pitchFamily="34" charset="0"/>
                </a:rPr>
                <a:t> ¿Sigue siendo la solución adecuada?</a:t>
              </a:r>
              <a:endParaRPr lang="es-CO" sz="1400" b="1" dirty="0">
                <a:solidFill>
                  <a:schemeClr val="bg1"/>
                </a:solidFill>
                <a:latin typeface="Trebuchet MS" panose="020B0603020202020204" pitchFamily="34" charset="0"/>
              </a:endParaRPr>
            </a:p>
          </p:txBody>
        </p:sp>
      </p:grpSp>
      <p:grpSp>
        <p:nvGrpSpPr>
          <p:cNvPr id="9" name="8 Grupo"/>
          <p:cNvGrpSpPr/>
          <p:nvPr/>
        </p:nvGrpSpPr>
        <p:grpSpPr>
          <a:xfrm>
            <a:off x="4842933" y="902449"/>
            <a:ext cx="3663941" cy="3940483"/>
            <a:chOff x="4842933" y="902449"/>
            <a:chExt cx="3663941" cy="3940483"/>
          </a:xfrm>
        </p:grpSpPr>
        <p:sp>
          <p:nvSpPr>
            <p:cNvPr id="5" name="4 Rectángulo redondeado"/>
            <p:cNvSpPr/>
            <p:nvPr/>
          </p:nvSpPr>
          <p:spPr>
            <a:xfrm>
              <a:off x="4860032" y="2390723"/>
              <a:ext cx="3646842" cy="2452209"/>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r>
                <a:rPr lang="es-CO" sz="1400" b="1" dirty="0">
                  <a:solidFill>
                    <a:schemeClr val="bg1"/>
                  </a:solidFill>
                  <a:effectLst>
                    <a:outerShdw blurRad="38100" dist="38100" dir="2700000" algn="tl">
                      <a:srgbClr val="000000">
                        <a:alpha val="43137"/>
                      </a:srgbClr>
                    </a:outerShdw>
                  </a:effectLst>
                  <a:latin typeface="Trebuchet MS" panose="020B0603020202020204" pitchFamily="34" charset="0"/>
                </a:rPr>
                <a:t>¿Cuentan los territorios con una Política de Atención a la Primera Infancia con líneas de acción definidas? </a:t>
              </a:r>
              <a:endParaRPr lang="es-CO" sz="1400" b="1" dirty="0" smtClean="0">
                <a:solidFill>
                  <a:schemeClr val="bg1"/>
                </a:solidFill>
                <a:effectLst>
                  <a:outerShdw blurRad="38100" dist="38100" dir="2700000" algn="tl">
                    <a:srgbClr val="000000">
                      <a:alpha val="43137"/>
                    </a:srgbClr>
                  </a:outerShdw>
                </a:effectLst>
                <a:latin typeface="Trebuchet MS" panose="020B0603020202020204" pitchFamily="34" charset="0"/>
              </a:endParaRPr>
            </a:p>
            <a:p>
              <a:endParaRPr lang="es-CO" sz="1400" b="1" dirty="0">
                <a:solidFill>
                  <a:schemeClr val="bg1"/>
                </a:solidFill>
                <a:effectLst>
                  <a:outerShdw blurRad="38100" dist="38100" dir="2700000" algn="tl">
                    <a:srgbClr val="000000">
                      <a:alpha val="43137"/>
                    </a:srgbClr>
                  </a:outerShdw>
                </a:effectLst>
                <a:latin typeface="Trebuchet MS" panose="020B0603020202020204" pitchFamily="34" charset="0"/>
              </a:endParaRPr>
            </a:p>
            <a:p>
              <a:r>
                <a:rPr lang="es-CO" sz="1400" b="1" dirty="0">
                  <a:solidFill>
                    <a:schemeClr val="bg1"/>
                  </a:solidFill>
                  <a:effectLst>
                    <a:outerShdw blurRad="38100" dist="38100" dir="2700000" algn="tl">
                      <a:srgbClr val="000000">
                        <a:alpha val="43137"/>
                      </a:srgbClr>
                    </a:outerShdw>
                  </a:effectLst>
                  <a:latin typeface="Trebuchet MS" panose="020B0603020202020204" pitchFamily="34" charset="0"/>
                </a:rPr>
                <a:t>¿Cuentan los territorios con un plan de acción intersectorial definido para realizar acciones de atención a favor de la primera infancia? </a:t>
              </a:r>
            </a:p>
          </p:txBody>
        </p:sp>
        <p:sp>
          <p:nvSpPr>
            <p:cNvPr id="7" name="6 Rectángulo redondeado"/>
            <p:cNvSpPr/>
            <p:nvPr/>
          </p:nvSpPr>
          <p:spPr>
            <a:xfrm>
              <a:off x="4842933" y="902449"/>
              <a:ext cx="3634964" cy="1333948"/>
            </a:xfrm>
            <a:prstGeom prst="roundRect">
              <a:avLst/>
            </a:prstGeom>
            <a:solidFill>
              <a:schemeClr val="accent3"/>
            </a:solidFill>
          </p:spPr>
          <p:style>
            <a:lnRef idx="3">
              <a:schemeClr val="lt1"/>
            </a:lnRef>
            <a:fillRef idx="1">
              <a:schemeClr val="accent2"/>
            </a:fillRef>
            <a:effectRef idx="1">
              <a:schemeClr val="accent2"/>
            </a:effectRef>
            <a:fontRef idx="minor">
              <a:schemeClr val="lt1"/>
            </a:fontRef>
          </p:style>
          <p:txBody>
            <a:bodyPr rtlCol="0" anchor="ctr"/>
            <a:lstStyle/>
            <a:p>
              <a:pPr marL="4763" lvl="1"/>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*Evitar preguntas referidas a la </a:t>
              </a: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   </a:t>
              </a:r>
              <a:b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b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 medición </a:t>
              </a:r>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o recolección de datos</a:t>
              </a:r>
            </a:p>
            <a:p>
              <a:pPr marL="4763" lvl="1"/>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*Evitar preguntas acotadas a nivel </a:t>
              </a:r>
              <a:endPar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endParaRPr>
            </a:p>
            <a:p>
              <a:pPr marL="4763" lvl="1"/>
              <a:r>
                <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 </a:t>
              </a:r>
              <a:r>
                <a:rPr lang="es-CO" sz="1400" b="1" dirty="0" smtClean="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rPr>
                <a:t>de indicador.</a:t>
              </a:r>
              <a:endParaRPr lang="es-CO" sz="1400" b="1" dirty="0">
                <a:effectLst>
                  <a:outerShdw blurRad="38100" dist="38100" dir="2700000" algn="tl">
                    <a:srgbClr val="000000">
                      <a:alpha val="43137"/>
                    </a:srgbClr>
                  </a:outerShdw>
                </a:effectLst>
                <a:latin typeface="Trebuchet MS" panose="020B0603020202020204" pitchFamily="34" charset="0"/>
                <a:ea typeface="Tahoma" panose="020B0604030504040204" pitchFamily="34" charset="0"/>
                <a:cs typeface="Tahoma" panose="020B0604030504040204" pitchFamily="34" charset="0"/>
              </a:endParaRPr>
            </a:p>
          </p:txBody>
        </p:sp>
      </p:grpSp>
      <p:sp>
        <p:nvSpPr>
          <p:cNvPr id="10" name="9 Rectángulo redondeado"/>
          <p:cNvSpPr/>
          <p:nvPr/>
        </p:nvSpPr>
        <p:spPr>
          <a:xfrm>
            <a:off x="688623" y="5061402"/>
            <a:ext cx="7857066" cy="365760"/>
          </a:xfrm>
          <a:prstGeom prst="round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latin typeface="Trebuchet MS" panose="020B0603020202020204" pitchFamily="34" charset="0"/>
              </a:rPr>
              <a:t>DE CERO A SIEMPRE</a:t>
            </a:r>
            <a:endParaRPr lang="es-CO" dirty="0">
              <a:latin typeface="Trebuchet MS" panose="020B0603020202020204" pitchFamily="34" charset="0"/>
            </a:endParaRPr>
          </a:p>
        </p:txBody>
      </p:sp>
    </p:spTree>
    <p:extLst>
      <p:ext uri="{BB962C8B-B14F-4D97-AF65-F5344CB8AC3E}">
        <p14:creationId xmlns:p14="http://schemas.microsoft.com/office/powerpoint/2010/main" val="288983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225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25"/>
          <p:cNvSpPr txBox="1"/>
          <p:nvPr/>
        </p:nvSpPr>
        <p:spPr>
          <a:xfrm>
            <a:off x="1" y="5893"/>
            <a:ext cx="9144000" cy="830997"/>
          </a:xfrm>
          <a:prstGeom prst="rect">
            <a:avLst/>
          </a:prstGeom>
          <a:noFill/>
        </p:spPr>
        <p:txBody>
          <a:bodyPr wrap="square" rtlCol="0">
            <a:spAutoFit/>
          </a:bodyPr>
          <a:lstStyle/>
          <a:p>
            <a:pPr algn="ctr"/>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Mejor </a:t>
            </a:r>
            <a:r>
              <a:rPr lang="es-CO" sz="4800" dirty="0" smtClean="0">
                <a:solidFill>
                  <a:schemeClr val="bg1"/>
                </a:solidFill>
                <a:effectLst>
                  <a:outerShdw blurRad="38100" dist="38100" dir="2700000" algn="tl">
                    <a:srgbClr val="000000">
                      <a:alpha val="43137"/>
                    </a:srgbClr>
                  </a:outerShdw>
                </a:effectLst>
                <a:latin typeface="Trebuchet MS" panose="020B0603020202020204" pitchFamily="34" charset="0"/>
              </a:rPr>
              <a:t>pocas</a:t>
            </a:r>
            <a:r>
              <a:rPr lang="es-CO" sz="2800" dirty="0" smtClean="0">
                <a:solidFill>
                  <a:schemeClr val="bg1"/>
                </a:solidFill>
                <a:effectLst>
                  <a:outerShdw blurRad="38100" dist="38100" dir="2700000" algn="tl">
                    <a:srgbClr val="000000">
                      <a:alpha val="43137"/>
                    </a:srgbClr>
                  </a:outerShdw>
                </a:effectLst>
                <a:latin typeface="Trebuchet MS" panose="020B0603020202020204" pitchFamily="34" charset="0"/>
              </a:rPr>
              <a:t> </a:t>
            </a:r>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preguntas</a:t>
            </a:r>
            <a:endParaRPr lang="es-CO" sz="48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9" name="8 Grupo"/>
          <p:cNvGrpSpPr/>
          <p:nvPr/>
        </p:nvGrpSpPr>
        <p:grpSpPr>
          <a:xfrm>
            <a:off x="835376" y="1512711"/>
            <a:ext cx="7630087" cy="2952304"/>
            <a:chOff x="835376" y="1512711"/>
            <a:chExt cx="7630087" cy="2952304"/>
          </a:xfrm>
        </p:grpSpPr>
        <p:sp>
          <p:nvSpPr>
            <p:cNvPr id="2" name="1 Rectángulo redondeado"/>
            <p:cNvSpPr/>
            <p:nvPr/>
          </p:nvSpPr>
          <p:spPr>
            <a:xfrm>
              <a:off x="835376" y="1512711"/>
              <a:ext cx="3431822" cy="903111"/>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CO" sz="2400" dirty="0">
                  <a:effectLst>
                    <a:outerShdw blurRad="38100" dist="38100" dir="2700000" algn="tl">
                      <a:srgbClr val="000000">
                        <a:alpha val="43137"/>
                      </a:srgbClr>
                    </a:outerShdw>
                  </a:effectLst>
                  <a:latin typeface="Trebuchet MS" panose="020B0603020202020204" pitchFamily="34" charset="0"/>
                </a:rPr>
                <a:t>Embarazo adolescente </a:t>
              </a:r>
            </a:p>
          </p:txBody>
        </p:sp>
        <p:sp>
          <p:nvSpPr>
            <p:cNvPr id="10" name="9 Rectángulo redondeado"/>
            <p:cNvSpPr/>
            <p:nvPr/>
          </p:nvSpPr>
          <p:spPr>
            <a:xfrm>
              <a:off x="5033641" y="1512711"/>
              <a:ext cx="3431822" cy="903111"/>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s-CO" sz="2400" dirty="0" smtClean="0">
                  <a:effectLst>
                    <a:outerShdw blurRad="38100" dist="38100" dir="2700000" algn="tl">
                      <a:srgbClr val="000000">
                        <a:alpha val="43137"/>
                      </a:srgbClr>
                    </a:outerShdw>
                  </a:effectLst>
                  <a:latin typeface="Trebuchet MS" panose="020B0603020202020204" pitchFamily="34" charset="0"/>
                </a:rPr>
                <a:t>De Cero a Siempre</a:t>
              </a:r>
              <a:endParaRPr lang="es-CO" sz="2400" dirty="0">
                <a:effectLst>
                  <a:outerShdw blurRad="38100" dist="38100" dir="2700000" algn="tl">
                    <a:srgbClr val="000000">
                      <a:alpha val="43137"/>
                    </a:srgbClr>
                  </a:outerShdw>
                </a:effectLst>
                <a:latin typeface="Trebuchet MS" panose="020B0603020202020204" pitchFamily="34" charset="0"/>
              </a:endParaRPr>
            </a:p>
          </p:txBody>
        </p:sp>
        <p:grpSp>
          <p:nvGrpSpPr>
            <p:cNvPr id="7" name="6 Grupo"/>
            <p:cNvGrpSpPr/>
            <p:nvPr/>
          </p:nvGrpSpPr>
          <p:grpSpPr>
            <a:xfrm>
              <a:off x="1556737" y="2539998"/>
              <a:ext cx="1818640" cy="1925017"/>
              <a:chOff x="1601893" y="2370666"/>
              <a:chExt cx="1818640" cy="1925017"/>
            </a:xfrm>
          </p:grpSpPr>
          <p:sp>
            <p:nvSpPr>
              <p:cNvPr id="6" name="CuadroTexto 5"/>
              <p:cNvSpPr txBox="1"/>
              <p:nvPr/>
            </p:nvSpPr>
            <p:spPr>
              <a:xfrm>
                <a:off x="1601893" y="3772463"/>
                <a:ext cx="1818640" cy="523220"/>
              </a:xfrm>
              <a:prstGeom prst="rect">
                <a:avLst/>
              </a:prstGeom>
              <a:noFill/>
            </p:spPr>
            <p:txBody>
              <a:bodyPr wrap="square" rtlCol="0">
                <a:spAutoFit/>
              </a:bodyPr>
              <a:lstStyle/>
              <a:p>
                <a:r>
                  <a:rPr lang="es-CO" sz="2800" dirty="0" smtClean="0">
                    <a:solidFill>
                      <a:schemeClr val="bg1"/>
                    </a:solidFill>
                    <a:effectLst>
                      <a:outerShdw blurRad="38100" dist="38100" dir="2700000" algn="tl">
                        <a:srgbClr val="000000">
                          <a:alpha val="43137"/>
                        </a:srgbClr>
                      </a:outerShdw>
                    </a:effectLst>
                    <a:latin typeface="Trebuchet MS" panose="020B0603020202020204" pitchFamily="34" charset="0"/>
                  </a:rPr>
                  <a:t>preguntas</a:t>
                </a:r>
                <a:endParaRPr lang="es-CO" sz="28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4" name="3 CuadroTexto"/>
              <p:cNvSpPr txBox="1"/>
              <p:nvPr/>
            </p:nvSpPr>
            <p:spPr>
              <a:xfrm>
                <a:off x="1648177" y="2370666"/>
                <a:ext cx="1729961" cy="1862048"/>
              </a:xfrm>
              <a:prstGeom prst="rect">
                <a:avLst/>
              </a:prstGeom>
              <a:noFill/>
            </p:spPr>
            <p:txBody>
              <a:bodyPr wrap="none" rtlCol="0">
                <a:spAutoFit/>
              </a:bodyPr>
              <a:lstStyle/>
              <a:p>
                <a:r>
                  <a:rPr lang="es-CO" sz="11500" dirty="0" smtClean="0">
                    <a:solidFill>
                      <a:schemeClr val="bg1"/>
                    </a:solidFill>
                    <a:effectLst>
                      <a:outerShdw blurRad="38100" dist="38100" dir="2700000" algn="tl">
                        <a:srgbClr val="000000">
                          <a:alpha val="43137"/>
                        </a:srgbClr>
                      </a:outerShdw>
                    </a:effectLst>
                    <a:latin typeface="Trebuchet MS" panose="020B0603020202020204" pitchFamily="34" charset="0"/>
                  </a:rPr>
                  <a:t>24</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grpSp>
          <p:nvGrpSpPr>
            <p:cNvPr id="14" name="13 Grupo"/>
            <p:cNvGrpSpPr/>
            <p:nvPr/>
          </p:nvGrpSpPr>
          <p:grpSpPr>
            <a:xfrm>
              <a:off x="5875159" y="2539998"/>
              <a:ext cx="1818640" cy="1925017"/>
              <a:chOff x="1601893" y="2370666"/>
              <a:chExt cx="1818640" cy="1925017"/>
            </a:xfrm>
          </p:grpSpPr>
          <p:sp>
            <p:nvSpPr>
              <p:cNvPr id="15" name="CuadroTexto 5"/>
              <p:cNvSpPr txBox="1"/>
              <p:nvPr/>
            </p:nvSpPr>
            <p:spPr>
              <a:xfrm>
                <a:off x="1601893" y="3772463"/>
                <a:ext cx="1818640" cy="523220"/>
              </a:xfrm>
              <a:prstGeom prst="rect">
                <a:avLst/>
              </a:prstGeom>
              <a:noFill/>
            </p:spPr>
            <p:txBody>
              <a:bodyPr wrap="square" rtlCol="0">
                <a:spAutoFit/>
              </a:bodyPr>
              <a:lstStyle/>
              <a:p>
                <a:r>
                  <a:rPr lang="es-CO" sz="2800" dirty="0" smtClean="0">
                    <a:solidFill>
                      <a:schemeClr val="bg1"/>
                    </a:solidFill>
                    <a:effectLst>
                      <a:outerShdw blurRad="38100" dist="38100" dir="2700000" algn="tl">
                        <a:srgbClr val="000000">
                          <a:alpha val="43137"/>
                        </a:srgbClr>
                      </a:outerShdw>
                    </a:effectLst>
                    <a:latin typeface="Trebuchet MS" panose="020B0603020202020204" pitchFamily="34" charset="0"/>
                  </a:rPr>
                  <a:t>preguntas</a:t>
                </a:r>
                <a:endParaRPr lang="es-CO" sz="28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6" name="15 CuadroTexto"/>
              <p:cNvSpPr txBox="1"/>
              <p:nvPr/>
            </p:nvSpPr>
            <p:spPr>
              <a:xfrm>
                <a:off x="1648177" y="2370666"/>
                <a:ext cx="1729961" cy="1862048"/>
              </a:xfrm>
              <a:prstGeom prst="rect">
                <a:avLst/>
              </a:prstGeom>
              <a:noFill/>
            </p:spPr>
            <p:txBody>
              <a:bodyPr wrap="none" rtlCol="0">
                <a:spAutoFit/>
              </a:bodyPr>
              <a:lstStyle/>
              <a:p>
                <a:r>
                  <a:rPr lang="es-CO" sz="11500" dirty="0" smtClean="0">
                    <a:solidFill>
                      <a:schemeClr val="bg1"/>
                    </a:solidFill>
                    <a:effectLst>
                      <a:outerShdw blurRad="38100" dist="38100" dir="2700000" algn="tl">
                        <a:srgbClr val="000000">
                          <a:alpha val="43137"/>
                        </a:srgbClr>
                      </a:outerShdw>
                    </a:effectLst>
                    <a:latin typeface="Trebuchet MS" panose="020B0603020202020204" pitchFamily="34" charset="0"/>
                  </a:rPr>
                  <a:t>24</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grpSp>
    </p:spTree>
    <p:extLst>
      <p:ext uri="{BB962C8B-B14F-4D97-AF65-F5344CB8AC3E}">
        <p14:creationId xmlns:p14="http://schemas.microsoft.com/office/powerpoint/2010/main" val="4148235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1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493658" y="373224"/>
            <a:ext cx="6507342" cy="1512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350"/>
          </a:p>
        </p:txBody>
      </p:sp>
      <p:sp>
        <p:nvSpPr>
          <p:cNvPr id="2" name="CuadroTexto 1"/>
          <p:cNvSpPr txBox="1"/>
          <p:nvPr/>
        </p:nvSpPr>
        <p:spPr>
          <a:xfrm>
            <a:off x="655320" y="1383506"/>
            <a:ext cx="8136255" cy="1754326"/>
          </a:xfrm>
          <a:prstGeom prst="rect">
            <a:avLst/>
          </a:prstGeom>
          <a:noFill/>
        </p:spPr>
        <p:txBody>
          <a:bodyPr wrap="square" rtlCol="0">
            <a:spAutoFit/>
          </a:bodyPr>
          <a:lstStyle/>
          <a:p>
            <a:pPr algn="just"/>
            <a:r>
              <a:rPr lang="es-CO" sz="2700" dirty="0">
                <a:solidFill>
                  <a:srgbClr val="0000FF"/>
                </a:solidFill>
                <a:latin typeface="Tahoma" panose="020B0604030504040204" pitchFamily="34" charset="0"/>
                <a:ea typeface="Tahoma" panose="020B0604030504040204" pitchFamily="34" charset="0"/>
                <a:cs typeface="Tahoma" panose="020B0604030504040204" pitchFamily="34" charset="0"/>
              </a:rPr>
              <a:t>“Es mucho mejor una respuesta aproximada a la pregunta correcta, la que a menudo es vaga, que una respuesta exacta a la pregunta equivocada, la que siempre se puede hacer precisa”.  </a:t>
            </a:r>
          </a:p>
        </p:txBody>
      </p:sp>
      <p:sp>
        <p:nvSpPr>
          <p:cNvPr id="7" name="Rectangle 2"/>
          <p:cNvSpPr txBox="1">
            <a:spLocks noChangeArrowheads="1"/>
          </p:cNvSpPr>
          <p:nvPr/>
        </p:nvSpPr>
        <p:spPr>
          <a:xfrm>
            <a:off x="6596273" y="3312606"/>
            <a:ext cx="1495425" cy="2545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00" b="1" dirty="0" err="1">
                <a:latin typeface="Euphemia" pitchFamily="34" charset="0"/>
              </a:rPr>
              <a:t>Principios</a:t>
            </a:r>
            <a:r>
              <a:rPr lang="en-US" sz="900" b="1" dirty="0">
                <a:latin typeface="Euphemia" pitchFamily="34" charset="0"/>
              </a:rPr>
              <a:t> </a:t>
            </a:r>
            <a:r>
              <a:rPr lang="en-US" sz="900" b="1" dirty="0" err="1">
                <a:latin typeface="Euphemia" pitchFamily="34" charset="0"/>
              </a:rPr>
              <a:t>básicos</a:t>
            </a:r>
            <a:r>
              <a:rPr lang="en-US" sz="900" b="1" dirty="0">
                <a:latin typeface="Euphemia" pitchFamily="34" charset="0"/>
              </a:rPr>
              <a:t> de la </a:t>
            </a:r>
            <a:r>
              <a:rPr lang="en-US" sz="900" b="1" dirty="0" err="1">
                <a:latin typeface="Euphemia" pitchFamily="34" charset="0"/>
              </a:rPr>
              <a:t>evaluación</a:t>
            </a:r>
            <a:r>
              <a:rPr lang="en-US" sz="900" b="1" dirty="0">
                <a:latin typeface="Euphemia" pitchFamily="34" charset="0"/>
              </a:rPr>
              <a:t> para la </a:t>
            </a:r>
            <a:r>
              <a:rPr lang="en-US" sz="900" b="1" dirty="0" err="1">
                <a:latin typeface="Euphemia" pitchFamily="34" charset="0"/>
              </a:rPr>
              <a:t>acción</a:t>
            </a:r>
            <a:endParaRPr lang="en-US" sz="900" b="1" dirty="0">
              <a:latin typeface="Euphemia" pitchFamily="34" charset="0"/>
            </a:endParaRPr>
          </a:p>
          <a:p>
            <a:pPr algn="ctr"/>
            <a:r>
              <a:rPr lang="en-US" sz="900" b="1" dirty="0">
                <a:latin typeface="Euphemia" pitchFamily="34" charset="0"/>
              </a:rPr>
              <a:t>Real Evaluation (2013)</a:t>
            </a:r>
          </a:p>
        </p:txBody>
      </p:sp>
      <p:pic>
        <p:nvPicPr>
          <p:cNvPr id="8" name="Picture 2" descr="E. Jane David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0841" y="2895674"/>
            <a:ext cx="346289" cy="416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49541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3" name="2 CuadroTexto"/>
          <p:cNvSpPr txBox="1"/>
          <p:nvPr/>
        </p:nvSpPr>
        <p:spPr>
          <a:xfrm>
            <a:off x="5125156" y="2641600"/>
            <a:ext cx="2239716" cy="830997"/>
          </a:xfrm>
          <a:prstGeom prst="rect">
            <a:avLst/>
          </a:prstGeom>
          <a:noFill/>
        </p:spPr>
        <p:txBody>
          <a:bodyPr wrap="none" rtlCol="0">
            <a:spAutoFit/>
          </a:bodyPr>
          <a:lstStyle/>
          <a:p>
            <a:r>
              <a:rPr lang="es-CO" sz="4800" dirty="0" smtClean="0">
                <a:solidFill>
                  <a:schemeClr val="bg1"/>
                </a:solidFill>
                <a:effectLst>
                  <a:outerShdw blurRad="38100" dist="38100" dir="2700000" algn="tl">
                    <a:srgbClr val="000000">
                      <a:alpha val="43137"/>
                    </a:srgbClr>
                  </a:outerShdw>
                </a:effectLst>
                <a:latin typeface="Trebuchet MS" panose="020B0603020202020204" pitchFamily="34" charset="0"/>
              </a:rPr>
              <a:t>Análisis</a:t>
            </a:r>
            <a:endParaRPr lang="es-CO"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500534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65" y="763466"/>
            <a:ext cx="7612966" cy="4758104"/>
          </a:xfrm>
          <a:prstGeom prst="rect">
            <a:avLst/>
          </a:prstGeom>
        </p:spPr>
      </p:pic>
      <p:grpSp>
        <p:nvGrpSpPr>
          <p:cNvPr id="54" name="Grupo 3"/>
          <p:cNvGrpSpPr/>
          <p:nvPr/>
        </p:nvGrpSpPr>
        <p:grpSpPr>
          <a:xfrm>
            <a:off x="895529" y="147172"/>
            <a:ext cx="2301944" cy="886534"/>
            <a:chOff x="2039" y="76209"/>
            <a:chExt cx="1814967" cy="725986"/>
          </a:xfrm>
        </p:grpSpPr>
        <p:sp>
          <p:nvSpPr>
            <p:cNvPr id="55" name="Cheurón 4"/>
            <p:cNvSpPr/>
            <p:nvPr/>
          </p:nvSpPr>
          <p:spPr>
            <a:xfrm>
              <a:off x="2039" y="76209"/>
              <a:ext cx="1814967" cy="725986"/>
            </a:xfrm>
            <a:prstGeom prst="chevron">
              <a:avLst/>
            </a:prstGeom>
          </p:spPr>
          <p:style>
            <a:lnRef idx="3">
              <a:schemeClr val="lt1"/>
            </a:lnRef>
            <a:fillRef idx="1">
              <a:schemeClr val="accent2"/>
            </a:fillRef>
            <a:effectRef idx="1">
              <a:schemeClr val="accent2"/>
            </a:effectRef>
            <a:fontRef idx="minor">
              <a:schemeClr val="lt1"/>
            </a:fontRef>
          </p:style>
        </p:sp>
        <p:sp>
          <p:nvSpPr>
            <p:cNvPr id="56" name="Cheurón 4"/>
            <p:cNvSpPr/>
            <p:nvPr/>
          </p:nvSpPr>
          <p:spPr>
            <a:xfrm>
              <a:off x="365032" y="76209"/>
              <a:ext cx="1088981" cy="7259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2000" kern="1200" dirty="0" smtClean="0"/>
                <a:t>Preguntas</a:t>
              </a:r>
              <a:endParaRPr lang="es-CO" sz="2000" kern="1200" dirty="0"/>
            </a:p>
          </p:txBody>
        </p:sp>
      </p:grpSp>
      <p:sp>
        <p:nvSpPr>
          <p:cNvPr id="58" name="CuadroTexto 2"/>
          <p:cNvSpPr txBox="1"/>
          <p:nvPr/>
        </p:nvSpPr>
        <p:spPr>
          <a:xfrm>
            <a:off x="4643562" y="4998964"/>
            <a:ext cx="2881773" cy="646331"/>
          </a:xfrm>
          <a:prstGeom prst="rect">
            <a:avLst/>
          </a:prstGeom>
          <a:noFill/>
        </p:spPr>
        <p:txBody>
          <a:bodyPr wrap="square" rtlCol="0">
            <a:spAutoFit/>
          </a:bodyPr>
          <a:lstStyle/>
          <a:p>
            <a:pPr algn="ctr"/>
            <a:r>
              <a:rPr lang="es-CO" b="1" dirty="0" smtClean="0">
                <a:solidFill>
                  <a:srgbClr val="FFFF00"/>
                </a:solidFill>
              </a:rPr>
              <a:t>CONCLUSIONES EVALUATIVAS</a:t>
            </a:r>
            <a:endParaRPr lang="es-CO" b="1" dirty="0">
              <a:solidFill>
                <a:srgbClr val="FFFF00"/>
              </a:solidFill>
            </a:endParaRPr>
          </a:p>
        </p:txBody>
      </p:sp>
      <p:sp>
        <p:nvSpPr>
          <p:cNvPr id="59" name="CuadroTexto 16"/>
          <p:cNvSpPr txBox="1"/>
          <p:nvPr/>
        </p:nvSpPr>
        <p:spPr>
          <a:xfrm>
            <a:off x="403915" y="4245113"/>
            <a:ext cx="2881773" cy="369332"/>
          </a:xfrm>
          <a:prstGeom prst="rect">
            <a:avLst/>
          </a:prstGeom>
          <a:noFill/>
        </p:spPr>
        <p:txBody>
          <a:bodyPr wrap="square" rtlCol="0">
            <a:spAutoFit/>
          </a:bodyPr>
          <a:lstStyle/>
          <a:p>
            <a:pPr algn="ctr"/>
            <a:r>
              <a:rPr lang="es-CO" b="1" dirty="0" smtClean="0">
                <a:solidFill>
                  <a:srgbClr val="FFFF00"/>
                </a:solidFill>
              </a:rPr>
              <a:t>RECOMENDACIONES</a:t>
            </a:r>
            <a:endParaRPr lang="es-CO" b="1" dirty="0">
              <a:solidFill>
                <a:srgbClr val="FFFF00"/>
              </a:solidFill>
            </a:endParaRPr>
          </a:p>
        </p:txBody>
      </p:sp>
      <p:cxnSp>
        <p:nvCxnSpPr>
          <p:cNvPr id="60" name="Conector angular 18"/>
          <p:cNvCxnSpPr>
            <a:endCxn id="59" idx="2"/>
          </p:cNvCxnSpPr>
          <p:nvPr/>
        </p:nvCxnSpPr>
        <p:spPr>
          <a:xfrm rot="10800000">
            <a:off x="1844802" y="4614445"/>
            <a:ext cx="3407136" cy="707832"/>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de flecha 20"/>
          <p:cNvCxnSpPr>
            <a:stCxn id="59" idx="0"/>
            <a:endCxn id="55" idx="2"/>
          </p:cNvCxnSpPr>
          <p:nvPr/>
        </p:nvCxnSpPr>
        <p:spPr>
          <a:xfrm flipH="1" flipV="1">
            <a:off x="1824868" y="1033706"/>
            <a:ext cx="19934" cy="32114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22"/>
          <p:cNvCxnSpPr>
            <a:stCxn id="55" idx="3"/>
          </p:cNvCxnSpPr>
          <p:nvPr/>
        </p:nvCxnSpPr>
        <p:spPr>
          <a:xfrm>
            <a:off x="3197473" y="590439"/>
            <a:ext cx="1585542" cy="191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Conector recto de flecha 24"/>
          <p:cNvCxnSpPr>
            <a:stCxn id="57" idx="2"/>
          </p:cNvCxnSpPr>
          <p:nvPr/>
        </p:nvCxnSpPr>
        <p:spPr>
          <a:xfrm flipH="1">
            <a:off x="5966460" y="987986"/>
            <a:ext cx="3810" cy="5853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64" name="Grupo 12"/>
          <p:cNvGrpSpPr/>
          <p:nvPr/>
        </p:nvGrpSpPr>
        <p:grpSpPr>
          <a:xfrm>
            <a:off x="5394785" y="3408252"/>
            <a:ext cx="1500901" cy="501164"/>
            <a:chOff x="1635509" y="76209"/>
            <a:chExt cx="1446302" cy="535514"/>
          </a:xfrm>
        </p:grpSpPr>
        <p:sp>
          <p:nvSpPr>
            <p:cNvPr id="65" name="Proceso alternativo 13"/>
            <p:cNvSpPr/>
            <p:nvPr/>
          </p:nvSpPr>
          <p:spPr>
            <a:xfrm>
              <a:off x="1635509" y="76209"/>
              <a:ext cx="1446302" cy="535514"/>
            </a:xfrm>
            <a:prstGeom prst="flowChartAlternateProcess">
              <a:avLst/>
            </a:prstGeom>
          </p:spPr>
          <p:style>
            <a:lnRef idx="3">
              <a:schemeClr val="lt1"/>
            </a:lnRef>
            <a:fillRef idx="1">
              <a:schemeClr val="accent3"/>
            </a:fillRef>
            <a:effectRef idx="1">
              <a:schemeClr val="accent3"/>
            </a:effectRef>
            <a:fontRef idx="minor">
              <a:schemeClr val="lt1"/>
            </a:fontRef>
          </p:style>
        </p:sp>
        <p:sp>
          <p:nvSpPr>
            <p:cNvPr id="66" name="Cheurón 4"/>
            <p:cNvSpPr/>
            <p:nvPr/>
          </p:nvSpPr>
          <p:spPr>
            <a:xfrm>
              <a:off x="1813565" y="125324"/>
              <a:ext cx="987997" cy="4372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CO" sz="2000" kern="1200" dirty="0" smtClean="0"/>
                <a:t>Análisis</a:t>
              </a:r>
              <a:endParaRPr lang="es-CO" sz="1200" kern="1200" dirty="0"/>
            </a:p>
          </p:txBody>
        </p:sp>
      </p:grpSp>
      <p:sp>
        <p:nvSpPr>
          <p:cNvPr id="57" name="Rectángulo redondeado 1"/>
          <p:cNvSpPr/>
          <p:nvPr/>
        </p:nvSpPr>
        <p:spPr>
          <a:xfrm>
            <a:off x="4876800" y="195506"/>
            <a:ext cx="2186940" cy="79248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CO" dirty="0" smtClean="0"/>
              <a:t>Datos</a:t>
            </a:r>
            <a:endParaRPr lang="es-CO" dirty="0"/>
          </a:p>
        </p:txBody>
      </p:sp>
    </p:spTree>
    <p:extLst>
      <p:ext uri="{BB962C8B-B14F-4D97-AF65-F5344CB8AC3E}">
        <p14:creationId xmlns:p14="http://schemas.microsoft.com/office/powerpoint/2010/main" val="1587293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Espichable\Desktop\PRESENTACIÓN DE HUGO PEREIRA\FOTOS Y PSD\FOTOS PROYECTO\backgrounds\Wood-Texture-Background-1920x12001-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CuadroTexto 25"/>
          <p:cNvSpPr txBox="1"/>
          <p:nvPr/>
        </p:nvSpPr>
        <p:spPr>
          <a:xfrm>
            <a:off x="557125" y="168172"/>
            <a:ext cx="8297315" cy="584775"/>
          </a:xfrm>
          <a:prstGeom prst="rect">
            <a:avLst/>
          </a:prstGeom>
          <a:noFill/>
        </p:spPr>
        <p:txBody>
          <a:bodyPr wrap="square" rtlCol="0">
            <a:spAutoFit/>
          </a:bodyPr>
          <a:lstStyle/>
          <a:p>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Descomposición</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aphicFrame>
        <p:nvGraphicFramePr>
          <p:cNvPr id="9" name="Diagrama 8"/>
          <p:cNvGraphicFramePr/>
          <p:nvPr>
            <p:extLst>
              <p:ext uri="{D42A27DB-BD31-4B8C-83A1-F6EECF244321}">
                <p14:modId xmlns:p14="http://schemas.microsoft.com/office/powerpoint/2010/main" val="3501626859"/>
              </p:ext>
            </p:extLst>
          </p:nvPr>
        </p:nvGraphicFramePr>
        <p:xfrm>
          <a:off x="327660" y="279580"/>
          <a:ext cx="8526780" cy="4744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redondeado"/>
          <p:cNvSpPr/>
          <p:nvPr/>
        </p:nvSpPr>
        <p:spPr>
          <a:xfrm>
            <a:off x="723331" y="5139585"/>
            <a:ext cx="7752737" cy="365760"/>
          </a:xfrm>
          <a:prstGeom prst="round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latin typeface="Trebuchet MS" panose="020B0603020202020204" pitchFamily="34" charset="0"/>
              </a:rPr>
              <a:t>EMBARAZO ADOLESCENTE</a:t>
            </a:r>
            <a:endParaRPr lang="es-CO" dirty="0">
              <a:latin typeface="Trebuchet MS" panose="020B0603020202020204" pitchFamily="34" charset="0"/>
            </a:endParaRPr>
          </a:p>
        </p:txBody>
      </p:sp>
    </p:spTree>
    <p:extLst>
      <p:ext uri="{BB962C8B-B14F-4D97-AF65-F5344CB8AC3E}">
        <p14:creationId xmlns:p14="http://schemas.microsoft.com/office/powerpoint/2010/main" val="19818106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9" grpId="0">
        <p:bldAsOne/>
      </p:bldGraphic>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r="10235"/>
          <a:stretch/>
        </p:blipFill>
        <p:spPr>
          <a:xfrm>
            <a:off x="935915" y="3048"/>
            <a:ext cx="8208085" cy="5711952"/>
          </a:xfrm>
          <a:prstGeom prst="rect">
            <a:avLst/>
          </a:prstGeom>
        </p:spPr>
      </p:pic>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35580" y="1722120"/>
            <a:ext cx="1402080" cy="1729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s://pbs.twimg.com/media/CMTd4rkWsAAUxXr.jpg"/>
          <p:cNvPicPr>
            <a:picLocks noChangeAspect="1" noChangeArrowheads="1"/>
          </p:cNvPicPr>
          <p:nvPr/>
        </p:nvPicPr>
        <p:blipFill rotWithShape="1">
          <a:blip r:embed="rId4">
            <a:extLst>
              <a:ext uri="{28A0092B-C50C-407E-A947-70E740481C1C}">
                <a14:useLocalDpi xmlns:a14="http://schemas.microsoft.com/office/drawing/2010/main" val="0"/>
              </a:ext>
            </a:extLst>
          </a:blip>
          <a:srcRect t="25305"/>
          <a:stretch/>
        </p:blipFill>
        <p:spPr bwMode="auto">
          <a:xfrm>
            <a:off x="0" y="1874520"/>
            <a:ext cx="2286000" cy="2203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952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26" presetClass="entr" presetSubtype="0" fill="hold" nodeType="afterEffect">
                                  <p:stCondLst>
                                    <p:cond delay="1000"/>
                                  </p:stCondLst>
                                  <p:childTnLst>
                                    <p:set>
                                      <p:cBhvr>
                                        <p:cTn id="10" dur="1" fill="hold">
                                          <p:stCondLst>
                                            <p:cond delay="0"/>
                                          </p:stCondLst>
                                        </p:cTn>
                                        <p:tgtEl>
                                          <p:spTgt spid="2050"/>
                                        </p:tgtEl>
                                        <p:attrNameLst>
                                          <p:attrName>style.visibility</p:attrName>
                                        </p:attrNameLst>
                                      </p:cBhvr>
                                      <p:to>
                                        <p:strVal val="visible"/>
                                      </p:to>
                                    </p:set>
                                    <p:animEffect transition="in" filter="wipe(down)">
                                      <p:cBhvr>
                                        <p:cTn id="11" dur="580">
                                          <p:stCondLst>
                                            <p:cond delay="0"/>
                                          </p:stCondLst>
                                        </p:cTn>
                                        <p:tgtEl>
                                          <p:spTgt spid="2050"/>
                                        </p:tgtEl>
                                      </p:cBhvr>
                                    </p:animEffect>
                                    <p:anim calcmode="lin" valueType="num">
                                      <p:cBhvr>
                                        <p:cTn id="12"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0"/>
                                        </p:tgtEl>
                                      </p:cBhvr>
                                      <p:to x="100000" y="60000"/>
                                    </p:animScale>
                                    <p:animScale>
                                      <p:cBhvr>
                                        <p:cTn id="18" dur="166" decel="50000">
                                          <p:stCondLst>
                                            <p:cond delay="676"/>
                                          </p:stCondLst>
                                        </p:cTn>
                                        <p:tgtEl>
                                          <p:spTgt spid="2050"/>
                                        </p:tgtEl>
                                      </p:cBhvr>
                                      <p:to x="100000" y="100000"/>
                                    </p:animScale>
                                    <p:animScale>
                                      <p:cBhvr>
                                        <p:cTn id="19" dur="26">
                                          <p:stCondLst>
                                            <p:cond delay="1312"/>
                                          </p:stCondLst>
                                        </p:cTn>
                                        <p:tgtEl>
                                          <p:spTgt spid="2050"/>
                                        </p:tgtEl>
                                      </p:cBhvr>
                                      <p:to x="100000" y="80000"/>
                                    </p:animScale>
                                    <p:animScale>
                                      <p:cBhvr>
                                        <p:cTn id="20" dur="166" decel="50000">
                                          <p:stCondLst>
                                            <p:cond delay="1338"/>
                                          </p:stCondLst>
                                        </p:cTn>
                                        <p:tgtEl>
                                          <p:spTgt spid="2050"/>
                                        </p:tgtEl>
                                      </p:cBhvr>
                                      <p:to x="100000" y="100000"/>
                                    </p:animScale>
                                    <p:animScale>
                                      <p:cBhvr>
                                        <p:cTn id="21" dur="26">
                                          <p:stCondLst>
                                            <p:cond delay="1642"/>
                                          </p:stCondLst>
                                        </p:cTn>
                                        <p:tgtEl>
                                          <p:spTgt spid="2050"/>
                                        </p:tgtEl>
                                      </p:cBhvr>
                                      <p:to x="100000" y="90000"/>
                                    </p:animScale>
                                    <p:animScale>
                                      <p:cBhvr>
                                        <p:cTn id="22" dur="166" decel="50000">
                                          <p:stCondLst>
                                            <p:cond delay="1668"/>
                                          </p:stCondLst>
                                        </p:cTn>
                                        <p:tgtEl>
                                          <p:spTgt spid="2050"/>
                                        </p:tgtEl>
                                      </p:cBhvr>
                                      <p:to x="100000" y="100000"/>
                                    </p:animScale>
                                    <p:animScale>
                                      <p:cBhvr>
                                        <p:cTn id="23" dur="26">
                                          <p:stCondLst>
                                            <p:cond delay="1808"/>
                                          </p:stCondLst>
                                        </p:cTn>
                                        <p:tgtEl>
                                          <p:spTgt spid="2050"/>
                                        </p:tgtEl>
                                      </p:cBhvr>
                                      <p:to x="100000" y="95000"/>
                                    </p:animScale>
                                    <p:animScale>
                                      <p:cBhvr>
                                        <p:cTn id="24" dur="166" decel="50000">
                                          <p:stCondLst>
                                            <p:cond delay="1834"/>
                                          </p:stCondLst>
                                        </p:cTn>
                                        <p:tgtEl>
                                          <p:spTgt spid="2050"/>
                                        </p:tgtEl>
                                      </p:cBhvr>
                                      <p:to x="100000" y="100000"/>
                                    </p:animScale>
                                  </p:childTnLst>
                                </p:cTn>
                              </p:par>
                            </p:childTnLst>
                          </p:cTn>
                        </p:par>
                        <p:par>
                          <p:cTn id="25" fill="hold">
                            <p:stCondLst>
                              <p:cond delay="5000"/>
                            </p:stCondLst>
                            <p:childTnLst>
                              <p:par>
                                <p:cTn id="26" presetID="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0-#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spichable\Desktop\PRESENTACIÓN DE HUGO PEREIRA\FOTOS Y PSD\FOTOS PROYECTO\backgrounds\Wood-Texture-Background-1920x12001-1024x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CuadroTexto 25"/>
          <p:cNvSpPr txBox="1"/>
          <p:nvPr/>
        </p:nvSpPr>
        <p:spPr>
          <a:xfrm>
            <a:off x="557125" y="168172"/>
            <a:ext cx="8297315" cy="584775"/>
          </a:xfrm>
          <a:prstGeom prst="rect">
            <a:avLst/>
          </a:prstGeom>
          <a:noFill/>
        </p:spPr>
        <p:txBody>
          <a:bodyPr wrap="square" rtlCol="0">
            <a:spAutoFit/>
          </a:bodyPr>
          <a:lstStyle/>
          <a:p>
            <a:r>
              <a:rPr lang="es-CO" sz="3200" dirty="0" smtClean="0">
                <a:solidFill>
                  <a:schemeClr val="bg1"/>
                </a:solidFill>
                <a:effectLst>
                  <a:outerShdw blurRad="38100" dist="38100" dir="2700000" algn="tl">
                    <a:srgbClr val="000000">
                      <a:alpha val="43137"/>
                    </a:srgbClr>
                  </a:outerShdw>
                </a:effectLst>
                <a:latin typeface="Trebuchet MS" panose="020B0603020202020204" pitchFamily="34" charset="0"/>
              </a:rPr>
              <a:t>Descomposición</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aphicFrame>
        <p:nvGraphicFramePr>
          <p:cNvPr id="9" name="Diagrama 8"/>
          <p:cNvGraphicFramePr/>
          <p:nvPr>
            <p:extLst>
              <p:ext uri="{D42A27DB-BD31-4B8C-83A1-F6EECF244321}">
                <p14:modId xmlns:p14="http://schemas.microsoft.com/office/powerpoint/2010/main" val="1918535187"/>
              </p:ext>
            </p:extLst>
          </p:nvPr>
        </p:nvGraphicFramePr>
        <p:xfrm>
          <a:off x="655206" y="788192"/>
          <a:ext cx="7710871" cy="4290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redondeado"/>
          <p:cNvSpPr/>
          <p:nvPr/>
        </p:nvSpPr>
        <p:spPr>
          <a:xfrm>
            <a:off x="955343" y="5139585"/>
            <a:ext cx="7151427" cy="365760"/>
          </a:xfrm>
          <a:prstGeom prst="roundRect">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CO" dirty="0" smtClean="0">
                <a:latin typeface="Trebuchet MS" panose="020B0603020202020204" pitchFamily="34" charset="0"/>
              </a:rPr>
              <a:t>DE CERO A SIEMPRE</a:t>
            </a:r>
            <a:endParaRPr lang="es-CO" dirty="0">
              <a:latin typeface="Trebuchet MS" panose="020B0603020202020204" pitchFamily="34" charset="0"/>
            </a:endParaRPr>
          </a:p>
        </p:txBody>
      </p:sp>
    </p:spTree>
    <p:extLst>
      <p:ext uri="{BB962C8B-B14F-4D97-AF65-F5344CB8AC3E}">
        <p14:creationId xmlns:p14="http://schemas.microsoft.com/office/powerpoint/2010/main" val="2991151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Graphic spid="9" grpId="0">
        <p:bldAsOne/>
      </p:bldGraphic>
      <p:bldP spid="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912620" y="2659380"/>
            <a:ext cx="5196840" cy="954107"/>
          </a:xfrm>
          <a:prstGeom prst="rect">
            <a:avLst/>
          </a:prstGeom>
          <a:noFill/>
        </p:spPr>
        <p:txBody>
          <a:bodyPr wrap="square" rtlCol="0">
            <a:spAutoFit/>
          </a:bodyPr>
          <a:lstStyle/>
          <a:p>
            <a:pPr algn="ctr"/>
            <a:r>
              <a:rPr lang="es-CO" sz="2800" dirty="0" smtClean="0">
                <a:solidFill>
                  <a:srgbClr val="FFFF00"/>
                </a:solidFill>
                <a:effectLst>
                  <a:outerShdw blurRad="38100" dist="38100" dir="2700000" algn="tl">
                    <a:srgbClr val="000000">
                      <a:alpha val="43137"/>
                    </a:srgbClr>
                  </a:outerShdw>
                </a:effectLst>
                <a:latin typeface="Trebuchet MS" panose="020B0603020202020204" pitchFamily="34" charset="0"/>
              </a:rPr>
              <a:t>No se utilizó este recurso en ninguno de los dos casos</a:t>
            </a:r>
            <a:endParaRPr lang="es-CO" sz="2800" dirty="0">
              <a:solidFill>
                <a:srgbClr val="FFFF00"/>
              </a:solidFill>
              <a:effectLst>
                <a:outerShdw blurRad="38100" dist="38100" dir="2700000" algn="tl">
                  <a:srgbClr val="000000">
                    <a:alpha val="43137"/>
                  </a:srgbClr>
                </a:outerShdw>
              </a:effectLst>
              <a:latin typeface="Trebuchet MS" panose="020B0603020202020204" pitchFamily="34" charset="0"/>
            </a:endParaRPr>
          </a:p>
        </p:txBody>
      </p:sp>
      <p:sp>
        <p:nvSpPr>
          <p:cNvPr id="6" name="CuadroTexto 25"/>
          <p:cNvSpPr txBox="1"/>
          <p:nvPr/>
        </p:nvSpPr>
        <p:spPr>
          <a:xfrm>
            <a:off x="557125" y="359244"/>
            <a:ext cx="8297315" cy="646331"/>
          </a:xfrm>
          <a:prstGeom prst="rect">
            <a:avLst/>
          </a:prstGeom>
          <a:noFill/>
        </p:spPr>
        <p:txBody>
          <a:bodyPr wrap="squar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Comparación</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816957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las2orillas.co/wp-content/uploads/2013/09/gustavo_petro_9.jpg"/>
          <p:cNvPicPr>
            <a:picLocks noChangeAspect="1" noChangeArrowheads="1"/>
          </p:cNvPicPr>
          <p:nvPr/>
        </p:nvPicPr>
        <p:blipFill>
          <a:blip r:embed="rId2" cstate="print"/>
          <a:srcRect/>
          <a:stretch>
            <a:fillRect/>
          </a:stretch>
        </p:blipFill>
        <p:spPr bwMode="auto">
          <a:xfrm>
            <a:off x="2431311" y="677517"/>
            <a:ext cx="4104363" cy="2509526"/>
          </a:xfrm>
          <a:prstGeom prst="rect">
            <a:avLst/>
          </a:prstGeom>
          <a:noFill/>
        </p:spPr>
      </p:pic>
      <p:sp>
        <p:nvSpPr>
          <p:cNvPr id="7" name="CuadroTexto 6"/>
          <p:cNvSpPr txBox="1"/>
          <p:nvPr/>
        </p:nvSpPr>
        <p:spPr>
          <a:xfrm>
            <a:off x="2283714" y="3879342"/>
            <a:ext cx="4773168" cy="830997"/>
          </a:xfrm>
          <a:prstGeom prst="rect">
            <a:avLst/>
          </a:prstGeom>
          <a:noFill/>
        </p:spPr>
        <p:txBody>
          <a:bodyPr wrap="square" rtlCol="0">
            <a:spAutoFit/>
          </a:bodyPr>
          <a:lstStyle/>
          <a:p>
            <a:pPr algn="ctr"/>
            <a:r>
              <a:rPr lang="es-CO" sz="2400" b="1" dirty="0">
                <a:solidFill>
                  <a:srgbClr val="FF0000"/>
                </a:solidFill>
                <a:latin typeface="Tahoma" panose="020B0604030504040204" pitchFamily="34" charset="0"/>
                <a:ea typeface="Tahoma" panose="020B0604030504040204" pitchFamily="34" charset="0"/>
                <a:cs typeface="Tahoma" panose="020B0604030504040204" pitchFamily="34" charset="0"/>
              </a:rPr>
              <a:t>¿Cómo evalúa </a:t>
            </a:r>
            <a:r>
              <a:rPr lang="es-CO"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Petro</a:t>
            </a:r>
            <a:r>
              <a:rPr lang="es-CO" sz="2400" b="1" dirty="0">
                <a:solidFill>
                  <a:srgbClr val="FF0000"/>
                </a:solidFill>
                <a:latin typeface="Tahoma" panose="020B0604030504040204" pitchFamily="34" charset="0"/>
                <a:ea typeface="Tahoma" panose="020B0604030504040204" pitchFamily="34" charset="0"/>
                <a:cs typeface="Tahoma" panose="020B0604030504040204" pitchFamily="34" charset="0"/>
              </a:rPr>
              <a:t> su política de seguridad?</a:t>
            </a:r>
          </a:p>
        </p:txBody>
      </p:sp>
    </p:spTree>
    <p:extLst>
      <p:ext uri="{BB962C8B-B14F-4D97-AF65-F5344CB8AC3E}">
        <p14:creationId xmlns:p14="http://schemas.microsoft.com/office/powerpoint/2010/main" val="2039858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6116" y="607204"/>
            <a:ext cx="4039799" cy="1102519"/>
          </a:xfrm>
        </p:spPr>
        <p:txBody>
          <a:bodyPr>
            <a:normAutofit/>
          </a:bodyPr>
          <a:lstStyle/>
          <a:p>
            <a:r>
              <a:rPr lang="es-ES" sz="2400" b="1" dirty="0">
                <a:solidFill>
                  <a:srgbClr val="0000FF"/>
                </a:solidFill>
              </a:rPr>
              <a:t>“¿Con qué otros resultados defiende usted su ejecución?”</a:t>
            </a:r>
            <a:endParaRPr lang="es-CO" sz="2400" b="1" dirty="0">
              <a:solidFill>
                <a:srgbClr val="0000FF"/>
              </a:solidFill>
            </a:endParaRPr>
          </a:p>
        </p:txBody>
      </p:sp>
      <p:pic>
        <p:nvPicPr>
          <p:cNvPr id="1026" name="Picture 2"/>
          <p:cNvPicPr>
            <a:picLocks noChangeAspect="1" noChangeArrowheads="1"/>
          </p:cNvPicPr>
          <p:nvPr/>
        </p:nvPicPr>
        <p:blipFill>
          <a:blip r:embed="rId2" cstate="print"/>
          <a:srcRect/>
          <a:stretch>
            <a:fillRect/>
          </a:stretch>
        </p:blipFill>
        <p:spPr bwMode="auto">
          <a:xfrm>
            <a:off x="1410869" y="875095"/>
            <a:ext cx="1650218" cy="589364"/>
          </a:xfrm>
          <a:prstGeom prst="rect">
            <a:avLst/>
          </a:prstGeom>
          <a:noFill/>
          <a:ln w="9525">
            <a:noFill/>
            <a:miter lim="800000"/>
            <a:headEnd/>
            <a:tailEnd/>
          </a:ln>
          <a:effectLst/>
        </p:spPr>
      </p:pic>
      <p:pic>
        <p:nvPicPr>
          <p:cNvPr id="1028" name="Picture 4" descr="http://www.las2orillas.co/wp-content/uploads/2013/09/gustavo_petro_9.jpg"/>
          <p:cNvPicPr>
            <a:picLocks noChangeAspect="1" noChangeArrowheads="1"/>
          </p:cNvPicPr>
          <p:nvPr/>
        </p:nvPicPr>
        <p:blipFill>
          <a:blip r:embed="rId3" cstate="print"/>
          <a:srcRect/>
          <a:stretch>
            <a:fillRect/>
          </a:stretch>
        </p:blipFill>
        <p:spPr bwMode="auto">
          <a:xfrm>
            <a:off x="5599708" y="3297274"/>
            <a:ext cx="2347739" cy="1435475"/>
          </a:xfrm>
          <a:prstGeom prst="rect">
            <a:avLst/>
          </a:prstGeom>
          <a:noFill/>
        </p:spPr>
      </p:pic>
      <p:sp>
        <p:nvSpPr>
          <p:cNvPr id="6" name="1 Título"/>
          <p:cNvSpPr txBox="1">
            <a:spLocks/>
          </p:cNvSpPr>
          <p:nvPr/>
        </p:nvSpPr>
        <p:spPr>
          <a:xfrm>
            <a:off x="1464447" y="3523073"/>
            <a:ext cx="4039799" cy="1102519"/>
          </a:xfrm>
          <a:prstGeom prst="rect">
            <a:avLst/>
          </a:prstGeom>
        </p:spPr>
        <p:txBody>
          <a:bodyPr vert="horz" lIns="68580" tIns="34290" rIns="68580" bIns="34290" rtlCol="0" anchor="ctr">
            <a:noAutofit/>
          </a:bodyPr>
          <a:lstStyle/>
          <a:p>
            <a:pPr algn="ctr">
              <a:spcBef>
                <a:spcPct val="0"/>
              </a:spcBef>
              <a:defRPr/>
            </a:pPr>
            <a:r>
              <a:rPr lang="es-ES" sz="2400" b="1" dirty="0">
                <a:solidFill>
                  <a:srgbClr val="FF0000"/>
                </a:solidFill>
                <a:latin typeface="+mj-lt"/>
                <a:ea typeface="+mj-ea"/>
                <a:cs typeface="+mj-cs"/>
              </a:rPr>
              <a:t>“Bogotá tiene una de las tasas de homicidios más bajas de América Latina”</a:t>
            </a:r>
            <a:endParaRPr lang="es-CO" sz="2400" b="1" dirty="0">
              <a:solidFill>
                <a:srgbClr val="FF0000"/>
              </a:solidFill>
              <a:latin typeface="+mj-lt"/>
              <a:ea typeface="+mj-ea"/>
              <a:cs typeface="+mj-cs"/>
            </a:endParaRPr>
          </a:p>
        </p:txBody>
      </p:sp>
      <p:cxnSp>
        <p:nvCxnSpPr>
          <p:cNvPr id="9" name="8 Conector curvado"/>
          <p:cNvCxnSpPr>
            <a:stCxn id="1026" idx="2"/>
            <a:endCxn id="1028" idx="0"/>
          </p:cNvCxnSpPr>
          <p:nvPr/>
        </p:nvCxnSpPr>
        <p:spPr>
          <a:xfrm rot="16200000" flipH="1">
            <a:off x="3588372" y="112066"/>
            <a:ext cx="1832813" cy="4537599"/>
          </a:xfrm>
          <a:prstGeom prst="curvedConnector3">
            <a:avLst>
              <a:gd name="adj1" fmla="val 50000"/>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9 CuadroTexto"/>
          <p:cNvSpPr txBox="1"/>
          <p:nvPr/>
        </p:nvSpPr>
        <p:spPr>
          <a:xfrm>
            <a:off x="1571604" y="767939"/>
            <a:ext cx="1339463" cy="369332"/>
          </a:xfrm>
          <a:prstGeom prst="rect">
            <a:avLst/>
          </a:prstGeom>
          <a:noFill/>
        </p:spPr>
        <p:txBody>
          <a:bodyPr wrap="square" rtlCol="0">
            <a:spAutoFit/>
          </a:bodyPr>
          <a:lstStyle/>
          <a:p>
            <a:pPr algn="ctr"/>
            <a:r>
              <a:rPr lang="es-ES" sz="900" dirty="0"/>
              <a:t>27 de noviembre de 2013</a:t>
            </a:r>
            <a:endParaRPr lang="es-CO" sz="900" dirty="0"/>
          </a:p>
        </p:txBody>
      </p:sp>
    </p:spTree>
    <p:extLst>
      <p:ext uri="{BB962C8B-B14F-4D97-AF65-F5344CB8AC3E}">
        <p14:creationId xmlns:p14="http://schemas.microsoft.com/office/powerpoint/2010/main" val="160258933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6116" y="607204"/>
            <a:ext cx="4039799" cy="1102519"/>
          </a:xfrm>
        </p:spPr>
        <p:txBody>
          <a:bodyPr>
            <a:normAutofit/>
          </a:bodyPr>
          <a:lstStyle/>
          <a:p>
            <a:r>
              <a:rPr lang="es-ES" sz="2400" b="1" dirty="0">
                <a:solidFill>
                  <a:srgbClr val="0000FF"/>
                </a:solidFill>
              </a:rPr>
              <a:t>“¿Con qué otros resultados defiende usted su ejecución?”</a:t>
            </a:r>
            <a:endParaRPr lang="es-CO" sz="2400" b="1" dirty="0">
              <a:solidFill>
                <a:srgbClr val="0000FF"/>
              </a:solidFill>
            </a:endParaRPr>
          </a:p>
        </p:txBody>
      </p:sp>
      <p:pic>
        <p:nvPicPr>
          <p:cNvPr id="1026" name="Picture 2"/>
          <p:cNvPicPr>
            <a:picLocks noChangeAspect="1" noChangeArrowheads="1"/>
          </p:cNvPicPr>
          <p:nvPr/>
        </p:nvPicPr>
        <p:blipFill>
          <a:blip r:embed="rId2" cstate="print"/>
          <a:srcRect/>
          <a:stretch>
            <a:fillRect/>
          </a:stretch>
        </p:blipFill>
        <p:spPr bwMode="auto">
          <a:xfrm>
            <a:off x="1410869" y="875095"/>
            <a:ext cx="1650218" cy="589364"/>
          </a:xfrm>
          <a:prstGeom prst="rect">
            <a:avLst/>
          </a:prstGeom>
          <a:noFill/>
          <a:ln w="9525">
            <a:noFill/>
            <a:miter lim="800000"/>
            <a:headEnd/>
            <a:tailEnd/>
          </a:ln>
          <a:effectLst/>
        </p:spPr>
      </p:pic>
      <p:pic>
        <p:nvPicPr>
          <p:cNvPr id="1028" name="Picture 4" descr="http://www.las2orillas.co/wp-content/uploads/2013/09/gustavo_petro_9.jpg"/>
          <p:cNvPicPr>
            <a:picLocks noChangeAspect="1" noChangeArrowheads="1"/>
          </p:cNvPicPr>
          <p:nvPr/>
        </p:nvPicPr>
        <p:blipFill>
          <a:blip r:embed="rId3" cstate="print"/>
          <a:srcRect/>
          <a:stretch>
            <a:fillRect/>
          </a:stretch>
        </p:blipFill>
        <p:spPr bwMode="auto">
          <a:xfrm>
            <a:off x="5438972" y="3607600"/>
            <a:ext cx="2454896" cy="1500994"/>
          </a:xfrm>
          <a:prstGeom prst="rect">
            <a:avLst/>
          </a:prstGeom>
          <a:noFill/>
        </p:spPr>
      </p:pic>
      <p:sp>
        <p:nvSpPr>
          <p:cNvPr id="6" name="1 Título"/>
          <p:cNvSpPr txBox="1">
            <a:spLocks/>
          </p:cNvSpPr>
          <p:nvPr/>
        </p:nvSpPr>
        <p:spPr>
          <a:xfrm>
            <a:off x="1250133" y="3661178"/>
            <a:ext cx="4125545" cy="1178727"/>
          </a:xfrm>
          <a:prstGeom prst="rect">
            <a:avLst/>
          </a:prstGeom>
        </p:spPr>
        <p:txBody>
          <a:bodyPr vert="horz" lIns="68580" tIns="34290" rIns="68580" bIns="34290" rtlCol="0" anchor="ctr">
            <a:noAutofit/>
          </a:bodyPr>
          <a:lstStyle/>
          <a:p>
            <a:pPr algn="ctr">
              <a:spcBef>
                <a:spcPct val="0"/>
              </a:spcBef>
              <a:defRPr/>
            </a:pPr>
            <a:r>
              <a:rPr lang="es-ES" sz="2400" b="1" dirty="0">
                <a:solidFill>
                  <a:srgbClr val="FF0000"/>
                </a:solidFill>
                <a:latin typeface="+mj-lt"/>
                <a:ea typeface="+mj-ea"/>
                <a:cs typeface="+mj-cs"/>
              </a:rPr>
              <a:t>“Cuando recibimos esta administración morían 1.700 [21,9] personas asesinadas por año, hoy son1.100 [16,0]”</a:t>
            </a:r>
            <a:endParaRPr lang="es-CO" sz="2400" b="1" dirty="0">
              <a:solidFill>
                <a:srgbClr val="FF0000"/>
              </a:solidFill>
              <a:latin typeface="+mj-lt"/>
              <a:ea typeface="+mj-ea"/>
              <a:cs typeface="+mj-cs"/>
            </a:endParaRPr>
          </a:p>
        </p:txBody>
      </p:sp>
      <p:cxnSp>
        <p:nvCxnSpPr>
          <p:cNvPr id="8" name="7 Conector curvado"/>
          <p:cNvCxnSpPr>
            <a:stCxn id="1026" idx="2"/>
            <a:endCxn id="1028" idx="0"/>
          </p:cNvCxnSpPr>
          <p:nvPr/>
        </p:nvCxnSpPr>
        <p:spPr>
          <a:xfrm rot="16200000" flipH="1">
            <a:off x="3379628" y="320808"/>
            <a:ext cx="2143140" cy="4430442"/>
          </a:xfrm>
          <a:prstGeom prst="curvedConnector3">
            <a:avLst>
              <a:gd name="adj1" fmla="val 50000"/>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1571604" y="767939"/>
            <a:ext cx="1339463" cy="369332"/>
          </a:xfrm>
          <a:prstGeom prst="rect">
            <a:avLst/>
          </a:prstGeom>
          <a:noFill/>
        </p:spPr>
        <p:txBody>
          <a:bodyPr wrap="square" rtlCol="0">
            <a:spAutoFit/>
          </a:bodyPr>
          <a:lstStyle/>
          <a:p>
            <a:pPr algn="ctr"/>
            <a:r>
              <a:rPr lang="es-ES" sz="900" dirty="0"/>
              <a:t>27 de noviembre de 2013</a:t>
            </a:r>
            <a:endParaRPr lang="es-CO" sz="900" dirty="0"/>
          </a:p>
        </p:txBody>
      </p:sp>
    </p:spTree>
    <p:extLst>
      <p:ext uri="{BB962C8B-B14F-4D97-AF65-F5344CB8AC3E}">
        <p14:creationId xmlns:p14="http://schemas.microsoft.com/office/powerpoint/2010/main" val="33588682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6116" y="607204"/>
            <a:ext cx="4039799" cy="1102519"/>
          </a:xfrm>
        </p:spPr>
        <p:txBody>
          <a:bodyPr>
            <a:normAutofit fontScale="90000"/>
          </a:bodyPr>
          <a:lstStyle/>
          <a:p>
            <a:r>
              <a:rPr lang="es-ES" sz="2400" b="1" dirty="0">
                <a:solidFill>
                  <a:srgbClr val="0000FF"/>
                </a:solidFill>
              </a:rPr>
              <a:t>“¿Pero personas como el ministro de Defensa insisten en que usted le está robando créditos a la Policía ?”</a:t>
            </a:r>
            <a:endParaRPr lang="es-CO" sz="2400" b="1" dirty="0">
              <a:solidFill>
                <a:srgbClr val="0000FF"/>
              </a:solidFill>
            </a:endParaRPr>
          </a:p>
        </p:txBody>
      </p:sp>
      <p:pic>
        <p:nvPicPr>
          <p:cNvPr id="1026" name="Picture 2"/>
          <p:cNvPicPr>
            <a:picLocks noChangeAspect="1" noChangeArrowheads="1"/>
          </p:cNvPicPr>
          <p:nvPr/>
        </p:nvPicPr>
        <p:blipFill>
          <a:blip r:embed="rId2" cstate="print"/>
          <a:srcRect/>
          <a:stretch>
            <a:fillRect/>
          </a:stretch>
        </p:blipFill>
        <p:spPr bwMode="auto">
          <a:xfrm>
            <a:off x="1410869" y="875095"/>
            <a:ext cx="1650218" cy="589364"/>
          </a:xfrm>
          <a:prstGeom prst="rect">
            <a:avLst/>
          </a:prstGeom>
          <a:noFill/>
          <a:ln w="9525">
            <a:noFill/>
            <a:miter lim="800000"/>
            <a:headEnd/>
            <a:tailEnd/>
          </a:ln>
          <a:effectLst/>
        </p:spPr>
      </p:pic>
      <p:pic>
        <p:nvPicPr>
          <p:cNvPr id="1028" name="Picture 4" descr="http://www.las2orillas.co/wp-content/uploads/2013/09/gustavo_petro_9.jpg"/>
          <p:cNvPicPr>
            <a:picLocks noChangeAspect="1" noChangeArrowheads="1"/>
          </p:cNvPicPr>
          <p:nvPr/>
        </p:nvPicPr>
        <p:blipFill>
          <a:blip r:embed="rId3" cstate="print"/>
          <a:srcRect/>
          <a:stretch>
            <a:fillRect/>
          </a:stretch>
        </p:blipFill>
        <p:spPr bwMode="auto">
          <a:xfrm>
            <a:off x="5000628" y="3500443"/>
            <a:ext cx="2891736" cy="1768090"/>
          </a:xfrm>
          <a:prstGeom prst="rect">
            <a:avLst/>
          </a:prstGeom>
          <a:noFill/>
        </p:spPr>
      </p:pic>
      <p:sp>
        <p:nvSpPr>
          <p:cNvPr id="6" name="1 Título"/>
          <p:cNvSpPr txBox="1">
            <a:spLocks/>
          </p:cNvSpPr>
          <p:nvPr/>
        </p:nvSpPr>
        <p:spPr>
          <a:xfrm>
            <a:off x="1250133" y="3714756"/>
            <a:ext cx="3696917" cy="1178727"/>
          </a:xfrm>
          <a:prstGeom prst="rect">
            <a:avLst/>
          </a:prstGeom>
        </p:spPr>
        <p:txBody>
          <a:bodyPr vert="horz" lIns="68580" tIns="34290" rIns="68580" bIns="34290" rtlCol="0" anchor="ctr">
            <a:noAutofit/>
          </a:bodyPr>
          <a:lstStyle/>
          <a:p>
            <a:pPr algn="ctr">
              <a:spcBef>
                <a:spcPct val="0"/>
              </a:spcBef>
              <a:defRPr/>
            </a:pPr>
            <a:r>
              <a:rPr lang="es-ES" sz="2400" b="1" dirty="0">
                <a:solidFill>
                  <a:srgbClr val="FF0000"/>
                </a:solidFill>
                <a:latin typeface="+mj-lt"/>
                <a:ea typeface="+mj-ea"/>
                <a:cs typeface="+mj-cs"/>
              </a:rPr>
              <a:t>“Si eso es cierto, ¿por qué no caen las tasas de homicidio en las otras ciudades”</a:t>
            </a:r>
            <a:endParaRPr lang="es-CO" sz="2400" b="1" dirty="0">
              <a:solidFill>
                <a:srgbClr val="FF0000"/>
              </a:solidFill>
              <a:latin typeface="+mj-lt"/>
              <a:ea typeface="+mj-ea"/>
              <a:cs typeface="+mj-cs"/>
            </a:endParaRPr>
          </a:p>
        </p:txBody>
      </p:sp>
      <p:cxnSp>
        <p:nvCxnSpPr>
          <p:cNvPr id="8" name="7 Conector curvado"/>
          <p:cNvCxnSpPr>
            <a:stCxn id="1026" idx="2"/>
            <a:endCxn id="1028" idx="0"/>
          </p:cNvCxnSpPr>
          <p:nvPr/>
        </p:nvCxnSpPr>
        <p:spPr>
          <a:xfrm rot="16200000" flipH="1">
            <a:off x="3323245" y="377192"/>
            <a:ext cx="2035983" cy="4210519"/>
          </a:xfrm>
          <a:prstGeom prst="curvedConnector3">
            <a:avLst>
              <a:gd name="adj1" fmla="val 50000"/>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1571604" y="767939"/>
            <a:ext cx="1339463" cy="369332"/>
          </a:xfrm>
          <a:prstGeom prst="rect">
            <a:avLst/>
          </a:prstGeom>
          <a:noFill/>
        </p:spPr>
        <p:txBody>
          <a:bodyPr wrap="square" rtlCol="0">
            <a:spAutoFit/>
          </a:bodyPr>
          <a:lstStyle/>
          <a:p>
            <a:pPr algn="ctr"/>
            <a:r>
              <a:rPr lang="es-ES" sz="900" dirty="0"/>
              <a:t>27 de noviembre de 2013</a:t>
            </a:r>
            <a:endParaRPr lang="es-CO" sz="900" dirty="0"/>
          </a:p>
        </p:txBody>
      </p:sp>
    </p:spTree>
    <p:extLst>
      <p:ext uri="{BB962C8B-B14F-4D97-AF65-F5344CB8AC3E}">
        <p14:creationId xmlns:p14="http://schemas.microsoft.com/office/powerpoint/2010/main" val="39325347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86116" y="607204"/>
            <a:ext cx="4039799" cy="1102519"/>
          </a:xfrm>
        </p:spPr>
        <p:txBody>
          <a:bodyPr>
            <a:normAutofit/>
          </a:bodyPr>
          <a:lstStyle/>
          <a:p>
            <a:r>
              <a:rPr lang="es-ES" sz="2400" b="1" dirty="0">
                <a:solidFill>
                  <a:srgbClr val="0000FF"/>
                </a:solidFill>
              </a:rPr>
              <a:t>[</a:t>
            </a:r>
            <a:r>
              <a:rPr lang="es-ES" sz="2400" b="1" i="1" dirty="0">
                <a:solidFill>
                  <a:srgbClr val="0000FF"/>
                </a:solidFill>
              </a:rPr>
              <a:t>¿Con qué otros resultados defiende usted su ejecución?</a:t>
            </a:r>
            <a:r>
              <a:rPr lang="es-ES" sz="2400" b="1" dirty="0">
                <a:solidFill>
                  <a:srgbClr val="0000FF"/>
                </a:solidFill>
              </a:rPr>
              <a:t>]</a:t>
            </a:r>
            <a:endParaRPr lang="es-CO" sz="2400" b="1" dirty="0">
              <a:solidFill>
                <a:srgbClr val="0000FF"/>
              </a:solidFill>
            </a:endParaRPr>
          </a:p>
        </p:txBody>
      </p:sp>
      <p:pic>
        <p:nvPicPr>
          <p:cNvPr id="1026" name="Picture 2"/>
          <p:cNvPicPr>
            <a:picLocks noChangeAspect="1" noChangeArrowheads="1"/>
          </p:cNvPicPr>
          <p:nvPr/>
        </p:nvPicPr>
        <p:blipFill>
          <a:blip r:embed="rId2" cstate="print"/>
          <a:srcRect/>
          <a:stretch>
            <a:fillRect/>
          </a:stretch>
        </p:blipFill>
        <p:spPr bwMode="auto">
          <a:xfrm>
            <a:off x="1410869" y="875095"/>
            <a:ext cx="1650218" cy="589364"/>
          </a:xfrm>
          <a:prstGeom prst="rect">
            <a:avLst/>
          </a:prstGeom>
          <a:noFill/>
          <a:ln w="9525">
            <a:noFill/>
            <a:miter lim="800000"/>
            <a:headEnd/>
            <a:tailEnd/>
          </a:ln>
          <a:effectLst/>
        </p:spPr>
      </p:pic>
      <p:pic>
        <p:nvPicPr>
          <p:cNvPr id="1028" name="Picture 4" descr="http://www.las2orillas.co/wp-content/uploads/2013/09/gustavo_petro_9.jpg"/>
          <p:cNvPicPr>
            <a:picLocks noChangeAspect="1" noChangeArrowheads="1"/>
          </p:cNvPicPr>
          <p:nvPr/>
        </p:nvPicPr>
        <p:blipFill>
          <a:blip r:embed="rId3" cstate="print"/>
          <a:srcRect/>
          <a:stretch>
            <a:fillRect/>
          </a:stretch>
        </p:blipFill>
        <p:spPr bwMode="auto">
          <a:xfrm>
            <a:off x="5599708" y="3297274"/>
            <a:ext cx="2347739" cy="1435475"/>
          </a:xfrm>
          <a:prstGeom prst="rect">
            <a:avLst/>
          </a:prstGeom>
          <a:noFill/>
        </p:spPr>
      </p:pic>
      <p:sp>
        <p:nvSpPr>
          <p:cNvPr id="6" name="1 Título"/>
          <p:cNvSpPr txBox="1">
            <a:spLocks/>
          </p:cNvSpPr>
          <p:nvPr/>
        </p:nvSpPr>
        <p:spPr>
          <a:xfrm>
            <a:off x="1464447" y="3523073"/>
            <a:ext cx="4039799" cy="1102519"/>
          </a:xfrm>
          <a:prstGeom prst="rect">
            <a:avLst/>
          </a:prstGeom>
        </p:spPr>
        <p:txBody>
          <a:bodyPr vert="horz" lIns="68580" tIns="34290" rIns="68580" bIns="34290" rtlCol="0" anchor="ctr">
            <a:noAutofit/>
          </a:bodyPr>
          <a:lstStyle/>
          <a:p>
            <a:pPr algn="ctr">
              <a:spcBef>
                <a:spcPct val="0"/>
              </a:spcBef>
              <a:defRPr/>
            </a:pPr>
            <a:r>
              <a:rPr lang="es-ES" sz="2400" b="1" dirty="0">
                <a:solidFill>
                  <a:srgbClr val="FF0000"/>
                </a:solidFill>
                <a:latin typeface="+mj-lt"/>
                <a:ea typeface="+mj-ea"/>
                <a:cs typeface="+mj-cs"/>
              </a:rPr>
              <a:t>[</a:t>
            </a:r>
            <a:r>
              <a:rPr lang="es-ES" sz="2400" b="1" i="1" dirty="0">
                <a:solidFill>
                  <a:srgbClr val="FF0000"/>
                </a:solidFill>
                <a:latin typeface="+mj-lt"/>
                <a:ea typeface="+mj-ea"/>
                <a:cs typeface="+mj-cs"/>
              </a:rPr>
              <a:t>Bogotá tiene una tasa de homicidios menor a la de otras de las grandes ciudades en Colombia</a:t>
            </a:r>
            <a:r>
              <a:rPr lang="es-ES" sz="2400" b="1" dirty="0">
                <a:solidFill>
                  <a:srgbClr val="FF0000"/>
                </a:solidFill>
                <a:latin typeface="+mj-lt"/>
                <a:ea typeface="+mj-ea"/>
                <a:cs typeface="+mj-cs"/>
              </a:rPr>
              <a:t>]</a:t>
            </a:r>
            <a:endParaRPr lang="es-CO" sz="2400" b="1" dirty="0">
              <a:solidFill>
                <a:srgbClr val="FF0000"/>
              </a:solidFill>
              <a:latin typeface="+mj-lt"/>
              <a:ea typeface="+mj-ea"/>
              <a:cs typeface="+mj-cs"/>
            </a:endParaRPr>
          </a:p>
        </p:txBody>
      </p:sp>
      <p:cxnSp>
        <p:nvCxnSpPr>
          <p:cNvPr id="8" name="7 Conector curvado"/>
          <p:cNvCxnSpPr>
            <a:stCxn id="1026" idx="2"/>
            <a:endCxn id="1028" idx="0"/>
          </p:cNvCxnSpPr>
          <p:nvPr/>
        </p:nvCxnSpPr>
        <p:spPr>
          <a:xfrm rot="16200000" flipH="1">
            <a:off x="3588372" y="112066"/>
            <a:ext cx="1832813" cy="4537599"/>
          </a:xfrm>
          <a:prstGeom prst="curvedConnector3">
            <a:avLst>
              <a:gd name="adj1" fmla="val 50000"/>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8 CuadroTexto"/>
          <p:cNvSpPr txBox="1"/>
          <p:nvPr/>
        </p:nvSpPr>
        <p:spPr>
          <a:xfrm>
            <a:off x="1571604" y="767939"/>
            <a:ext cx="1339463" cy="369332"/>
          </a:xfrm>
          <a:prstGeom prst="rect">
            <a:avLst/>
          </a:prstGeom>
          <a:noFill/>
        </p:spPr>
        <p:txBody>
          <a:bodyPr wrap="square" rtlCol="0">
            <a:spAutoFit/>
          </a:bodyPr>
          <a:lstStyle/>
          <a:p>
            <a:pPr algn="ctr"/>
            <a:r>
              <a:rPr lang="es-ES" sz="900" dirty="0"/>
              <a:t>27 de noviembre de 2013</a:t>
            </a:r>
            <a:endParaRPr lang="es-CO" sz="900" dirty="0"/>
          </a:p>
        </p:txBody>
      </p:sp>
    </p:spTree>
    <p:extLst>
      <p:ext uri="{BB962C8B-B14F-4D97-AF65-F5344CB8AC3E}">
        <p14:creationId xmlns:p14="http://schemas.microsoft.com/office/powerpoint/2010/main" val="181013834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5616702" y="2099401"/>
            <a:ext cx="2749448" cy="461665"/>
          </a:xfrm>
          <a:prstGeom prst="rect">
            <a:avLst/>
          </a:prstGeom>
          <a:noFill/>
        </p:spPr>
        <p:txBody>
          <a:bodyPr wrap="square" rtlCol="0">
            <a:spAutoFit/>
          </a:bodyPr>
          <a:lstStyle/>
          <a:p>
            <a:pPr algn="ctr"/>
            <a:r>
              <a:rPr lang="es-ES" sz="2400" b="1" dirty="0">
                <a:solidFill>
                  <a:srgbClr val="FF0000"/>
                </a:solidFill>
                <a:latin typeface="Tahoma" pitchFamily="34" charset="0"/>
                <a:ea typeface="Tahoma" pitchFamily="34" charset="0"/>
                <a:cs typeface="Tahoma" pitchFamily="34" charset="0"/>
              </a:rPr>
              <a:t>la comparación</a:t>
            </a:r>
          </a:p>
        </p:txBody>
      </p:sp>
      <p:grpSp>
        <p:nvGrpSpPr>
          <p:cNvPr id="15" name="Group 48"/>
          <p:cNvGrpSpPr>
            <a:grpSpLocks/>
          </p:cNvGrpSpPr>
          <p:nvPr/>
        </p:nvGrpSpPr>
        <p:grpSpPr bwMode="auto">
          <a:xfrm>
            <a:off x="331125" y="3287970"/>
            <a:ext cx="1702594" cy="498872"/>
            <a:chOff x="1725613" y="4533900"/>
            <a:chExt cx="2270125" cy="665163"/>
          </a:xfrm>
        </p:grpSpPr>
        <p:sp>
          <p:nvSpPr>
            <p:cNvPr id="16" name="Rectangle 8"/>
            <p:cNvSpPr>
              <a:spLocks noChangeArrowheads="1"/>
            </p:cNvSpPr>
            <p:nvPr/>
          </p:nvSpPr>
          <p:spPr bwMode="auto">
            <a:xfrm>
              <a:off x="1725613" y="4533900"/>
              <a:ext cx="2270125" cy="665163"/>
            </a:xfrm>
            <a:prstGeom prst="rect">
              <a:avLst/>
            </a:prstGeom>
            <a:solidFill>
              <a:srgbClr val="0560B3"/>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a:latin typeface="Tahoma" pitchFamily="34" charset="0"/>
                <a:ea typeface="Tahoma" pitchFamily="34" charset="0"/>
                <a:cs typeface="Tahoma" pitchFamily="34" charset="0"/>
              </a:endParaRPr>
            </a:p>
          </p:txBody>
        </p:sp>
        <p:sp>
          <p:nvSpPr>
            <p:cNvPr id="17" name="Freeform 14"/>
            <p:cNvSpPr>
              <a:spLocks/>
            </p:cNvSpPr>
            <p:nvPr/>
          </p:nvSpPr>
          <p:spPr bwMode="auto">
            <a:xfrm>
              <a:off x="2408238" y="4533900"/>
              <a:ext cx="1587500" cy="665163"/>
            </a:xfrm>
            <a:custGeom>
              <a:avLst/>
              <a:gdLst>
                <a:gd name="T0" fmla="*/ 1000 w 1000"/>
                <a:gd name="T1" fmla="*/ 419 h 419"/>
                <a:gd name="T2" fmla="*/ 1000 w 1000"/>
                <a:gd name="T3" fmla="*/ 0 h 419"/>
                <a:gd name="T4" fmla="*/ 580 w 1000"/>
                <a:gd name="T5" fmla="*/ 0 h 419"/>
                <a:gd name="T6" fmla="*/ 0 w 1000"/>
                <a:gd name="T7" fmla="*/ 419 h 419"/>
                <a:gd name="T8" fmla="*/ 1000 w 1000"/>
                <a:gd name="T9" fmla="*/ 419 h 4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419">
                  <a:moveTo>
                    <a:pt x="1000" y="419"/>
                  </a:moveTo>
                  <a:lnTo>
                    <a:pt x="1000" y="0"/>
                  </a:lnTo>
                  <a:lnTo>
                    <a:pt x="580" y="0"/>
                  </a:lnTo>
                  <a:lnTo>
                    <a:pt x="0" y="419"/>
                  </a:lnTo>
                  <a:lnTo>
                    <a:pt x="1000" y="419"/>
                  </a:lnTo>
                  <a:close/>
                </a:path>
              </a:pathLst>
            </a:custGeom>
            <a:gradFill rotWithShape="1">
              <a:gsLst>
                <a:gs pos="0">
                  <a:srgbClr val="01315D">
                    <a:alpha val="28000"/>
                  </a:srgbClr>
                </a:gs>
                <a:gs pos="100000">
                  <a:srgbClr val="FFFFFF">
                    <a:alpha val="0"/>
                  </a:srgbClr>
                </a:gs>
              </a:gsLst>
              <a:lin ang="162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O" sz="1350">
                <a:latin typeface="Tahoma" pitchFamily="34" charset="0"/>
                <a:ea typeface="Tahoma" pitchFamily="34" charset="0"/>
                <a:cs typeface="Tahoma" pitchFamily="34" charset="0"/>
              </a:endParaRPr>
            </a:p>
          </p:txBody>
        </p:sp>
      </p:grpSp>
      <p:sp>
        <p:nvSpPr>
          <p:cNvPr id="18" name="TextBox 22"/>
          <p:cNvSpPr txBox="1"/>
          <p:nvPr/>
        </p:nvSpPr>
        <p:spPr>
          <a:xfrm>
            <a:off x="331125" y="3260407"/>
            <a:ext cx="1702594" cy="553998"/>
          </a:xfrm>
          <a:prstGeom prst="rect">
            <a:avLst/>
          </a:prstGeom>
          <a:noFill/>
          <a:effectLst>
            <a:outerShdw blurRad="38100" dist="25400" dir="5400000" algn="tl" rotWithShape="0">
              <a:srgbClr val="000000">
                <a:alpha val="27000"/>
              </a:srgbClr>
            </a:outerShdw>
          </a:effectLst>
        </p:spPr>
        <p:txBody>
          <a:bodyPr lIns="0" tIns="0" rIns="0" bIns="0" anchor="ctr">
            <a:spAutoFit/>
          </a:bodyPr>
          <a:lstStyle>
            <a:defPPr>
              <a:defRPr lang="en-US"/>
            </a:defPPr>
            <a:lvl1pPr algn="ctr">
              <a:lnSpc>
                <a:spcPts val="2100"/>
              </a:lnSpc>
              <a:defRPr b="0" i="0">
                <a:solidFill>
                  <a:srgbClr val="FFFFFF"/>
                </a:solidFill>
                <a:latin typeface="Arial"/>
                <a:cs typeface="Arial"/>
              </a:defRPr>
            </a:lvl1pPr>
          </a:lstStyle>
          <a:p>
            <a:pPr>
              <a:lnSpc>
                <a:spcPct val="100000"/>
              </a:lnSpc>
              <a:defRPr/>
            </a:pPr>
            <a:r>
              <a:rPr lang="en-US" dirty="0" err="1">
                <a:latin typeface="Tahoma" pitchFamily="34" charset="0"/>
                <a:ea typeface="Tahoma" pitchFamily="34" charset="0"/>
                <a:cs typeface="Tahoma" pitchFamily="34" charset="0"/>
              </a:rPr>
              <a:t>Regla</a:t>
            </a:r>
            <a:r>
              <a:rPr lang="en-US" dirty="0">
                <a:latin typeface="Tahoma" pitchFamily="34" charset="0"/>
                <a:ea typeface="Tahoma" pitchFamily="34" charset="0"/>
                <a:cs typeface="Tahoma" pitchFamily="34" charset="0"/>
              </a:rPr>
              <a:t> de </a:t>
            </a:r>
            <a:r>
              <a:rPr lang="en-US" dirty="0" err="1">
                <a:latin typeface="Tahoma" pitchFamily="34" charset="0"/>
                <a:ea typeface="Tahoma" pitchFamily="34" charset="0"/>
                <a:cs typeface="Tahoma" pitchFamily="34" charset="0"/>
              </a:rPr>
              <a:t>decisión</a:t>
            </a:r>
            <a:endParaRPr lang="en-US" dirty="0">
              <a:latin typeface="Tahoma" pitchFamily="34" charset="0"/>
              <a:ea typeface="Tahoma" pitchFamily="34" charset="0"/>
              <a:cs typeface="Tahoma" pitchFamily="34" charset="0"/>
            </a:endParaRPr>
          </a:p>
        </p:txBody>
      </p:sp>
      <p:sp>
        <p:nvSpPr>
          <p:cNvPr id="3"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pic>
        <p:nvPicPr>
          <p:cNvPr id="6148" name="Picture 4" descr="http://upload.wikimedia.org/wikipedia/commons/thumb/1/19/Relacion_transitiva.svg/300px-Relacion_transitiva.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3020" y="955498"/>
            <a:ext cx="2143125" cy="1178720"/>
          </a:xfrm>
          <a:prstGeom prst="rect">
            <a:avLst/>
          </a:prstGeom>
          <a:noFill/>
          <a:extLst>
            <a:ext uri="{909E8E84-426E-40DD-AFC4-6F175D3DCCD1}">
              <a14:hiddenFill xmlns:a14="http://schemas.microsoft.com/office/drawing/2010/main">
                <a:solidFill>
                  <a:srgbClr val="FFFFFF"/>
                </a:solidFill>
              </a14:hiddenFill>
            </a:ext>
          </a:extLst>
        </p:spPr>
      </p:pic>
      <p:sp>
        <p:nvSpPr>
          <p:cNvPr id="21" name="20 CuadroTexto"/>
          <p:cNvSpPr txBox="1"/>
          <p:nvPr/>
        </p:nvSpPr>
        <p:spPr>
          <a:xfrm>
            <a:off x="86733" y="1255440"/>
            <a:ext cx="5238582" cy="1269578"/>
          </a:xfrm>
          <a:prstGeom prst="rect">
            <a:avLst/>
          </a:prstGeom>
          <a:noFill/>
        </p:spPr>
        <p:txBody>
          <a:bodyPr wrap="square" rtlCol="0">
            <a:spAutoFit/>
          </a:bodyPr>
          <a:lstStyle/>
          <a:p>
            <a:pPr algn="ctr"/>
            <a:r>
              <a:rPr lang="es-ES" sz="2100" b="1" dirty="0">
                <a:solidFill>
                  <a:srgbClr val="0000FF"/>
                </a:solidFill>
                <a:latin typeface="Tahoma" pitchFamily="34" charset="0"/>
                <a:ea typeface="Tahoma" pitchFamily="34" charset="0"/>
                <a:cs typeface="Tahoma" pitchFamily="34" charset="0"/>
              </a:rPr>
              <a:t>La estrategia de análisis empleada en la evaluación basada en indicadores es:</a:t>
            </a:r>
          </a:p>
          <a:p>
            <a:pPr algn="ctr"/>
            <a:endParaRPr lang="es-ES" sz="1350" b="1" dirty="0">
              <a:solidFill>
                <a:srgbClr val="FF0000"/>
              </a:solidFill>
              <a:latin typeface="Tahoma" pitchFamily="34" charset="0"/>
              <a:ea typeface="Tahoma" pitchFamily="34" charset="0"/>
              <a:cs typeface="Tahoma" pitchFamily="34" charset="0"/>
            </a:endParaRPr>
          </a:p>
        </p:txBody>
      </p:sp>
      <p:sp>
        <p:nvSpPr>
          <p:cNvPr id="20" name="19 Rectángulo"/>
          <p:cNvSpPr/>
          <p:nvPr/>
        </p:nvSpPr>
        <p:spPr>
          <a:xfrm>
            <a:off x="2431482" y="3270455"/>
            <a:ext cx="6061274" cy="646331"/>
          </a:xfrm>
          <a:prstGeom prst="rect">
            <a:avLst/>
          </a:prstGeom>
        </p:spPr>
        <p:txBody>
          <a:bodyPr wrap="square">
            <a:spAutoFit/>
          </a:bodyPr>
          <a:lstStyle/>
          <a:p>
            <a:pPr algn="ctr"/>
            <a:r>
              <a:rPr lang="es-ES" b="1" dirty="0">
                <a:solidFill>
                  <a:srgbClr val="FF0000"/>
                </a:solidFill>
                <a:latin typeface="Tahoma" pitchFamily="34" charset="0"/>
                <a:ea typeface="Tahoma" pitchFamily="34" charset="0"/>
                <a:cs typeface="Tahoma" pitchFamily="34" charset="0"/>
              </a:rPr>
              <a:t>Si el indicador </a:t>
            </a:r>
            <a:r>
              <a:rPr lang="es-ES" b="1" dirty="0">
                <a:solidFill>
                  <a:srgbClr val="6600FF"/>
                </a:solidFill>
                <a:latin typeface="Tahoma" pitchFamily="34" charset="0"/>
                <a:ea typeface="Tahoma" pitchFamily="34" charset="0"/>
                <a:cs typeface="Tahoma" pitchFamily="34" charset="0"/>
              </a:rPr>
              <a:t>Y</a:t>
            </a:r>
            <a:r>
              <a:rPr lang="es-ES" b="1" dirty="0">
                <a:solidFill>
                  <a:srgbClr val="FF0000"/>
                </a:solidFill>
                <a:latin typeface="Tahoma" pitchFamily="34" charset="0"/>
                <a:ea typeface="Tahoma" pitchFamily="34" charset="0"/>
                <a:cs typeface="Tahoma" pitchFamily="34" charset="0"/>
              </a:rPr>
              <a:t> en la situación con proyecto es </a:t>
            </a:r>
            <a:r>
              <a:rPr lang="es-ES" b="1" dirty="0">
                <a:solidFill>
                  <a:srgbClr val="00B050"/>
                </a:solidFill>
                <a:latin typeface="Tahoma" pitchFamily="34" charset="0"/>
                <a:ea typeface="Tahoma" pitchFamily="34" charset="0"/>
                <a:cs typeface="Tahoma" pitchFamily="34" charset="0"/>
              </a:rPr>
              <a:t>&gt;</a:t>
            </a:r>
            <a:r>
              <a:rPr lang="es-ES" b="1" dirty="0">
                <a:solidFill>
                  <a:srgbClr val="FF0000"/>
                </a:solidFill>
                <a:latin typeface="Tahoma" pitchFamily="34" charset="0"/>
                <a:ea typeface="Tahoma" pitchFamily="34" charset="0"/>
                <a:cs typeface="Tahoma" pitchFamily="34" charset="0"/>
              </a:rPr>
              <a:t> </a:t>
            </a:r>
            <a:r>
              <a:rPr lang="es-ES" b="1" dirty="0">
                <a:solidFill>
                  <a:srgbClr val="6600FF"/>
                </a:solidFill>
                <a:latin typeface="Tahoma" pitchFamily="34" charset="0"/>
                <a:ea typeface="Tahoma" pitchFamily="34" charset="0"/>
                <a:cs typeface="Tahoma" pitchFamily="34" charset="0"/>
              </a:rPr>
              <a:t>X</a:t>
            </a:r>
            <a:endParaRPr lang="es-ES" sz="2700" b="1" dirty="0">
              <a:solidFill>
                <a:srgbClr val="6600FF"/>
              </a:solidFill>
              <a:latin typeface="Tahoma" pitchFamily="34" charset="0"/>
              <a:ea typeface="Tahoma" pitchFamily="34" charset="0"/>
              <a:cs typeface="Tahoma" pitchFamily="34" charset="0"/>
            </a:endParaRPr>
          </a:p>
        </p:txBody>
      </p:sp>
      <p:sp>
        <p:nvSpPr>
          <p:cNvPr id="2" name="Flecha abajo 1"/>
          <p:cNvSpPr/>
          <p:nvPr/>
        </p:nvSpPr>
        <p:spPr>
          <a:xfrm>
            <a:off x="5060793" y="3890509"/>
            <a:ext cx="322326" cy="32232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sz="1350"/>
          </a:p>
        </p:txBody>
      </p:sp>
      <p:sp>
        <p:nvSpPr>
          <p:cNvPr id="13" name="19 Rectángulo"/>
          <p:cNvSpPr/>
          <p:nvPr/>
        </p:nvSpPr>
        <p:spPr>
          <a:xfrm>
            <a:off x="2504634" y="4362260"/>
            <a:ext cx="5756970" cy="646331"/>
          </a:xfrm>
          <a:prstGeom prst="rect">
            <a:avLst/>
          </a:prstGeom>
        </p:spPr>
        <p:txBody>
          <a:bodyPr wrap="square">
            <a:spAutoFit/>
          </a:bodyPr>
          <a:lstStyle/>
          <a:p>
            <a:pPr algn="ctr"/>
            <a:r>
              <a:rPr lang="es-ES" b="1" dirty="0">
                <a:solidFill>
                  <a:srgbClr val="FF33CC"/>
                </a:solidFill>
                <a:latin typeface="Tahoma" pitchFamily="34" charset="0"/>
                <a:ea typeface="Tahoma" pitchFamily="34" charset="0"/>
                <a:cs typeface="Tahoma" pitchFamily="34" charset="0"/>
              </a:rPr>
              <a:t>EL PROYECTO ES EFECTIVO, LOGRÓ EL RESULTADO ESPERADO, TIENE IMPACTO, ETC</a:t>
            </a:r>
            <a:endParaRPr lang="es-ES" sz="2700" b="1" dirty="0">
              <a:solidFill>
                <a:srgbClr val="FF33CC"/>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77937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grpSp>
        <p:nvGrpSpPr>
          <p:cNvPr id="2" name="1 Grupo"/>
          <p:cNvGrpSpPr/>
          <p:nvPr/>
        </p:nvGrpSpPr>
        <p:grpSpPr>
          <a:xfrm>
            <a:off x="2000928" y="1922034"/>
            <a:ext cx="5210739" cy="2254181"/>
            <a:chOff x="2000928" y="1922034"/>
            <a:chExt cx="5210739" cy="2254181"/>
          </a:xfrm>
        </p:grpSpPr>
        <p:sp>
          <p:nvSpPr>
            <p:cNvPr id="24" name="Freeform 19"/>
            <p:cNvSpPr>
              <a:spLocks noEditPoints="1"/>
            </p:cNvSpPr>
            <p:nvPr/>
          </p:nvSpPr>
          <p:spPr bwMode="auto">
            <a:xfrm>
              <a:off x="2000928" y="1922034"/>
              <a:ext cx="5210739" cy="2254181"/>
            </a:xfrm>
            <a:custGeom>
              <a:avLst/>
              <a:gdLst/>
              <a:ahLst/>
              <a:cxnLst>
                <a:cxn ang="0">
                  <a:pos x="2705" y="0"/>
                </a:cxn>
                <a:cxn ang="0">
                  <a:pos x="2225" y="276"/>
                </a:cxn>
                <a:cxn ang="0">
                  <a:pos x="2225" y="160"/>
                </a:cxn>
                <a:cxn ang="0">
                  <a:pos x="1106" y="160"/>
                </a:cxn>
                <a:cxn ang="0">
                  <a:pos x="1106" y="276"/>
                </a:cxn>
                <a:cxn ang="0">
                  <a:pos x="624" y="0"/>
                </a:cxn>
                <a:cxn ang="0">
                  <a:pos x="0" y="359"/>
                </a:cxn>
                <a:cxn ang="0">
                  <a:pos x="0" y="1079"/>
                </a:cxn>
                <a:cxn ang="0">
                  <a:pos x="624" y="1441"/>
                </a:cxn>
                <a:cxn ang="0">
                  <a:pos x="1106" y="1164"/>
                </a:cxn>
                <a:cxn ang="0">
                  <a:pos x="1106" y="1280"/>
                </a:cxn>
                <a:cxn ang="0">
                  <a:pos x="2225" y="1280"/>
                </a:cxn>
                <a:cxn ang="0">
                  <a:pos x="2225" y="1164"/>
                </a:cxn>
                <a:cxn ang="0">
                  <a:pos x="2705" y="1441"/>
                </a:cxn>
                <a:cxn ang="0">
                  <a:pos x="3331" y="1079"/>
                </a:cxn>
                <a:cxn ang="0">
                  <a:pos x="3331" y="359"/>
                </a:cxn>
                <a:cxn ang="0">
                  <a:pos x="2705" y="0"/>
                </a:cxn>
                <a:cxn ang="0">
                  <a:pos x="1106" y="997"/>
                </a:cxn>
                <a:cxn ang="0">
                  <a:pos x="624" y="1275"/>
                </a:cxn>
                <a:cxn ang="0">
                  <a:pos x="144" y="997"/>
                </a:cxn>
                <a:cxn ang="0">
                  <a:pos x="144" y="441"/>
                </a:cxn>
                <a:cxn ang="0">
                  <a:pos x="624" y="165"/>
                </a:cxn>
                <a:cxn ang="0">
                  <a:pos x="1106" y="441"/>
                </a:cxn>
                <a:cxn ang="0">
                  <a:pos x="1106" y="997"/>
                </a:cxn>
                <a:cxn ang="0">
                  <a:pos x="2081" y="1136"/>
                </a:cxn>
                <a:cxn ang="0">
                  <a:pos x="1250" y="1136"/>
                </a:cxn>
                <a:cxn ang="0">
                  <a:pos x="1250" y="304"/>
                </a:cxn>
                <a:cxn ang="0">
                  <a:pos x="2081" y="304"/>
                </a:cxn>
                <a:cxn ang="0">
                  <a:pos x="2081" y="1136"/>
                </a:cxn>
                <a:cxn ang="0">
                  <a:pos x="3187" y="997"/>
                </a:cxn>
                <a:cxn ang="0">
                  <a:pos x="2705" y="1275"/>
                </a:cxn>
                <a:cxn ang="0">
                  <a:pos x="2225" y="997"/>
                </a:cxn>
                <a:cxn ang="0">
                  <a:pos x="2225" y="441"/>
                </a:cxn>
                <a:cxn ang="0">
                  <a:pos x="2705" y="165"/>
                </a:cxn>
                <a:cxn ang="0">
                  <a:pos x="3187" y="441"/>
                </a:cxn>
                <a:cxn ang="0">
                  <a:pos x="3187" y="997"/>
                </a:cxn>
              </a:cxnLst>
              <a:rect l="0" t="0" r="r" b="b"/>
              <a:pathLst>
                <a:path w="3331" h="1441">
                  <a:moveTo>
                    <a:pt x="2705" y="0"/>
                  </a:moveTo>
                  <a:lnTo>
                    <a:pt x="2225" y="276"/>
                  </a:lnTo>
                  <a:lnTo>
                    <a:pt x="2225" y="160"/>
                  </a:lnTo>
                  <a:lnTo>
                    <a:pt x="1106" y="160"/>
                  </a:lnTo>
                  <a:lnTo>
                    <a:pt x="1106" y="276"/>
                  </a:lnTo>
                  <a:lnTo>
                    <a:pt x="624" y="0"/>
                  </a:lnTo>
                  <a:lnTo>
                    <a:pt x="0" y="359"/>
                  </a:lnTo>
                  <a:lnTo>
                    <a:pt x="0" y="1079"/>
                  </a:lnTo>
                  <a:lnTo>
                    <a:pt x="624" y="1441"/>
                  </a:lnTo>
                  <a:lnTo>
                    <a:pt x="1106" y="1164"/>
                  </a:lnTo>
                  <a:lnTo>
                    <a:pt x="1106" y="1280"/>
                  </a:lnTo>
                  <a:lnTo>
                    <a:pt x="2225" y="1280"/>
                  </a:lnTo>
                  <a:lnTo>
                    <a:pt x="2225" y="1164"/>
                  </a:lnTo>
                  <a:lnTo>
                    <a:pt x="2705" y="1441"/>
                  </a:lnTo>
                  <a:lnTo>
                    <a:pt x="3331" y="1079"/>
                  </a:lnTo>
                  <a:lnTo>
                    <a:pt x="3331" y="359"/>
                  </a:lnTo>
                  <a:lnTo>
                    <a:pt x="2705" y="0"/>
                  </a:lnTo>
                  <a:close/>
                  <a:moveTo>
                    <a:pt x="1106" y="997"/>
                  </a:moveTo>
                  <a:lnTo>
                    <a:pt x="624" y="1275"/>
                  </a:lnTo>
                  <a:lnTo>
                    <a:pt x="144" y="997"/>
                  </a:lnTo>
                  <a:lnTo>
                    <a:pt x="144" y="441"/>
                  </a:lnTo>
                  <a:lnTo>
                    <a:pt x="624" y="165"/>
                  </a:lnTo>
                  <a:lnTo>
                    <a:pt x="1106" y="441"/>
                  </a:lnTo>
                  <a:lnTo>
                    <a:pt x="1106" y="997"/>
                  </a:lnTo>
                  <a:close/>
                  <a:moveTo>
                    <a:pt x="2081" y="1136"/>
                  </a:moveTo>
                  <a:lnTo>
                    <a:pt x="1250" y="1136"/>
                  </a:lnTo>
                  <a:lnTo>
                    <a:pt x="1250" y="304"/>
                  </a:lnTo>
                  <a:lnTo>
                    <a:pt x="2081" y="304"/>
                  </a:lnTo>
                  <a:lnTo>
                    <a:pt x="2081" y="1136"/>
                  </a:lnTo>
                  <a:close/>
                  <a:moveTo>
                    <a:pt x="3187" y="997"/>
                  </a:moveTo>
                  <a:lnTo>
                    <a:pt x="2705" y="1275"/>
                  </a:lnTo>
                  <a:lnTo>
                    <a:pt x="2225" y="997"/>
                  </a:lnTo>
                  <a:lnTo>
                    <a:pt x="2225" y="441"/>
                  </a:lnTo>
                  <a:lnTo>
                    <a:pt x="2705" y="165"/>
                  </a:lnTo>
                  <a:lnTo>
                    <a:pt x="3187" y="441"/>
                  </a:lnTo>
                  <a:lnTo>
                    <a:pt x="3187" y="997"/>
                  </a:lnTo>
                  <a:close/>
                </a:path>
              </a:pathLst>
            </a:custGeom>
            <a:gradFill flip="none" rotWithShape="1">
              <a:gsLst>
                <a:gs pos="0">
                  <a:srgbClr val="FFFFFF">
                    <a:alpha val="67000"/>
                  </a:srgbClr>
                </a:gs>
                <a:gs pos="100000">
                  <a:srgbClr val="8C8C8C">
                    <a:alpha val="56000"/>
                  </a:srgbClr>
                </a:gs>
              </a:gsLst>
              <a:path path="circle">
                <a:fillToRect l="50000" t="50000" r="50000" b="50000"/>
              </a:path>
              <a:tileRect/>
            </a:gra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lIns="61593" tIns="30796" rIns="61593" bIns="30796" anchor="ctr"/>
            <a:lstStyle/>
            <a:p>
              <a:pPr algn="ctr" defTabSz="610791">
                <a:lnSpc>
                  <a:spcPct val="90000"/>
                </a:lnSpc>
                <a:defRPr/>
              </a:pPr>
              <a:endParaRPr lang="en-US" sz="1350">
                <a:latin typeface="Tahoma" pitchFamily="34" charset="0"/>
                <a:ea typeface="Tahoma" pitchFamily="34" charset="0"/>
                <a:cs typeface="Tahoma" pitchFamily="34" charset="0"/>
              </a:endParaRPr>
            </a:p>
          </p:txBody>
        </p:sp>
        <p:sp>
          <p:nvSpPr>
            <p:cNvPr id="28" name="Rectangle 21"/>
            <p:cNvSpPr>
              <a:spLocks noChangeArrowheads="1"/>
            </p:cNvSpPr>
            <p:nvPr/>
          </p:nvSpPr>
          <p:spPr bwMode="auto">
            <a:xfrm>
              <a:off x="3973060" y="2393166"/>
              <a:ext cx="1299947" cy="1301512"/>
            </a:xfrm>
            <a:prstGeom prst="rect">
              <a:avLst/>
            </a:prstGeom>
            <a:solidFill>
              <a:schemeClr val="bg2">
                <a:lumMod val="50000"/>
              </a:schemeClr>
            </a:solidFill>
            <a:ln w="9525" cap="flat" cmpd="sng" algn="ctr">
              <a:noFill/>
              <a:prstDash val="solid"/>
              <a:round/>
              <a:headEnd type="none" w="med" len="med"/>
              <a:tailEnd type="none" w="med" len="med"/>
            </a:ln>
            <a:effectLst>
              <a:outerShdw blurRad="50800" dist="25400" dir="5400000" algn="ctr" rotWithShape="0">
                <a:srgbClr val="000000">
                  <a:alpha val="26667"/>
                </a:srgbClr>
              </a:outerShdw>
            </a:effectLst>
          </p:spPr>
          <p:txBody>
            <a:bodyPr lIns="61593" tIns="30796" rIns="61593" bIns="30796" anchor="ctr"/>
            <a:lstStyle/>
            <a:p>
              <a:pPr algn="ctr" defTabSz="610791">
                <a:lnSpc>
                  <a:spcPct val="90000"/>
                </a:lnSpc>
                <a:defRPr/>
              </a:pPr>
              <a:endParaRPr lang="en-US" sz="1350" dirty="0">
                <a:latin typeface="Tahoma" pitchFamily="34" charset="0"/>
                <a:ea typeface="Tahoma" pitchFamily="34" charset="0"/>
                <a:cs typeface="Tahoma" pitchFamily="34" charset="0"/>
              </a:endParaRPr>
            </a:p>
          </p:txBody>
        </p:sp>
        <p:grpSp>
          <p:nvGrpSpPr>
            <p:cNvPr id="4" name="Group 4"/>
            <p:cNvGrpSpPr>
              <a:grpSpLocks/>
            </p:cNvGrpSpPr>
            <p:nvPr/>
          </p:nvGrpSpPr>
          <p:grpSpPr bwMode="auto">
            <a:xfrm>
              <a:off x="2238790" y="2186725"/>
              <a:ext cx="1504872" cy="1741085"/>
              <a:chOff x="2166938" y="2857500"/>
              <a:chExt cx="1527175" cy="1766887"/>
            </a:xfrm>
            <a:solidFill>
              <a:srgbClr val="FF6600"/>
            </a:solidFill>
          </p:grpSpPr>
          <p:sp>
            <p:nvSpPr>
              <p:cNvPr id="30" name="Freeform 22"/>
              <p:cNvSpPr>
                <a:spLocks/>
              </p:cNvSpPr>
              <p:nvPr/>
            </p:nvSpPr>
            <p:spPr bwMode="auto">
              <a:xfrm>
                <a:off x="2166938" y="2857500"/>
                <a:ext cx="1527175" cy="1762124"/>
              </a:xfrm>
              <a:custGeom>
                <a:avLst/>
                <a:gdLst/>
                <a:ahLst/>
                <a:cxnLst>
                  <a:cxn ang="0">
                    <a:pos x="962" y="276"/>
                  </a:cxn>
                  <a:cxn ang="0">
                    <a:pos x="962" y="832"/>
                  </a:cxn>
                  <a:cxn ang="0">
                    <a:pos x="480" y="1110"/>
                  </a:cxn>
                  <a:cxn ang="0">
                    <a:pos x="0" y="832"/>
                  </a:cxn>
                  <a:cxn ang="0">
                    <a:pos x="0" y="276"/>
                  </a:cxn>
                  <a:cxn ang="0">
                    <a:pos x="480" y="0"/>
                  </a:cxn>
                  <a:cxn ang="0">
                    <a:pos x="962" y="276"/>
                  </a:cxn>
                </a:cxnLst>
                <a:rect l="0" t="0" r="r" b="b"/>
                <a:pathLst>
                  <a:path w="962" h="1110">
                    <a:moveTo>
                      <a:pt x="962" y="276"/>
                    </a:moveTo>
                    <a:lnTo>
                      <a:pt x="962" y="832"/>
                    </a:lnTo>
                    <a:lnTo>
                      <a:pt x="480" y="1110"/>
                    </a:lnTo>
                    <a:lnTo>
                      <a:pt x="0" y="832"/>
                    </a:lnTo>
                    <a:lnTo>
                      <a:pt x="0" y="276"/>
                    </a:lnTo>
                    <a:lnTo>
                      <a:pt x="480" y="0"/>
                    </a:lnTo>
                    <a:lnTo>
                      <a:pt x="962" y="276"/>
                    </a:lnTo>
                    <a:close/>
                  </a:path>
                </a:pathLst>
              </a:custGeom>
              <a:grp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latin typeface="Tahoma" pitchFamily="34" charset="0"/>
                  <a:ea typeface="Tahoma" pitchFamily="34" charset="0"/>
                  <a:cs typeface="Tahoma" pitchFamily="34" charset="0"/>
                </a:endParaRPr>
              </a:p>
            </p:txBody>
          </p:sp>
          <p:sp>
            <p:nvSpPr>
              <p:cNvPr id="31" name="Freeform 23"/>
              <p:cNvSpPr>
                <a:spLocks/>
              </p:cNvSpPr>
              <p:nvPr/>
            </p:nvSpPr>
            <p:spPr bwMode="auto">
              <a:xfrm>
                <a:off x="2535238" y="3076574"/>
                <a:ext cx="1158875" cy="1547813"/>
              </a:xfrm>
              <a:custGeom>
                <a:avLst/>
                <a:gdLst>
                  <a:gd name="T0" fmla="*/ 730 w 730"/>
                  <a:gd name="T1" fmla="*/ 141 h 975"/>
                  <a:gd name="T2" fmla="*/ 730 w 730"/>
                  <a:gd name="T3" fmla="*/ 697 h 975"/>
                  <a:gd name="T4" fmla="*/ 248 w 730"/>
                  <a:gd name="T5" fmla="*/ 975 h 975"/>
                  <a:gd name="T6" fmla="*/ 0 w 730"/>
                  <a:gd name="T7" fmla="*/ 831 h 975"/>
                  <a:gd name="T8" fmla="*/ 482 w 730"/>
                  <a:gd name="T9" fmla="*/ 0 h 975"/>
                  <a:gd name="T10" fmla="*/ 730 w 730"/>
                  <a:gd name="T11" fmla="*/ 141 h 9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0" h="975">
                    <a:moveTo>
                      <a:pt x="730" y="141"/>
                    </a:moveTo>
                    <a:lnTo>
                      <a:pt x="730" y="697"/>
                    </a:lnTo>
                    <a:lnTo>
                      <a:pt x="248" y="975"/>
                    </a:lnTo>
                    <a:lnTo>
                      <a:pt x="0" y="831"/>
                    </a:lnTo>
                    <a:lnTo>
                      <a:pt x="482" y="0"/>
                    </a:lnTo>
                    <a:lnTo>
                      <a:pt x="730" y="141"/>
                    </a:lnTo>
                    <a:close/>
                  </a:path>
                </a:pathLst>
              </a:custGeom>
              <a:grpFill/>
              <a:ln w="9525">
                <a:noFill/>
                <a:round/>
                <a:headEnd/>
                <a:tailEnd/>
              </a:ln>
            </p:spPr>
            <p:txBody>
              <a:bodyPr/>
              <a:lstStyle/>
              <a:p>
                <a:endParaRPr lang="es-CO" sz="1350">
                  <a:latin typeface="Tahoma" pitchFamily="34" charset="0"/>
                  <a:ea typeface="Tahoma" pitchFamily="34" charset="0"/>
                  <a:cs typeface="Tahoma" pitchFamily="34" charset="0"/>
                </a:endParaRPr>
              </a:p>
            </p:txBody>
          </p:sp>
        </p:grpSp>
        <p:grpSp>
          <p:nvGrpSpPr>
            <p:cNvPr id="5" name="Group 3"/>
            <p:cNvGrpSpPr>
              <a:grpSpLocks/>
            </p:cNvGrpSpPr>
            <p:nvPr/>
          </p:nvGrpSpPr>
          <p:grpSpPr bwMode="auto">
            <a:xfrm>
              <a:off x="5494400" y="2186726"/>
              <a:ext cx="1504873" cy="1742649"/>
              <a:chOff x="5470525" y="2857500"/>
              <a:chExt cx="1527175" cy="1769268"/>
            </a:xfrm>
          </p:grpSpPr>
          <p:sp>
            <p:nvSpPr>
              <p:cNvPr id="33" name="Freeform 20"/>
              <p:cNvSpPr>
                <a:spLocks/>
              </p:cNvSpPr>
              <p:nvPr/>
            </p:nvSpPr>
            <p:spPr bwMode="auto">
              <a:xfrm>
                <a:off x="5470525" y="2857500"/>
                <a:ext cx="1527175" cy="1762915"/>
              </a:xfrm>
              <a:custGeom>
                <a:avLst/>
                <a:gdLst/>
                <a:ahLst/>
                <a:cxnLst>
                  <a:cxn ang="0">
                    <a:pos x="962" y="276"/>
                  </a:cxn>
                  <a:cxn ang="0">
                    <a:pos x="962" y="832"/>
                  </a:cxn>
                  <a:cxn ang="0">
                    <a:pos x="480" y="1110"/>
                  </a:cxn>
                  <a:cxn ang="0">
                    <a:pos x="0" y="832"/>
                  </a:cxn>
                  <a:cxn ang="0">
                    <a:pos x="0" y="276"/>
                  </a:cxn>
                  <a:cxn ang="0">
                    <a:pos x="480" y="0"/>
                  </a:cxn>
                  <a:cxn ang="0">
                    <a:pos x="962" y="276"/>
                  </a:cxn>
                </a:cxnLst>
                <a:rect l="0" t="0" r="r" b="b"/>
                <a:pathLst>
                  <a:path w="962" h="1110">
                    <a:moveTo>
                      <a:pt x="962" y="276"/>
                    </a:moveTo>
                    <a:lnTo>
                      <a:pt x="962" y="832"/>
                    </a:lnTo>
                    <a:lnTo>
                      <a:pt x="480" y="1110"/>
                    </a:lnTo>
                    <a:lnTo>
                      <a:pt x="0" y="832"/>
                    </a:lnTo>
                    <a:lnTo>
                      <a:pt x="0" y="276"/>
                    </a:lnTo>
                    <a:lnTo>
                      <a:pt x="480" y="0"/>
                    </a:lnTo>
                    <a:lnTo>
                      <a:pt x="962" y="276"/>
                    </a:lnTo>
                    <a:close/>
                  </a:path>
                </a:pathLst>
              </a:custGeom>
              <a:solidFill>
                <a:srgbClr val="0560B3"/>
              </a:solidFill>
              <a:ln w="9525" cap="flat" cmpd="sng" algn="ctr">
                <a:noFill/>
                <a:prstDash val="solid"/>
                <a:round/>
                <a:headEnd type="none" w="med" len="med"/>
                <a:tailEnd type="none" w="med" len="med"/>
              </a:ln>
              <a:effectLst>
                <a:outerShdw blurRad="38100" dist="25400" dir="5400000" algn="t" rotWithShape="0">
                  <a:prstClr val="black">
                    <a:alpha val="27000"/>
                  </a:prstClr>
                </a:outerShdw>
              </a:effectLst>
            </p:spPr>
            <p:txBody>
              <a:bodyPr lIns="61593" tIns="30796" rIns="61593" bIns="30796" anchor="ctr"/>
              <a:lstStyle/>
              <a:p>
                <a:pPr algn="ctr" defTabSz="610791">
                  <a:lnSpc>
                    <a:spcPct val="90000"/>
                  </a:lnSpc>
                  <a:defRPr/>
                </a:pPr>
                <a:endParaRPr lang="en-US" dirty="0">
                  <a:latin typeface="Tahoma" pitchFamily="34" charset="0"/>
                  <a:ea typeface="Tahoma" pitchFamily="34" charset="0"/>
                  <a:cs typeface="Tahoma" pitchFamily="34" charset="0"/>
                </a:endParaRPr>
              </a:p>
            </p:txBody>
          </p:sp>
          <p:sp>
            <p:nvSpPr>
              <p:cNvPr id="34" name="Freeform 24"/>
              <p:cNvSpPr>
                <a:spLocks/>
              </p:cNvSpPr>
              <p:nvPr/>
            </p:nvSpPr>
            <p:spPr bwMode="auto">
              <a:xfrm>
                <a:off x="5838825" y="3078955"/>
                <a:ext cx="1158875" cy="1547813"/>
              </a:xfrm>
              <a:custGeom>
                <a:avLst/>
                <a:gdLst>
                  <a:gd name="T0" fmla="*/ 730 w 730"/>
                  <a:gd name="T1" fmla="*/ 141 h 975"/>
                  <a:gd name="T2" fmla="*/ 730 w 730"/>
                  <a:gd name="T3" fmla="*/ 697 h 975"/>
                  <a:gd name="T4" fmla="*/ 248 w 730"/>
                  <a:gd name="T5" fmla="*/ 975 h 975"/>
                  <a:gd name="T6" fmla="*/ 0 w 730"/>
                  <a:gd name="T7" fmla="*/ 831 h 975"/>
                  <a:gd name="T8" fmla="*/ 481 w 730"/>
                  <a:gd name="T9" fmla="*/ 0 h 975"/>
                  <a:gd name="T10" fmla="*/ 730 w 730"/>
                  <a:gd name="T11" fmla="*/ 141 h 9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0" h="975">
                    <a:moveTo>
                      <a:pt x="730" y="141"/>
                    </a:moveTo>
                    <a:lnTo>
                      <a:pt x="730" y="697"/>
                    </a:lnTo>
                    <a:lnTo>
                      <a:pt x="248" y="975"/>
                    </a:lnTo>
                    <a:lnTo>
                      <a:pt x="0" y="831"/>
                    </a:lnTo>
                    <a:lnTo>
                      <a:pt x="481" y="0"/>
                    </a:lnTo>
                    <a:lnTo>
                      <a:pt x="730" y="141"/>
                    </a:lnTo>
                    <a:close/>
                  </a:path>
                </a:pathLst>
              </a:custGeom>
              <a:gradFill rotWithShape="0">
                <a:gsLst>
                  <a:gs pos="0">
                    <a:srgbClr val="01315D">
                      <a:alpha val="28000"/>
                    </a:srgbClr>
                  </a:gs>
                  <a:gs pos="100000">
                    <a:srgbClr val="FFFFFF">
                      <a:alpha val="0"/>
                    </a:srgbClr>
                  </a:gs>
                </a:gsLst>
                <a:lin ang="18900000" scaled="1"/>
              </a:gradFill>
              <a:ln w="9525">
                <a:noFill/>
                <a:round/>
                <a:headEnd/>
                <a:tailEnd/>
              </a:ln>
            </p:spPr>
            <p:txBody>
              <a:bodyPr/>
              <a:lstStyle/>
              <a:p>
                <a:endParaRPr lang="es-CO" sz="1350">
                  <a:latin typeface="Tahoma" pitchFamily="34" charset="0"/>
                  <a:ea typeface="Tahoma" pitchFamily="34" charset="0"/>
                  <a:cs typeface="Tahoma" pitchFamily="34" charset="0"/>
                </a:endParaRPr>
              </a:p>
            </p:txBody>
          </p:sp>
        </p:grpSp>
        <p:sp>
          <p:nvSpPr>
            <p:cNvPr id="35" name="Oval 27"/>
            <p:cNvSpPr>
              <a:spLocks noChangeArrowheads="1"/>
            </p:cNvSpPr>
            <p:nvPr/>
          </p:nvSpPr>
          <p:spPr bwMode="auto">
            <a:xfrm>
              <a:off x="2225515" y="2844243"/>
              <a:ext cx="1503307" cy="369332"/>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dirty="0">
                  <a:solidFill>
                    <a:srgbClr val="FFFFFF"/>
                  </a:solidFill>
                  <a:latin typeface="Trebuchet MS" panose="020B0603020202020204" pitchFamily="34" charset="0"/>
                  <a:ea typeface="Tahoma" pitchFamily="34" charset="0"/>
                  <a:cs typeface="Tahoma" pitchFamily="34" charset="0"/>
                </a:rPr>
                <a:t>Factual</a:t>
              </a:r>
            </a:p>
          </p:txBody>
        </p:sp>
        <p:sp>
          <p:nvSpPr>
            <p:cNvPr id="36" name="Rectangle 16"/>
            <p:cNvSpPr>
              <a:spLocks/>
            </p:cNvSpPr>
            <p:nvPr/>
          </p:nvSpPr>
          <p:spPr bwMode="auto">
            <a:xfrm rot="19660069">
              <a:off x="3841982" y="2839183"/>
              <a:ext cx="1584317" cy="338554"/>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sz="1600" b="1" dirty="0" err="1">
                  <a:solidFill>
                    <a:srgbClr val="FFFF00"/>
                  </a:solidFill>
                  <a:latin typeface="Tahoma" pitchFamily="34" charset="0"/>
                  <a:ea typeface="Tahoma" pitchFamily="34" charset="0"/>
                  <a:cs typeface="Tahoma" pitchFamily="34" charset="0"/>
                </a:rPr>
                <a:t>Comparación</a:t>
              </a:r>
              <a:endParaRPr lang="en-US" sz="1200" b="1" dirty="0">
                <a:solidFill>
                  <a:srgbClr val="FFFF00"/>
                </a:solidFill>
                <a:latin typeface="Tahoma" pitchFamily="34" charset="0"/>
                <a:ea typeface="Tahoma" pitchFamily="34" charset="0"/>
                <a:cs typeface="Tahoma" pitchFamily="34" charset="0"/>
              </a:endParaRPr>
            </a:p>
          </p:txBody>
        </p:sp>
        <p:sp>
          <p:nvSpPr>
            <p:cNvPr id="37" name="Oval 27"/>
            <p:cNvSpPr>
              <a:spLocks noChangeArrowheads="1"/>
            </p:cNvSpPr>
            <p:nvPr/>
          </p:nvSpPr>
          <p:spPr bwMode="auto">
            <a:xfrm>
              <a:off x="5495965" y="2762864"/>
              <a:ext cx="1503308" cy="646331"/>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dirty="0">
                  <a:solidFill>
                    <a:srgbClr val="FFFFFF"/>
                  </a:solidFill>
                  <a:latin typeface="Trebuchet MS" panose="020B0603020202020204" pitchFamily="34" charset="0"/>
                  <a:ea typeface="Tahoma" pitchFamily="34" charset="0"/>
                  <a:cs typeface="Tahoma" pitchFamily="34" charset="0"/>
                </a:rPr>
                <a:t>Contra-   factual</a:t>
              </a:r>
            </a:p>
          </p:txBody>
        </p:sp>
      </p:grpSp>
      <p:sp>
        <p:nvSpPr>
          <p:cNvPr id="19" name="CuadroTexto 25"/>
          <p:cNvSpPr txBox="1"/>
          <p:nvPr/>
        </p:nvSpPr>
        <p:spPr>
          <a:xfrm>
            <a:off x="557125" y="359244"/>
            <a:ext cx="8297315" cy="646331"/>
          </a:xfrm>
          <a:prstGeom prst="rect">
            <a:avLst/>
          </a:prstGeom>
          <a:noFill/>
        </p:spPr>
        <p:txBody>
          <a:bodyPr wrap="squar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Comparación</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1280322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Espichable\Desktop\wood-background-design-decorating-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1"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http://upload.wikimedia.org/wikipedia/commons/1/19/Relacion_transitiva.svg"/>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a:p>
        </p:txBody>
      </p:sp>
      <p:sp>
        <p:nvSpPr>
          <p:cNvPr id="30" name="Oval 27"/>
          <p:cNvSpPr>
            <a:spLocks noChangeArrowheads="1"/>
          </p:cNvSpPr>
          <p:nvPr/>
        </p:nvSpPr>
        <p:spPr bwMode="auto">
          <a:xfrm>
            <a:off x="2600488" y="608917"/>
            <a:ext cx="3996444" cy="584775"/>
          </a:xfrm>
          <a:prstGeom prst="rect">
            <a:avLst/>
          </a:prstGeom>
          <a:noFill/>
          <a:effectLst>
            <a:outerShdw blurRad="38100" dist="25400" dir="5400000" algn="tl" rotWithShape="0">
              <a:srgbClr val="000000">
                <a:alpha val="27000"/>
              </a:srgbClr>
            </a:outerShdw>
          </a:effectLst>
        </p:spPr>
        <p:txBody>
          <a:bodyPr wrap="square" anchor="ctr">
            <a:spAutoFit/>
          </a:bodyPr>
          <a:lstStyle/>
          <a:p>
            <a:pPr algn="ctr">
              <a:defRPr/>
            </a:pPr>
            <a:r>
              <a:rPr lang="en-US" sz="3200" b="1" dirty="0" err="1" smtClean="0">
                <a:solidFill>
                  <a:schemeClr val="bg1"/>
                </a:solidFill>
                <a:effectLst>
                  <a:outerShdw blurRad="38100" dist="38100" dir="2700000" algn="tl">
                    <a:srgbClr val="000000">
                      <a:alpha val="43137"/>
                    </a:srgbClr>
                  </a:outerShdw>
                </a:effectLst>
                <a:latin typeface="Trebuchet MS" panose="020B0603020202020204" pitchFamily="34" charset="0"/>
                <a:ea typeface="Tahoma" pitchFamily="34" charset="0"/>
                <a:cs typeface="Tahoma" pitchFamily="34" charset="0"/>
              </a:rPr>
              <a:t>Factuales</a:t>
            </a:r>
            <a:endParaRPr lang="en-US" b="1" dirty="0">
              <a:solidFill>
                <a:schemeClr val="bg1"/>
              </a:solidFill>
              <a:effectLst>
                <a:outerShdw blurRad="38100" dist="38100" dir="2700000" algn="tl">
                  <a:srgbClr val="000000">
                    <a:alpha val="43137"/>
                  </a:srgbClr>
                </a:outerShdw>
              </a:effectLst>
              <a:latin typeface="Trebuchet MS" panose="020B0603020202020204" pitchFamily="34" charset="0"/>
              <a:ea typeface="Tahoma" pitchFamily="34" charset="0"/>
              <a:cs typeface="Tahoma" pitchFamily="34" charset="0"/>
            </a:endParaRPr>
          </a:p>
        </p:txBody>
      </p:sp>
      <p:sp>
        <p:nvSpPr>
          <p:cNvPr id="16" name="CuadroTexto 25"/>
          <p:cNvSpPr txBox="1"/>
          <p:nvPr/>
        </p:nvSpPr>
        <p:spPr>
          <a:xfrm>
            <a:off x="183745" y="122034"/>
            <a:ext cx="3351025" cy="646331"/>
          </a:xfrm>
          <a:prstGeom prst="rect">
            <a:avLst/>
          </a:prstGeom>
          <a:noFill/>
        </p:spPr>
        <p:txBody>
          <a:bodyPr wrap="square" rtlCol="0">
            <a:spAutoFit/>
          </a:bodyPr>
          <a:lstStyle/>
          <a:p>
            <a:r>
              <a:rPr lang="es-CO" sz="3600" dirty="0" smtClean="0">
                <a:solidFill>
                  <a:schemeClr val="bg1"/>
                </a:solidFill>
                <a:effectLst>
                  <a:outerShdw blurRad="38100" dist="38100" dir="2700000" algn="tl">
                    <a:srgbClr val="000000">
                      <a:alpha val="43137"/>
                    </a:srgbClr>
                  </a:outerShdw>
                </a:effectLst>
                <a:latin typeface="Trebuchet MS" panose="020B0603020202020204" pitchFamily="34" charset="0"/>
              </a:rPr>
              <a:t>Comparación</a:t>
            </a:r>
            <a:endParaRPr lang="es-CO" sz="4400"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6" name="5 Grupo"/>
          <p:cNvGrpSpPr/>
          <p:nvPr/>
        </p:nvGrpSpPr>
        <p:grpSpPr>
          <a:xfrm>
            <a:off x="1119117" y="1187355"/>
            <a:ext cx="6905767" cy="4148920"/>
            <a:chOff x="1119117" y="1187355"/>
            <a:chExt cx="6905767" cy="4148920"/>
          </a:xfrm>
        </p:grpSpPr>
        <p:sp>
          <p:nvSpPr>
            <p:cNvPr id="2" name="1 Rectángulo redondeado"/>
            <p:cNvSpPr/>
            <p:nvPr/>
          </p:nvSpPr>
          <p:spPr>
            <a:xfrm>
              <a:off x="1146412" y="1801504"/>
              <a:ext cx="6878472" cy="3534771"/>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18 CuadroTexto"/>
            <p:cNvSpPr txBox="1"/>
            <p:nvPr/>
          </p:nvSpPr>
          <p:spPr>
            <a:xfrm>
              <a:off x="1331640" y="2116944"/>
              <a:ext cx="1782198" cy="1338828"/>
            </a:xfrm>
            <a:prstGeom prst="rect">
              <a:avLst/>
            </a:prstGeom>
            <a:noFill/>
          </p:spPr>
          <p:txBody>
            <a:bodyPr wrap="square" rtlCol="0">
              <a:spAutoFit/>
            </a:bodyPr>
            <a:lstStyle/>
            <a:p>
              <a:pPr algn="ctr"/>
              <a:r>
                <a:rPr lang="es-ES" sz="1350" dirty="0">
                  <a:solidFill>
                    <a:srgbClr val="0000FF"/>
                  </a:solidFill>
                  <a:latin typeface="Trebuchet MS" panose="020B0603020202020204" pitchFamily="34" charset="0"/>
                  <a:ea typeface="Tahoma" pitchFamily="34" charset="0"/>
                  <a:cs typeface="Tahoma" pitchFamily="34" charset="0"/>
                </a:rPr>
                <a:t>Macro:</a:t>
              </a:r>
            </a:p>
            <a:p>
              <a:pPr algn="ctr">
                <a:buFontTx/>
                <a:buChar char="-"/>
              </a:pPr>
              <a:r>
                <a:rPr lang="es-ES" sz="1350" dirty="0">
                  <a:solidFill>
                    <a:srgbClr val="FF0000"/>
                  </a:solidFill>
                  <a:latin typeface="Trebuchet MS" panose="020B0603020202020204" pitchFamily="34" charset="0"/>
                  <a:ea typeface="Tahoma" pitchFamily="34" charset="0"/>
                  <a:cs typeface="Tahoma" pitchFamily="34" charset="0"/>
                </a:rPr>
                <a:t>Objetivos de Desarrollo del Milenio</a:t>
              </a:r>
            </a:p>
            <a:p>
              <a:pPr algn="ctr">
                <a:buFontTx/>
                <a:buChar char="-"/>
              </a:pPr>
              <a:r>
                <a:rPr lang="es-ES" sz="1350" dirty="0">
                  <a:solidFill>
                    <a:srgbClr val="FF0000"/>
                  </a:solidFill>
                  <a:latin typeface="Trebuchet MS" panose="020B0603020202020204" pitchFamily="34" charset="0"/>
                  <a:ea typeface="Tahoma" pitchFamily="34" charset="0"/>
                  <a:cs typeface="Tahoma" pitchFamily="34" charset="0"/>
                </a:rPr>
                <a:t>Planes de desarrollo</a:t>
              </a:r>
              <a:endParaRPr lang="es-CO" sz="1350" dirty="0">
                <a:solidFill>
                  <a:srgbClr val="FF0000"/>
                </a:solidFill>
                <a:latin typeface="Trebuchet MS" panose="020B0603020202020204" pitchFamily="34" charset="0"/>
                <a:ea typeface="Tahoma" pitchFamily="34" charset="0"/>
                <a:cs typeface="Tahoma" pitchFamily="34" charset="0"/>
              </a:endParaRPr>
            </a:p>
          </p:txBody>
        </p:sp>
        <p:sp>
          <p:nvSpPr>
            <p:cNvPr id="20" name="19 CuadroTexto"/>
            <p:cNvSpPr txBox="1"/>
            <p:nvPr/>
          </p:nvSpPr>
          <p:spPr>
            <a:xfrm>
              <a:off x="1331640" y="3603598"/>
              <a:ext cx="1728192" cy="715581"/>
            </a:xfrm>
            <a:prstGeom prst="rect">
              <a:avLst/>
            </a:prstGeom>
            <a:noFill/>
          </p:spPr>
          <p:txBody>
            <a:bodyPr wrap="square" rtlCol="0">
              <a:spAutoFit/>
            </a:bodyPr>
            <a:lstStyle/>
            <a:p>
              <a:pPr algn="ctr"/>
              <a:r>
                <a:rPr lang="es-ES" sz="1350" dirty="0">
                  <a:solidFill>
                    <a:srgbClr val="0000FF"/>
                  </a:solidFill>
                  <a:latin typeface="Trebuchet MS" panose="020B0603020202020204" pitchFamily="34" charset="0"/>
                  <a:ea typeface="Tahoma" pitchFamily="34" charset="0"/>
                  <a:cs typeface="Tahoma" pitchFamily="34" charset="0"/>
                </a:rPr>
                <a:t>Micro:</a:t>
              </a:r>
            </a:p>
            <a:p>
              <a:pPr algn="ctr">
                <a:buFontTx/>
                <a:buChar char="-"/>
              </a:pPr>
              <a:r>
                <a:rPr lang="es-ES" sz="1350" dirty="0">
                  <a:solidFill>
                    <a:srgbClr val="FF0000"/>
                  </a:solidFill>
                  <a:latin typeface="Trebuchet MS" panose="020B0603020202020204" pitchFamily="34" charset="0"/>
                  <a:ea typeface="Tahoma" pitchFamily="34" charset="0"/>
                  <a:cs typeface="Tahoma" pitchFamily="34" charset="0"/>
                </a:rPr>
                <a:t>Metas fijadas por cada proyecto</a:t>
              </a:r>
            </a:p>
          </p:txBody>
        </p:sp>
        <p:sp>
          <p:nvSpPr>
            <p:cNvPr id="22" name="21 Rectángulo"/>
            <p:cNvSpPr/>
            <p:nvPr/>
          </p:nvSpPr>
          <p:spPr>
            <a:xfrm>
              <a:off x="3397560" y="2116943"/>
              <a:ext cx="2362572" cy="1338828"/>
            </a:xfrm>
            <a:prstGeom prst="rect">
              <a:avLst/>
            </a:prstGeom>
          </p:spPr>
          <p:txBody>
            <a:bodyPr wrap="square">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“Principios ampliamente compartidos para determinar el valor o calidad de un servicio profesional”</a:t>
              </a:r>
              <a:r>
                <a:rPr lang="es-CO" sz="1350" b="1" dirty="0">
                  <a:solidFill>
                    <a:srgbClr val="0000FF"/>
                  </a:solidFill>
                  <a:latin typeface="Trebuchet MS" panose="020B0603020202020204" pitchFamily="34" charset="0"/>
                  <a:ea typeface="Tahoma" pitchFamily="34" charset="0"/>
                  <a:cs typeface="Tahoma" pitchFamily="34" charset="0"/>
                </a:rPr>
                <a:t> </a:t>
              </a:r>
              <a:r>
                <a:rPr lang="es-CO" sz="1350" dirty="0" err="1">
                  <a:solidFill>
                    <a:srgbClr val="FF0000"/>
                  </a:solidFill>
                  <a:latin typeface="Trebuchet MS" panose="020B0603020202020204" pitchFamily="34" charset="0"/>
                  <a:ea typeface="Tahoma" pitchFamily="34" charset="0"/>
                  <a:cs typeface="Tahoma" pitchFamily="34" charset="0"/>
                </a:rPr>
                <a:t>Stufflebeam</a:t>
              </a:r>
              <a:r>
                <a:rPr lang="es-CO" sz="1350" dirty="0">
                  <a:solidFill>
                    <a:srgbClr val="FF0000"/>
                  </a:solidFill>
                  <a:latin typeface="Trebuchet MS" panose="020B0603020202020204" pitchFamily="34" charset="0"/>
                  <a:ea typeface="Tahoma" pitchFamily="34" charset="0"/>
                  <a:cs typeface="Tahoma" pitchFamily="34" charset="0"/>
                </a:rPr>
                <a:t> (1997)</a:t>
              </a:r>
            </a:p>
          </p:txBody>
        </p:sp>
        <p:sp>
          <p:nvSpPr>
            <p:cNvPr id="23" name="22 Rectángulo"/>
            <p:cNvSpPr/>
            <p:nvPr/>
          </p:nvSpPr>
          <p:spPr>
            <a:xfrm>
              <a:off x="5814138" y="2116945"/>
              <a:ext cx="1944216" cy="507831"/>
            </a:xfrm>
            <a:prstGeom prst="rect">
              <a:avLst/>
            </a:prstGeom>
          </p:spPr>
          <p:txBody>
            <a:bodyPr wrap="square">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Situación sin proyecto “Ex-Ante”</a:t>
              </a:r>
            </a:p>
          </p:txBody>
        </p:sp>
        <p:sp>
          <p:nvSpPr>
            <p:cNvPr id="24" name="23 Rectángulo"/>
            <p:cNvSpPr/>
            <p:nvPr/>
          </p:nvSpPr>
          <p:spPr>
            <a:xfrm>
              <a:off x="3383868" y="3603598"/>
              <a:ext cx="2362572" cy="507831"/>
            </a:xfrm>
            <a:prstGeom prst="rect">
              <a:avLst/>
            </a:prstGeom>
          </p:spPr>
          <p:txBody>
            <a:bodyPr wrap="square">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Estándares nacionales e internacionales</a:t>
              </a:r>
              <a:endParaRPr lang="es-CO" sz="1350" dirty="0">
                <a:solidFill>
                  <a:schemeClr val="bg1">
                    <a:lumMod val="50000"/>
                  </a:schemeClr>
                </a:solidFill>
                <a:latin typeface="Trebuchet MS" panose="020B0603020202020204" pitchFamily="34" charset="0"/>
                <a:ea typeface="Tahoma" pitchFamily="34" charset="0"/>
                <a:cs typeface="Tahoma" pitchFamily="34" charset="0"/>
              </a:endParaRPr>
            </a:p>
          </p:txBody>
        </p:sp>
        <p:sp>
          <p:nvSpPr>
            <p:cNvPr id="25" name="24 Rectángulo"/>
            <p:cNvSpPr/>
            <p:nvPr/>
          </p:nvSpPr>
          <p:spPr>
            <a:xfrm>
              <a:off x="3383868" y="4300024"/>
              <a:ext cx="2362572" cy="300082"/>
            </a:xfrm>
            <a:prstGeom prst="rect">
              <a:avLst/>
            </a:prstGeom>
          </p:spPr>
          <p:txBody>
            <a:bodyPr wrap="square">
              <a:spAutoFit/>
            </a:bodyPr>
            <a:lstStyle/>
            <a:p>
              <a:pPr algn="ctr"/>
              <a:r>
                <a:rPr lang="en-US" sz="1350" dirty="0">
                  <a:solidFill>
                    <a:srgbClr val="FF0000"/>
                  </a:solidFill>
                  <a:latin typeface="Trebuchet MS" panose="020B0603020202020204" pitchFamily="34" charset="0"/>
                  <a:ea typeface="Tahoma" pitchFamily="34" charset="0"/>
                  <a:cs typeface="Tahoma" pitchFamily="34" charset="0"/>
                </a:rPr>
                <a:t>Benchmarks</a:t>
              </a:r>
              <a:endParaRPr lang="en-US" sz="1350" dirty="0">
                <a:solidFill>
                  <a:schemeClr val="bg1">
                    <a:lumMod val="50000"/>
                  </a:schemeClr>
                </a:solidFill>
                <a:latin typeface="Trebuchet MS" panose="020B0603020202020204" pitchFamily="34" charset="0"/>
                <a:ea typeface="Tahoma" pitchFamily="34" charset="0"/>
                <a:cs typeface="Tahoma" pitchFamily="34" charset="0"/>
              </a:endParaRPr>
            </a:p>
          </p:txBody>
        </p:sp>
        <p:sp>
          <p:nvSpPr>
            <p:cNvPr id="26" name="25 CuadroTexto"/>
            <p:cNvSpPr txBox="1"/>
            <p:nvPr/>
          </p:nvSpPr>
          <p:spPr>
            <a:xfrm>
              <a:off x="5868144" y="3603598"/>
              <a:ext cx="1944216" cy="923330"/>
            </a:xfrm>
            <a:prstGeom prst="rect">
              <a:avLst/>
            </a:prstGeom>
            <a:noFill/>
          </p:spPr>
          <p:txBody>
            <a:bodyPr wrap="square" rtlCol="0">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Cronograma de implementación vs cronograma de evaluación</a:t>
              </a:r>
            </a:p>
          </p:txBody>
        </p:sp>
        <p:sp>
          <p:nvSpPr>
            <p:cNvPr id="27" name="26 CuadroTexto"/>
            <p:cNvSpPr txBox="1"/>
            <p:nvPr/>
          </p:nvSpPr>
          <p:spPr>
            <a:xfrm>
              <a:off x="6084169" y="4607071"/>
              <a:ext cx="1534957" cy="715581"/>
            </a:xfrm>
            <a:prstGeom prst="rect">
              <a:avLst/>
            </a:prstGeom>
            <a:noFill/>
          </p:spPr>
          <p:txBody>
            <a:bodyPr wrap="square" rtlCol="0">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Beneficiarios potenciales vs reales</a:t>
              </a:r>
            </a:p>
          </p:txBody>
        </p:sp>
        <p:sp>
          <p:nvSpPr>
            <p:cNvPr id="28" name="27 CuadroTexto"/>
            <p:cNvSpPr txBox="1"/>
            <p:nvPr/>
          </p:nvSpPr>
          <p:spPr>
            <a:xfrm>
              <a:off x="5922150" y="2752541"/>
              <a:ext cx="1836204" cy="507831"/>
            </a:xfrm>
            <a:prstGeom prst="rect">
              <a:avLst/>
            </a:prstGeom>
            <a:noFill/>
          </p:spPr>
          <p:txBody>
            <a:bodyPr wrap="square" rtlCol="0">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Las líneas de base son escasas</a:t>
              </a:r>
            </a:p>
          </p:txBody>
        </p:sp>
        <p:sp>
          <p:nvSpPr>
            <p:cNvPr id="29" name="28 Rectángulo"/>
            <p:cNvSpPr/>
            <p:nvPr/>
          </p:nvSpPr>
          <p:spPr>
            <a:xfrm>
              <a:off x="1237320" y="4607071"/>
              <a:ext cx="1876518" cy="507831"/>
            </a:xfrm>
            <a:prstGeom prst="rect">
              <a:avLst/>
            </a:prstGeom>
          </p:spPr>
          <p:txBody>
            <a:bodyPr wrap="square">
              <a:spAutoFit/>
            </a:bodyPr>
            <a:lstStyle/>
            <a:p>
              <a:pPr algn="ctr"/>
              <a:r>
                <a:rPr lang="es-ES" sz="1350" dirty="0">
                  <a:solidFill>
                    <a:srgbClr val="FF0000"/>
                  </a:solidFill>
                  <a:latin typeface="Trebuchet MS" panose="020B0603020202020204" pitchFamily="34" charset="0"/>
                  <a:ea typeface="Tahoma" pitchFamily="34" charset="0"/>
                  <a:cs typeface="Tahoma" pitchFamily="34" charset="0"/>
                </a:rPr>
                <a:t>Son objetivas las metas?</a:t>
              </a:r>
              <a:endParaRPr lang="es-CO" sz="1350" dirty="0">
                <a:solidFill>
                  <a:schemeClr val="bg1">
                    <a:lumMod val="50000"/>
                  </a:schemeClr>
                </a:solidFill>
                <a:latin typeface="Trebuchet MS" panose="020B0603020202020204" pitchFamily="34" charset="0"/>
                <a:ea typeface="Tahoma" pitchFamily="34" charset="0"/>
                <a:cs typeface="Tahoma" pitchFamily="34" charset="0"/>
              </a:endParaRPr>
            </a:p>
          </p:txBody>
        </p:sp>
        <p:sp>
          <p:nvSpPr>
            <p:cNvPr id="31" name="52 Rectángulo"/>
            <p:cNvSpPr/>
            <p:nvPr/>
          </p:nvSpPr>
          <p:spPr>
            <a:xfrm>
              <a:off x="3336708" y="4607071"/>
              <a:ext cx="2362572" cy="507831"/>
            </a:xfrm>
            <a:prstGeom prst="rect">
              <a:avLst/>
            </a:prstGeom>
          </p:spPr>
          <p:txBody>
            <a:bodyPr wrap="square">
              <a:spAutoFit/>
            </a:bodyPr>
            <a:lstStyle/>
            <a:p>
              <a:pPr algn="ctr"/>
              <a:r>
                <a:rPr lang="es-CO" sz="1350" dirty="0">
                  <a:solidFill>
                    <a:srgbClr val="FF0000"/>
                  </a:solidFill>
                  <a:latin typeface="Trebuchet MS" panose="020B0603020202020204" pitchFamily="34" charset="0"/>
                  <a:ea typeface="Tahoma" pitchFamily="34" charset="0"/>
                  <a:cs typeface="Tahoma" pitchFamily="34" charset="0"/>
                </a:rPr>
                <a:t>Comparación de lo planeado con lo ejecutado</a:t>
              </a:r>
              <a:endParaRPr lang="es-CO" sz="1350" dirty="0">
                <a:solidFill>
                  <a:schemeClr val="bg1">
                    <a:lumMod val="50000"/>
                  </a:schemeClr>
                </a:solidFill>
                <a:latin typeface="Trebuchet MS" panose="020B0603020202020204" pitchFamily="34" charset="0"/>
                <a:ea typeface="Tahoma" pitchFamily="34" charset="0"/>
                <a:cs typeface="Tahoma" pitchFamily="34" charset="0"/>
              </a:endParaRPr>
            </a:p>
          </p:txBody>
        </p:sp>
        <p:sp>
          <p:nvSpPr>
            <p:cNvPr id="4" name="3 Rectángulo redondeado"/>
            <p:cNvSpPr/>
            <p:nvPr/>
          </p:nvSpPr>
          <p:spPr>
            <a:xfrm>
              <a:off x="1119117" y="1187355"/>
              <a:ext cx="2169994" cy="5186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CO" dirty="0" smtClean="0">
                  <a:latin typeface="Trebuchet MS" panose="020B0603020202020204" pitchFamily="34" charset="0"/>
                </a:rPr>
                <a:t>METAS</a:t>
              </a:r>
              <a:endParaRPr lang="es-CO" dirty="0">
                <a:latin typeface="Trebuchet MS" panose="020B0603020202020204" pitchFamily="34" charset="0"/>
              </a:endParaRPr>
            </a:p>
          </p:txBody>
        </p:sp>
        <p:sp>
          <p:nvSpPr>
            <p:cNvPr id="32" name="31 Rectángulo redondeado"/>
            <p:cNvSpPr/>
            <p:nvPr/>
          </p:nvSpPr>
          <p:spPr>
            <a:xfrm>
              <a:off x="3318228" y="1187355"/>
              <a:ext cx="2456597" cy="51861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CO" dirty="0" smtClean="0">
                  <a:latin typeface="Trebuchet MS" panose="020B0603020202020204" pitchFamily="34" charset="0"/>
                </a:rPr>
                <a:t>ESTÁNDARES</a:t>
              </a:r>
              <a:endParaRPr lang="es-CO" dirty="0">
                <a:latin typeface="Trebuchet MS" panose="020B0603020202020204" pitchFamily="34" charset="0"/>
              </a:endParaRPr>
            </a:p>
          </p:txBody>
        </p:sp>
        <p:sp>
          <p:nvSpPr>
            <p:cNvPr id="33" name="32 Rectángulo redondeado"/>
            <p:cNvSpPr/>
            <p:nvPr/>
          </p:nvSpPr>
          <p:spPr>
            <a:xfrm>
              <a:off x="5793797" y="1187355"/>
              <a:ext cx="2217440" cy="518615"/>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CO" dirty="0" smtClean="0">
                  <a:latin typeface="Trebuchet MS" panose="020B0603020202020204" pitchFamily="34" charset="0"/>
                </a:rPr>
                <a:t>LÍNEA DE BASE</a:t>
              </a:r>
              <a:endParaRPr lang="es-CO" dirty="0">
                <a:latin typeface="Trebuchet MS" panose="020B0603020202020204" pitchFamily="34" charset="0"/>
              </a:endParaRPr>
            </a:p>
          </p:txBody>
        </p:sp>
      </p:grpSp>
    </p:spTree>
    <p:extLst>
      <p:ext uri="{BB962C8B-B14F-4D97-AF65-F5344CB8AC3E}">
        <p14:creationId xmlns:p14="http://schemas.microsoft.com/office/powerpoint/2010/main" val="324355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3232</TotalTime>
  <Words>4122</Words>
  <Application>Microsoft Office PowerPoint</Application>
  <PresentationFormat>Presentación en pantalla (16:10)</PresentationFormat>
  <Paragraphs>683</Paragraphs>
  <Slides>118</Slides>
  <Notes>1</Notes>
  <HiddenSlides>0</HiddenSlides>
  <MMClips>5</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118</vt:i4>
      </vt:variant>
    </vt:vector>
  </HeadingPairs>
  <TitlesOfParts>
    <vt:vector size="129" baseType="lpstr">
      <vt:lpstr>Arial</vt:lpstr>
      <vt:lpstr>Arial Black</vt:lpstr>
      <vt:lpstr>Calibri</vt:lpstr>
      <vt:lpstr>Century Schoolbook</vt:lpstr>
      <vt:lpstr>Euphemia</vt:lpstr>
      <vt:lpstr>PalatinoLinotype-Roman</vt:lpstr>
      <vt:lpstr>Symbol</vt:lpstr>
      <vt:lpstr>Tahoma</vt:lpstr>
      <vt:lpstr>Times New Roman</vt:lpstr>
      <vt:lpstr>Trebuchet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 qué otros resultados defiende usted su ejecución?”</vt:lpstr>
      <vt:lpstr>“¿Con qué otros resultados defiende usted su ejecución?”</vt:lpstr>
      <vt:lpstr>“¿Pero personas como el ministro de Defensa insisten en que usted le está robando créditos a la Policía ?”</vt:lpstr>
      <vt:lpstr>[¿Con qué otros resultados defiende usted su ejecución?]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GM</dc:creator>
  <cp:lastModifiedBy>Hugo Navarro</cp:lastModifiedBy>
  <cp:revision>383</cp:revision>
  <dcterms:created xsi:type="dcterms:W3CDTF">2015-10-21T22:25:03Z</dcterms:created>
  <dcterms:modified xsi:type="dcterms:W3CDTF">2015-11-05T17:15:43Z</dcterms:modified>
</cp:coreProperties>
</file>