
<file path=[Content_Types].xml><?xml version="1.0" encoding="utf-8"?>
<Types xmlns="http://schemas.openxmlformats.org/package/2006/content-types">
  <Default Extension="png" ContentType="image/png"/>
  <Override PartName="/docProps/core.xml" ContentType="application/vnd.openxmlformats-package.core-propertie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10.xml" ContentType="application/vnd.openxmlformats-officedocument.presentationml.slideLayout+xml"/>
  <Default Extension="rels" ContentType="application/vnd.openxmlformats-package.relationships+xml"/>
  <Override PartName="/ppt/slides/slide10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2"/>
  </p:notes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78" d="100"/>
          <a:sy n="78" d="100"/>
        </p:scale>
        <p:origin x="-12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40084-0B32-8747-AA41-B83801A7AA19}" type="datetimeFigureOut">
              <a:rPr lang="es-ES_tradnl" smtClean="0"/>
              <a:t>8/26/11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1EC41-88D2-764A-842E-9EA12C7114BD}" type="slidenum">
              <a:rPr lang="es-ES_tradnl" smtClean="0"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1EC41-88D2-764A-842E-9EA12C7114BD}" type="slidenum">
              <a:rPr lang="es-ES_tradnl" smtClean="0"/>
              <a:t>10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1303-869C-5D47-B199-830784468CC1}" type="datetimeFigureOut">
              <a:rPr lang="es-ES_tradnl" smtClean="0"/>
              <a:pPr/>
              <a:t>8/26/11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1303-869C-5D47-B199-830784468CC1}" type="datetimeFigureOut">
              <a:rPr lang="es-ES_tradnl" smtClean="0"/>
              <a:pPr/>
              <a:t>8/26/11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58F3-5C05-EB4D-9990-69A251477997}" type="slidenum">
              <a:rPr lang="es-ES_tradnl" smtClean="0"/>
              <a:pPr/>
              <a:t>‹#›</a:t>
            </a:fld>
            <a:endParaRPr lang="es-ES_tradnl"/>
          </a:p>
        </p:txBody>
      </p:sp>
      <p:pic>
        <p:nvPicPr>
          <p:cNvPr id="10" name="Picture 9" descr="HR-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225" y="4793316"/>
            <a:ext cx="1733550" cy="4286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1303-869C-5D47-B199-830784468CC1}" type="datetimeFigureOut">
              <a:rPr lang="es-ES_tradnl" smtClean="0"/>
              <a:pPr/>
              <a:t>8/26/11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58F3-5C05-EB4D-9990-69A251477997}" type="slidenum">
              <a:rPr lang="es-ES_tradnl" smtClean="0"/>
              <a:pPr/>
              <a:t>‹#›</a:t>
            </a:fld>
            <a:endParaRPr lang="es-ES_tradnl"/>
          </a:p>
        </p:txBody>
      </p:sp>
      <p:pic>
        <p:nvPicPr>
          <p:cNvPr id="8" name="Picture 7" descr="HR-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225" y="1524000"/>
            <a:ext cx="1733550" cy="4286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1303-869C-5D47-B199-830784468CC1}" type="datetimeFigureOut">
              <a:rPr lang="es-ES_tradnl" smtClean="0"/>
              <a:pPr/>
              <a:t>8/26/11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58F3-5C05-EB4D-9990-69A251477997}" type="slidenum">
              <a:rPr lang="es-ES_tradnl" smtClean="0"/>
              <a:pPr/>
              <a:t>‹#›</a:t>
            </a:fld>
            <a:endParaRPr lang="es-ES_tradnl"/>
          </a:p>
        </p:txBody>
      </p:sp>
      <p:pic>
        <p:nvPicPr>
          <p:cNvPr id="8" name="Picture 7" descr="HR-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093479" y="3214688"/>
            <a:ext cx="1733550" cy="4286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1303-869C-5D47-B199-830784468CC1}" type="datetimeFigureOut">
              <a:rPr lang="es-ES_tradnl" smtClean="0"/>
              <a:pPr/>
              <a:t>8/26/11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58F3-5C05-EB4D-9990-69A251477997}" type="slidenum">
              <a:rPr lang="es-ES_tradnl" smtClean="0"/>
              <a:pPr/>
              <a:t>‹#›</a:t>
            </a:fld>
            <a:endParaRPr lang="es-ES_tradnl"/>
          </a:p>
        </p:txBody>
      </p:sp>
      <p:pic>
        <p:nvPicPr>
          <p:cNvPr id="9" name="Picture 8" descr="HR-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225" y="1524000"/>
            <a:ext cx="1733550" cy="4286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1303-869C-5D47-B199-830784468CC1}" type="datetimeFigureOut">
              <a:rPr lang="es-ES_tradnl" smtClean="0"/>
              <a:pPr/>
              <a:t>8/26/11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1303-869C-5D47-B199-830784468CC1}" type="datetimeFigureOut">
              <a:rPr lang="es-ES_tradnl" smtClean="0"/>
              <a:pPr/>
              <a:t>8/26/11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58F3-5C05-EB4D-9990-69A251477997}" type="slidenum">
              <a:rPr lang="es-ES_tradnl" smtClean="0"/>
              <a:pPr/>
              <a:t>‹#›</a:t>
            </a:fld>
            <a:endParaRPr lang="es-ES_tradnl"/>
          </a:p>
        </p:txBody>
      </p:sp>
      <p:pic>
        <p:nvPicPr>
          <p:cNvPr id="11" name="Picture 10" descr="HR-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225" y="1524000"/>
            <a:ext cx="1733550" cy="4286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1303-869C-5D47-B199-830784468CC1}" type="datetimeFigureOut">
              <a:rPr lang="es-ES_tradnl" smtClean="0"/>
              <a:pPr/>
              <a:t>8/26/11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58F3-5C05-EB4D-9990-69A251477997}" type="slidenum">
              <a:rPr lang="es-ES_tradnl" smtClean="0"/>
              <a:pPr/>
              <a:t>‹#›</a:t>
            </a:fld>
            <a:endParaRPr lang="es-ES_tradnl"/>
          </a:p>
        </p:txBody>
      </p:sp>
      <p:pic>
        <p:nvPicPr>
          <p:cNvPr id="13" name="Picture 12" descr="HR-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225" y="1524000"/>
            <a:ext cx="1733550" cy="4286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1303-869C-5D47-B199-830784468CC1}" type="datetimeFigureOut">
              <a:rPr lang="es-ES_tradnl" smtClean="0"/>
              <a:pPr/>
              <a:t>8/26/11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58F3-5C05-EB4D-9990-69A251477997}" type="slidenum">
              <a:rPr lang="es-ES_tradnl" smtClean="0"/>
              <a:pPr/>
              <a:t>‹#›</a:t>
            </a:fld>
            <a:endParaRPr lang="es-ES_tradnl"/>
          </a:p>
        </p:txBody>
      </p:sp>
      <p:pic>
        <p:nvPicPr>
          <p:cNvPr id="7" name="Picture 6" descr="HR-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225" y="1524000"/>
            <a:ext cx="1733550" cy="4286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1303-869C-5D47-B199-830784468CC1}" type="datetimeFigureOut">
              <a:rPr lang="es-ES_tradnl" smtClean="0"/>
              <a:pPr/>
              <a:t>8/26/11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58F3-5C05-EB4D-9990-69A251477997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1303-869C-5D47-B199-830784468CC1}" type="datetimeFigureOut">
              <a:rPr lang="es-ES_tradnl" smtClean="0"/>
              <a:pPr/>
              <a:t>8/26/11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58F3-5C05-EB4D-9990-69A251477997}" type="slidenum">
              <a:rPr lang="es-ES_tradnl" smtClean="0"/>
              <a:pPr/>
              <a:t>‹#›</a:t>
            </a:fld>
            <a:endParaRPr lang="es-ES_tradnl"/>
          </a:p>
        </p:txBody>
      </p:sp>
      <p:pic>
        <p:nvPicPr>
          <p:cNvPr id="9" name="Picture 8" descr="HR-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931" y="2119312"/>
            <a:ext cx="1733550" cy="4286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1303-869C-5D47-B199-830784468CC1}" type="datetimeFigureOut">
              <a:rPr lang="es-ES_tradnl" smtClean="0"/>
              <a:pPr/>
              <a:t>8/26/11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58F3-5C05-EB4D-9990-69A251477997}" type="slidenum">
              <a:rPr lang="es-ES_tradnl" smtClean="0"/>
              <a:pPr/>
              <a:t>‹#›</a:t>
            </a:fld>
            <a:endParaRPr lang="es-ES_tradnl"/>
          </a:p>
        </p:txBody>
      </p:sp>
      <p:pic>
        <p:nvPicPr>
          <p:cNvPr id="10" name="Picture 9" descr="HR-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1576" y="2119312"/>
            <a:ext cx="1733550" cy="42862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A58F3-5C05-EB4D-9990-69A251477997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F1303-869C-5D47-B199-830784468CC1}" type="datetimeFigureOut">
              <a:rPr lang="es-ES_tradnl" smtClean="0"/>
              <a:pPr/>
              <a:t>8/26/11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5L9itEadUCE&amp;ob=av2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3581400"/>
          </a:xfrm>
        </p:spPr>
        <p:txBody>
          <a:bodyPr/>
          <a:lstStyle/>
          <a:p>
            <a:r>
              <a:rPr lang="es-ES_tradnl" dirty="0" smtClean="0"/>
              <a:t>Elementos para </a:t>
            </a:r>
            <a:r>
              <a:rPr lang="es-ES_tradnl" dirty="0" smtClean="0"/>
              <a:t>pensar Políticas Públicas </a:t>
            </a:r>
            <a:r>
              <a:rPr lang="es-ES_tradnl" dirty="0" smtClean="0"/>
              <a:t>de </a:t>
            </a:r>
            <a:r>
              <a:rPr lang="es-ES_tradnl" dirty="0" smtClean="0"/>
              <a:t>Juventud</a:t>
            </a:r>
            <a:br>
              <a:rPr lang="es-ES_tradnl" dirty="0" smtClean="0"/>
            </a:br>
            <a:r>
              <a:rPr lang="es-ES_tradnl" sz="3200" dirty="0" smtClean="0"/>
              <a:t>en contextos de precariedad, desencanto y violencia</a:t>
            </a:r>
            <a:r>
              <a:rPr lang="es-ES_tradnl" sz="3200" dirty="0" smtClean="0"/>
              <a:t/>
            </a:r>
            <a:br>
              <a:rPr lang="es-ES_tradnl" sz="3200" dirty="0" smtClean="0"/>
            </a:br>
            <a:endParaRPr lang="es-ES_tradnl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4724400"/>
            <a:ext cx="7770812" cy="838200"/>
          </a:xfrm>
        </p:spPr>
        <p:txBody>
          <a:bodyPr>
            <a:normAutofit fontScale="77500" lnSpcReduction="20000"/>
          </a:bodyPr>
          <a:lstStyle/>
          <a:p>
            <a:pPr algn="r"/>
            <a:endParaRPr lang="es-ES_tradnl" sz="2000" dirty="0" smtClean="0"/>
          </a:p>
          <a:p>
            <a:pPr algn="r"/>
            <a:r>
              <a:rPr lang="es-ES_tradnl" sz="2353" dirty="0" smtClean="0"/>
              <a:t>Germán </a:t>
            </a:r>
            <a:r>
              <a:rPr lang="es-ES_tradnl" sz="2353" dirty="0" smtClean="0"/>
              <a:t>Muñoz González</a:t>
            </a:r>
            <a:endParaRPr lang="es-ES_tradnl" sz="2353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447800"/>
          </a:xfrm>
        </p:spPr>
        <p:txBody>
          <a:bodyPr/>
          <a:lstStyle/>
          <a:p>
            <a:r>
              <a:rPr lang="es-ES_tradnl" sz="4000" dirty="0" smtClean="0"/>
              <a:t>TRES CLAVES PARA LA “GESTIÓN DEL YO JOVEN” </a:t>
            </a:r>
            <a:br>
              <a:rPr lang="es-ES_tradnl" sz="4000" dirty="0" smtClean="0"/>
            </a:br>
            <a:r>
              <a:rPr lang="es-ES_tradnl" sz="1200" dirty="0" smtClean="0">
                <a:hlinkClick r:id="rId3"/>
              </a:rPr>
              <a:t>http://www.youtube.com/watch?v=5L9itEadUCE&amp;ob=av2e</a:t>
            </a:r>
            <a:r>
              <a:rPr lang="es-ES_tradnl" sz="1200" dirty="0" smtClean="0"/>
              <a:t>   </a:t>
            </a:r>
            <a:endParaRPr lang="es-ES_tradnl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772400" cy="3917160"/>
          </a:xfrm>
        </p:spPr>
        <p:txBody>
          <a:bodyPr>
            <a:normAutofit fontScale="92500"/>
          </a:bodyPr>
          <a:lstStyle/>
          <a:p>
            <a:r>
              <a:rPr lang="es-ES_tradnl" dirty="0" smtClean="0"/>
              <a:t>A) La pertenencia, el reconocimiento y la “</a:t>
            </a:r>
            <a:r>
              <a:rPr lang="es-ES_tradnl" dirty="0" err="1" smtClean="0"/>
              <a:t>paralegalidad</a:t>
            </a:r>
            <a:r>
              <a:rPr lang="es-ES_tradnl" dirty="0" smtClean="0"/>
              <a:t>”</a:t>
            </a:r>
          </a:p>
          <a:p>
            <a:endParaRPr lang="es-ES_tradnl" dirty="0" smtClean="0"/>
          </a:p>
          <a:p>
            <a:r>
              <a:rPr lang="es-ES_tradnl" dirty="0" smtClean="0"/>
              <a:t>B) La búsqueda de sentido, la esperanza y la “teología de la prosperidad”</a:t>
            </a:r>
          </a:p>
          <a:p>
            <a:endParaRPr lang="es-ES_tradnl" dirty="0" smtClean="0"/>
          </a:p>
          <a:p>
            <a:r>
              <a:rPr lang="es-ES_tradnl" dirty="0" smtClean="0"/>
              <a:t>C) El consumo, la piratería y la producción de formas estéticas masivas 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Pregunta b</a:t>
            </a:r>
            <a:r>
              <a:rPr lang="es-ES_tradnl" dirty="0" smtClean="0"/>
              <a:t>ásica: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0813" cy="3352800"/>
          </a:xfrm>
        </p:spPr>
        <p:txBody>
          <a:bodyPr/>
          <a:lstStyle/>
          <a:p>
            <a:pPr>
              <a:buNone/>
            </a:pPr>
            <a:r>
              <a:rPr lang="es-ES_tradnl" sz="4000" dirty="0" smtClean="0"/>
              <a:t>¿Por qu</a:t>
            </a:r>
            <a:r>
              <a:rPr lang="es-ES_tradnl" sz="4000" dirty="0" smtClean="0"/>
              <a:t>é los jóvenes requieren de una política diferencial? </a:t>
            </a:r>
          </a:p>
          <a:p>
            <a:pPr>
              <a:buNone/>
            </a:pPr>
            <a:r>
              <a:rPr lang="es-ES_tradnl" sz="4000" dirty="0" smtClean="0"/>
              <a:t>¿Cuál sería la especificidad de una política pública de juventud?</a:t>
            </a: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999564"/>
          </a:xfrm>
        </p:spPr>
        <p:txBody>
          <a:bodyPr/>
          <a:lstStyle/>
          <a:p>
            <a:r>
              <a:rPr lang="es-ES_tradnl" sz="4000" dirty="0" smtClean="0"/>
              <a:t>Cambios en la construcci</a:t>
            </a:r>
            <a:r>
              <a:rPr lang="es-ES_tradnl" sz="4000" dirty="0" smtClean="0"/>
              <a:t>ón</a:t>
            </a:r>
            <a:r>
              <a:rPr lang="es-ES_tradnl" sz="4000" dirty="0" smtClean="0"/>
              <a:t> de PPJ</a:t>
            </a:r>
            <a:endParaRPr lang="es-ES_tradnl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799" y="1066800"/>
          <a:ext cx="7770814" cy="5520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1"/>
                <a:gridCol w="3884613"/>
              </a:tblGrid>
              <a:tr h="657225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Antes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Ahora</a:t>
                      </a:r>
                      <a:endParaRPr lang="es-ES_tradnl" dirty="0"/>
                    </a:p>
                  </a:txBody>
                  <a:tcPr/>
                </a:tc>
              </a:tr>
              <a:tr h="657225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Agentes de socializaci</a:t>
                      </a:r>
                      <a:r>
                        <a:rPr lang="es-ES_tradnl" dirty="0" smtClean="0"/>
                        <a:t>ón: familia, escuela, instituciones públicas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Agentes de socializaci</a:t>
                      </a:r>
                      <a:r>
                        <a:rPr lang="es-ES_tradnl" dirty="0" smtClean="0"/>
                        <a:t>ón: mercado, medios, TIC, espacios propios</a:t>
                      </a:r>
                      <a:endParaRPr lang="es-ES_tradnl" dirty="0"/>
                    </a:p>
                  </a:txBody>
                  <a:tcPr/>
                </a:tc>
              </a:tr>
              <a:tr h="657225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Juventud como estado transitorio,</a:t>
                      </a:r>
                      <a:r>
                        <a:rPr lang="es-ES_tradnl" baseline="0" dirty="0" smtClean="0"/>
                        <a:t> de paso hacia la adultez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Juventud como nueva etapa de la vida, con autonom</a:t>
                      </a:r>
                      <a:r>
                        <a:rPr lang="es-ES_tradnl" dirty="0" smtClean="0"/>
                        <a:t>ía relativa</a:t>
                      </a:r>
                      <a:endParaRPr lang="es-ES_tradnl" dirty="0"/>
                    </a:p>
                  </a:txBody>
                  <a:tcPr/>
                </a:tc>
              </a:tr>
              <a:tr h="657225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Juventud como realidad homog</a:t>
                      </a:r>
                      <a:r>
                        <a:rPr lang="es-ES_tradnl" dirty="0" smtClean="0"/>
                        <a:t>énea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Heterogeneidad de la condici</a:t>
                      </a:r>
                      <a:r>
                        <a:rPr lang="es-ES_tradnl" dirty="0" smtClean="0"/>
                        <a:t>ón y situación juvenil</a:t>
                      </a:r>
                      <a:endParaRPr lang="es-ES_tradnl" dirty="0"/>
                    </a:p>
                  </a:txBody>
                  <a:tcPr/>
                </a:tc>
              </a:tr>
              <a:tr h="657225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Pol</a:t>
                      </a:r>
                      <a:r>
                        <a:rPr lang="es-ES_tradnl" dirty="0" smtClean="0"/>
                        <a:t>íticas sociales indiferenciadas y sectoriales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Perspectiva generacional</a:t>
                      </a:r>
                      <a:r>
                        <a:rPr lang="es-ES_tradnl" baseline="0" dirty="0" smtClean="0"/>
                        <a:t> y pol</a:t>
                      </a:r>
                      <a:r>
                        <a:rPr lang="es-ES_tradnl" baseline="0" dirty="0" smtClean="0"/>
                        <a:t>íticas transversales</a:t>
                      </a:r>
                      <a:endParaRPr lang="es-ES_tradnl" dirty="0"/>
                    </a:p>
                  </a:txBody>
                  <a:tcPr/>
                </a:tc>
              </a:tr>
              <a:tr h="657225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Joven visto como “sujeto en riesgo”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Joven visto como potencial “sujeto estrat</a:t>
                      </a:r>
                      <a:r>
                        <a:rPr lang="es-ES_tradnl" dirty="0" smtClean="0"/>
                        <a:t>égico del desarrollo”</a:t>
                      </a:r>
                      <a:endParaRPr lang="es-ES_tradnl" dirty="0"/>
                    </a:p>
                  </a:txBody>
                  <a:tcPr/>
                </a:tc>
              </a:tr>
              <a:tr h="657225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Joven visto como destinatario de pol</a:t>
                      </a:r>
                      <a:r>
                        <a:rPr lang="es-ES_tradnl" dirty="0" smtClean="0"/>
                        <a:t>íticas del Estado</a:t>
                      </a:r>
                      <a:r>
                        <a:rPr lang="es-ES_tradnl" baseline="0" dirty="0" smtClean="0"/>
                        <a:t> protector, asistencial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Joven visto</a:t>
                      </a:r>
                      <a:r>
                        <a:rPr lang="es-ES_tradnl" baseline="0" dirty="0" smtClean="0"/>
                        <a:t> como sujeto de derechos, agente que participa y decide</a:t>
                      </a:r>
                      <a:endParaRPr lang="es-ES_tradnl" dirty="0"/>
                    </a:p>
                  </a:txBody>
                  <a:tcPr/>
                </a:tc>
              </a:tr>
              <a:tr h="657225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Estado liberal de derecho. Centralismo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Estado social y democr</a:t>
                      </a:r>
                      <a:r>
                        <a:rPr lang="es-ES_tradnl" dirty="0" smtClean="0"/>
                        <a:t>ático de derecho. Descentralización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Grandes enfoques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A) Asistenciales y sectoriales</a:t>
            </a:r>
          </a:p>
          <a:p>
            <a:r>
              <a:rPr lang="es-ES_tradnl" dirty="0" smtClean="0"/>
              <a:t>B) Actores estratégicos del </a:t>
            </a:r>
            <a:r>
              <a:rPr lang="es-ES_tradnl" dirty="0" smtClean="0"/>
              <a:t>desarrollo (CEPAL)</a:t>
            </a:r>
          </a:p>
          <a:p>
            <a:r>
              <a:rPr lang="es-ES_tradnl" dirty="0" smtClean="0"/>
              <a:t>C) Políticas afirmativas</a:t>
            </a:r>
          </a:p>
          <a:p>
            <a:r>
              <a:rPr lang="es-ES_tradnl" dirty="0" smtClean="0"/>
              <a:t>D) Ciudadanía juvenil en un Estado Social y Democrático de Derecho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Enfoque de derechos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0813" cy="4038600"/>
          </a:xfrm>
        </p:spPr>
        <p:txBody>
          <a:bodyPr>
            <a:normAutofit/>
          </a:bodyPr>
          <a:lstStyle/>
          <a:p>
            <a:r>
              <a:rPr lang="es-ES_tradnl" dirty="0" smtClean="0"/>
              <a:t>Ejercicio pleno de la </a:t>
            </a:r>
            <a:r>
              <a:rPr lang="es-ES_tradnl" i="1" dirty="0" smtClean="0"/>
              <a:t>ciudadanía</a:t>
            </a:r>
          </a:p>
          <a:p>
            <a:r>
              <a:rPr lang="es-ES_tradnl" dirty="0" smtClean="0"/>
              <a:t>Sobre la base de los derechos civiles, económicos, sociales y culturales -</a:t>
            </a:r>
            <a:r>
              <a:rPr lang="es-ES_tradnl" i="1" dirty="0" smtClean="0"/>
              <a:t>DESC</a:t>
            </a:r>
          </a:p>
          <a:p>
            <a:r>
              <a:rPr lang="es-ES_tradnl" dirty="0" smtClean="0"/>
              <a:t>A partir del reconocimiento de la dignidad de la persona humana</a:t>
            </a:r>
          </a:p>
          <a:p>
            <a:r>
              <a:rPr lang="es-ES_tradnl" dirty="0" smtClean="0"/>
              <a:t>Para construir lo público con autonomía y participación</a:t>
            </a:r>
          </a:p>
          <a:p>
            <a:r>
              <a:rPr lang="es-ES_tradnl" dirty="0" smtClean="0"/>
              <a:t>Con respaldo constitucional y jurídico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Limitaciones del enfoque de derechos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Escasos resultados debido a falta de recursos</a:t>
            </a:r>
          </a:p>
          <a:p>
            <a:r>
              <a:rPr lang="es-ES_tradnl" dirty="0" smtClean="0"/>
              <a:t>Enfoque sectorial</a:t>
            </a:r>
          </a:p>
          <a:p>
            <a:r>
              <a:rPr lang="es-ES_tradnl" dirty="0" smtClean="0"/>
              <a:t>Falta de voluntad política</a:t>
            </a:r>
          </a:p>
          <a:p>
            <a:r>
              <a:rPr lang="es-ES_tradnl" dirty="0" smtClean="0"/>
              <a:t>Predominan las leyes del mercado</a:t>
            </a:r>
          </a:p>
          <a:p>
            <a:r>
              <a:rPr lang="es-ES_tradnl" dirty="0" smtClean="0"/>
              <a:t>Conduce a una visión universalista y </a:t>
            </a:r>
            <a:r>
              <a:rPr lang="es-ES_tradnl" dirty="0" err="1" smtClean="0"/>
              <a:t>estadocéntrica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Replanteamientos: el asunto de las ciudadanías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1. En términos formales es una “cédula” que otorga los derechos civiles de la mayoría de edad (reconocimiento de la adultez) y que ofrece “bienestar” y “protección” en condiciones de supuesta igualdad. Solo sería un título.</a:t>
            </a:r>
          </a:p>
          <a:p>
            <a:r>
              <a:rPr lang="es-ES_tradnl" dirty="0" smtClean="0"/>
              <a:t>2. En términos amplios, hoy se entiende como la acción política por parte de sujetos ‘activos’ y/o ‘emancipados’ en el espacio de la construcción colectiva de la vida social. Es </a:t>
            </a:r>
            <a:r>
              <a:rPr lang="es-ES_tradnl" dirty="0" err="1" smtClean="0"/>
              <a:t>policéntrica</a:t>
            </a:r>
            <a:r>
              <a:rPr lang="es-ES_tradnl" dirty="0" smtClean="0"/>
              <a:t>.  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0813" cy="5410200"/>
          </a:xfrm>
        </p:spPr>
        <p:txBody>
          <a:bodyPr/>
          <a:lstStyle/>
          <a:p>
            <a:pPr algn="r"/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sz="4800" dirty="0" smtClean="0"/>
              <a:t>Quiénes son hoy ciudadanos en Colombia?</a:t>
            </a:r>
            <a:br>
              <a:rPr lang="es-ES_tradnl" sz="4800" dirty="0" smtClean="0"/>
            </a:br>
            <a:r>
              <a:rPr lang="es-ES_tradnl" sz="4800" dirty="0" smtClean="0"/>
              <a:t/>
            </a:r>
            <a:br>
              <a:rPr lang="es-ES_tradnl" sz="4800" dirty="0" smtClean="0"/>
            </a:br>
            <a:r>
              <a:rPr lang="es-ES_tradnl" sz="4800" dirty="0" smtClean="0"/>
              <a:t>Pueden los jóvenes ejercer una ciudadanía plena?</a:t>
            </a:r>
            <a:br>
              <a:rPr lang="es-ES_tradnl" sz="4800" dirty="0" smtClean="0"/>
            </a:br>
            <a:r>
              <a:rPr lang="es-ES_tradnl" sz="4800" dirty="0" smtClean="0"/>
              <a:t/>
            </a:r>
            <a:br>
              <a:rPr lang="es-ES_tradnl" sz="4800" dirty="0" smtClean="0"/>
            </a:br>
            <a:r>
              <a:rPr lang="es-ES_tradnl" sz="4800" dirty="0" smtClean="0"/>
              <a:t>O son apenas “</a:t>
            </a:r>
            <a:r>
              <a:rPr lang="es-ES_tradnl" sz="4800" dirty="0" err="1" smtClean="0"/>
              <a:t>pre</a:t>
            </a:r>
            <a:r>
              <a:rPr lang="es-ES_tradnl" sz="4800" dirty="0" smtClean="0"/>
              <a:t>-ciudadanos?</a:t>
            </a:r>
            <a:endParaRPr lang="es-ES_tradnl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638800"/>
            <a:ext cx="7770813" cy="228600"/>
          </a:xfrm>
        </p:spPr>
        <p:txBody>
          <a:bodyPr>
            <a:normAutofit fontScale="47500" lnSpcReduction="20000"/>
          </a:bodyPr>
          <a:lstStyle/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Formas de acción colectiva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Prácticas políticas y luchas por el territorio, por lo ambiental, por lo </a:t>
            </a:r>
            <a:r>
              <a:rPr lang="es-ES_tradnl" dirty="0" err="1" smtClean="0"/>
              <a:t>anti</a:t>
            </a:r>
            <a:r>
              <a:rPr lang="es-ES_tradnl" dirty="0" smtClean="0"/>
              <a:t>-autoritario, por lo </a:t>
            </a:r>
            <a:r>
              <a:rPr lang="es-ES_tradnl" dirty="0" err="1" smtClean="0"/>
              <a:t>anti</a:t>
            </a:r>
            <a:r>
              <a:rPr lang="es-ES_tradnl" dirty="0" smtClean="0"/>
              <a:t>-institucional, por el género, por lo </a:t>
            </a:r>
            <a:r>
              <a:rPr lang="es-ES_tradnl" dirty="0" err="1" smtClean="0"/>
              <a:t>anti</a:t>
            </a:r>
            <a:r>
              <a:rPr lang="es-ES_tradnl" dirty="0" smtClean="0"/>
              <a:t>-racista, por las minorías sexuales…</a:t>
            </a:r>
          </a:p>
          <a:p>
            <a:r>
              <a:rPr lang="es-ES_tradnl" dirty="0" smtClean="0"/>
              <a:t>Pensar la “política salvaje”, por fuera de los marcos conocidos, sin pedir permiso</a:t>
            </a:r>
          </a:p>
          <a:p>
            <a:r>
              <a:rPr lang="es-ES_tradnl" dirty="0" smtClean="0"/>
              <a:t>La “política de vida” y la “conciencia práctica”</a:t>
            </a: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359</TotalTime>
  <Words>551</Words>
  <Application>Microsoft Macintosh PowerPoint</Application>
  <PresentationFormat>On-screen Show (4:3)</PresentationFormat>
  <Paragraphs>55</Paragraphs>
  <Slides>10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Folio</vt:lpstr>
      <vt:lpstr>Elementos para pensar Políticas Públicas de Juventud en contextos de precariedad, desencanto y violencia </vt:lpstr>
      <vt:lpstr>Pregunta básica:</vt:lpstr>
      <vt:lpstr>Cambios en la construcción de PPJ</vt:lpstr>
      <vt:lpstr>Grandes enfoques</vt:lpstr>
      <vt:lpstr>Enfoque de derechos</vt:lpstr>
      <vt:lpstr>Limitaciones del enfoque de derechos</vt:lpstr>
      <vt:lpstr>Replanteamientos: el asunto de las ciudadanías</vt:lpstr>
      <vt:lpstr> Quiénes son hoy ciudadanos en Colombia?  Pueden los jóvenes ejercer una ciudadanía plena?  O son apenas “pre-ciudadanos?</vt:lpstr>
      <vt:lpstr>Formas de acción colectiva</vt:lpstr>
      <vt:lpstr>TRES CLAVES PARA LA “GESTIÓN DEL YO JOVEN”  http://www.youtube.com/watch?v=5L9itEadUCE&amp;ob=av2e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Elementos para pensar la Política Pública de Juventud</dc:title>
  <dc:creator>German  Muñoz</dc:creator>
  <cp:lastModifiedBy>German  Muñoz</cp:lastModifiedBy>
  <cp:revision>29</cp:revision>
  <dcterms:created xsi:type="dcterms:W3CDTF">2011-08-26T13:46:08Z</dcterms:created>
  <dcterms:modified xsi:type="dcterms:W3CDTF">2011-08-26T16:56:22Z</dcterms:modified>
</cp:coreProperties>
</file>