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08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281" r:id="rId10"/>
    <p:sldId id="317" r:id="rId11"/>
    <p:sldId id="318" r:id="rId12"/>
    <p:sldId id="319" r:id="rId13"/>
    <p:sldId id="289" r:id="rId14"/>
    <p:sldId id="320" r:id="rId15"/>
    <p:sldId id="321" r:id="rId16"/>
    <p:sldId id="322" r:id="rId17"/>
    <p:sldId id="291" r:id="rId18"/>
    <p:sldId id="323" r:id="rId19"/>
    <p:sldId id="324" r:id="rId20"/>
    <p:sldId id="329" r:id="rId21"/>
    <p:sldId id="330" r:id="rId22"/>
    <p:sldId id="331" r:id="rId23"/>
    <p:sldId id="332" r:id="rId24"/>
    <p:sldId id="333" r:id="rId2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26" autoAdjust="0"/>
  </p:normalViewPr>
  <p:slideViewPr>
    <p:cSldViewPr snapToGrid="0" snapToObjects="1">
      <p:cViewPr varScale="1">
        <p:scale>
          <a:sx n="95" d="100"/>
          <a:sy n="95" d="100"/>
        </p:scale>
        <p:origin x="30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C634B-4740-41EE-BE43-ACCD3BE659D2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5602-A380-4079-952F-F0112094D5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881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Facto de crecimiento derivado de plaquetas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3364-1D24-4F42-A9C7-36C7E84F1829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5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Facto de crecimiento derivado </a:t>
            </a:r>
            <a:r>
              <a:rPr lang="es-ES"/>
              <a:t>de plaquetas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3364-1D24-4F42-A9C7-36C7E84F1829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5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Facto de crecimiento derivado </a:t>
            </a:r>
            <a:r>
              <a:rPr lang="es-ES"/>
              <a:t>de plaquetas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3364-1D24-4F42-A9C7-36C7E84F1829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5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3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7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885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28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53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26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23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06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24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51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D58F9-C87B-A540-AE71-511D0A046E95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0D403-5792-6F4A-BA9E-84932E36C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61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9733" y="2702051"/>
            <a:ext cx="7626235" cy="917449"/>
          </a:xfrm>
        </p:spPr>
        <p:txBody>
          <a:bodyPr>
            <a:normAutofit fontScale="55000" lnSpcReduction="20000"/>
          </a:bodyPr>
          <a:lstStyle/>
          <a:p>
            <a:r>
              <a:rPr lang="es-CO" b="1" dirty="0"/>
              <a:t>Bernardo Borraez Segura, MD</a:t>
            </a:r>
          </a:p>
          <a:p>
            <a:r>
              <a:rPr lang="es-CO" dirty="0">
                <a:cs typeface="Arial" charset="0"/>
              </a:rPr>
              <a:t>Cirugia Gastrointestinal y Endoscopia Digestiva</a:t>
            </a:r>
          </a:p>
          <a:p>
            <a:r>
              <a:rPr lang="es-CO" dirty="0">
                <a:cs typeface="Arial" charset="0"/>
              </a:rPr>
              <a:t>Enfermedades Esofágicas y Cirugía de Esófago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4405807"/>
            <a:ext cx="2374901" cy="758491"/>
          </a:xfrm>
          <a:prstGeom prst="rect">
            <a:avLst/>
          </a:prstGeom>
        </p:spPr>
      </p:pic>
      <p:pic>
        <p:nvPicPr>
          <p:cNvPr id="6" name="Imagen 5" descr="uc_wordmark_hir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27534"/>
            <a:ext cx="2260599" cy="505900"/>
          </a:xfrm>
          <a:prstGeom prst="rect">
            <a:avLst/>
          </a:prstGeom>
        </p:spPr>
      </p:pic>
      <p:pic>
        <p:nvPicPr>
          <p:cNvPr id="5" name="Imagen 4" descr="Captura de pantalla 2018-01-20 a la(s) 22.34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5807"/>
            <a:ext cx="2209800" cy="680618"/>
          </a:xfrm>
          <a:prstGeom prst="rect">
            <a:avLst/>
          </a:prstGeom>
        </p:spPr>
      </p:pic>
      <p:pic>
        <p:nvPicPr>
          <p:cNvPr id="7" name="Imagen 6" descr="Captura de pantalla 2018-01-20 a la(s) 22.36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0"/>
            <a:ext cx="3352800" cy="1016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83568" y="1065518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>
                <a:solidFill>
                  <a:schemeClr val="accent2">
                    <a:lumMod val="50000"/>
                  </a:schemeClr>
                </a:solidFill>
              </a:rPr>
              <a:t>Principios Básico de la Cirugía</a:t>
            </a:r>
            <a:endParaRPr lang="es-CO" sz="4000" b="1" dirty="0">
              <a:solidFill>
                <a:srgbClr val="4A45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7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1-22 a la(s) 20.3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51028"/>
            <a:ext cx="3498850" cy="2513386"/>
          </a:xfrm>
          <a:prstGeom prst="rect">
            <a:avLst/>
          </a:prstGeom>
        </p:spPr>
      </p:pic>
      <p:pic>
        <p:nvPicPr>
          <p:cNvPr id="5" name="Imagen 4" descr="Captura de pantalla 2018-01-22 a la(s) 20.39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32" y="0"/>
            <a:ext cx="4028768" cy="5029200"/>
          </a:xfrm>
          <a:prstGeom prst="rect">
            <a:avLst/>
          </a:prstGeom>
        </p:spPr>
      </p:pic>
      <p:pic>
        <p:nvPicPr>
          <p:cNvPr id="6" name="Imagen 5" descr="Captura de pantalla 2018-01-22 a la(s) 20.40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047172"/>
            <a:ext cx="4311650" cy="19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Ubicación en la sala de cirugía</a:t>
            </a:r>
          </a:p>
        </p:txBody>
      </p:sp>
      <p:pic>
        <p:nvPicPr>
          <p:cNvPr id="4" name="Imagen 3" descr="Captura de pantalla 2018-01-22 a la(s) 21.1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206500"/>
            <a:ext cx="5814178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0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Nomenclatura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s-ES" dirty="0"/>
              <a:t>Hemostasia :  </a:t>
            </a:r>
            <a:r>
              <a:rPr lang="es-ES" dirty="0" err="1"/>
              <a:t>hemo</a:t>
            </a:r>
            <a:r>
              <a:rPr lang="es-ES" dirty="0"/>
              <a:t>, que significa sangre y </a:t>
            </a:r>
            <a:r>
              <a:rPr lang="es-ES" dirty="0" err="1"/>
              <a:t>stasis</a:t>
            </a:r>
            <a:r>
              <a:rPr lang="es-ES" dirty="0"/>
              <a:t>, detener. </a:t>
            </a:r>
            <a:endParaRPr lang="es-ES_tradnl" dirty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r>
              <a:rPr lang="es-ES" dirty="0" err="1"/>
              <a:t>Tomía</a:t>
            </a:r>
            <a:r>
              <a:rPr lang="es-ES" dirty="0"/>
              <a:t> : sufijo que proviene del griego </a:t>
            </a:r>
            <a:r>
              <a:rPr lang="es-ES" dirty="0" err="1"/>
              <a:t>tomée</a:t>
            </a:r>
            <a:r>
              <a:rPr lang="es-ES" dirty="0"/>
              <a:t>, que significa corte; es sinónimo de incisión </a:t>
            </a:r>
            <a:endParaRPr lang="es-ES_tradnl" dirty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r>
              <a:rPr lang="es-ES" dirty="0"/>
              <a:t>Lisis : también proviene del griego y significa disolución. Son las maniobras tendientes a liberar órganos anormalmente vinculados. </a:t>
            </a: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752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Nomenclatura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dirty="0"/>
              <a:t>exéresis que significa “separar hacia fuera”. El mismo significado tiene </a:t>
            </a:r>
            <a:r>
              <a:rPr lang="es-ES" dirty="0" err="1"/>
              <a:t>ectomía</a:t>
            </a:r>
            <a:r>
              <a:rPr lang="es-ES" dirty="0"/>
              <a:t> , que en griego quiere decir extirpar . Ej. gastrectomía, colecistectomía</a:t>
            </a:r>
            <a:endParaRPr lang="es-ES_tradnl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533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Nomenclatura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/>
              <a:t>Pexia</a:t>
            </a:r>
            <a:r>
              <a:rPr lang="es-ES" dirty="0"/>
              <a:t> : palabra griega que significa fijar. </a:t>
            </a:r>
            <a:endParaRPr lang="es-ES_tradnl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Plastia : sufijo griego que significa formar, moldear. Es de un procedimiento quirúrgico que tiene por finalidad restablecer, mejorar una función o embellecer una parte del cuerpo </a:t>
            </a: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323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Nomenclatura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14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 Sutura/Rafia</a:t>
            </a:r>
            <a:endParaRPr lang="es-ES_tradnl" dirty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r>
              <a:rPr lang="es-ES" dirty="0" err="1"/>
              <a:t>Ectomía</a:t>
            </a:r>
            <a:r>
              <a:rPr lang="es-ES" dirty="0"/>
              <a:t>: Extirpación total o parcial de un órgano. </a:t>
            </a:r>
            <a:endParaRPr lang="es-ES_tradnl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/>
              <a:t>Ostomía</a:t>
            </a:r>
            <a:r>
              <a:rPr lang="es-ES" dirty="0"/>
              <a:t>: Apertura o abocar al exterior. </a:t>
            </a:r>
            <a:endParaRPr lang="es-ES_tradnl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Anastomosis: es la unión de órganos huecos. </a:t>
            </a: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18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Postoperatorio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Inmediato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Fase de recuperación inmediata o post-anestésica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/>
              <a:t>Extubación</a:t>
            </a:r>
            <a:r>
              <a:rPr lang="es-ES" dirty="0"/>
              <a:t> - </a:t>
            </a:r>
            <a:r>
              <a:rPr lang="es-ES_tradnl" dirty="0"/>
              <a:t>12 a 72 horas, dependiendo del procedimiento.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1247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Postoperatorio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Mediato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Paciente se ha recuperado de su anestesia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Tiempo que el paciente permanece internado.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3301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Postoperatorio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Cuidar la evolución adecuada del paciente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Signos vitales</a:t>
            </a:r>
          </a:p>
          <a:p>
            <a:r>
              <a:rPr lang="es-ES" dirty="0"/>
              <a:t>Evalúa el estado general</a:t>
            </a:r>
          </a:p>
          <a:p>
            <a:r>
              <a:rPr lang="es-ES" dirty="0"/>
              <a:t>Control del dolor</a:t>
            </a:r>
          </a:p>
          <a:p>
            <a:r>
              <a:rPr lang="es-ES" dirty="0"/>
              <a:t>Revisión de la herida quirúrgica</a:t>
            </a:r>
          </a:p>
          <a:p>
            <a:r>
              <a:rPr lang="es-ES" dirty="0"/>
              <a:t>Cuantificación de drenajes y sondas en 12 o 24 horas</a:t>
            </a:r>
          </a:p>
          <a:p>
            <a:r>
              <a:rPr lang="es-ES" dirty="0"/>
              <a:t>Gasto urinario CC/Kg/Hora </a:t>
            </a:r>
          </a:p>
        </p:txBody>
      </p:sp>
    </p:spTree>
    <p:extLst>
      <p:ext uri="{BB962C8B-B14F-4D97-AF65-F5344CB8AC3E}">
        <p14:creationId xmlns:p14="http://schemas.microsoft.com/office/powerpoint/2010/main" val="3830043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Postoperatorio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/>
              <a:t>Tardío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Fase de convalecencia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Desde su salida al domicilio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Hasta un mes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289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Ante todo no hagas daño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4724400" cy="36004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_tradnl" dirty="0"/>
              <a:t>“Cuando estamos en el hospital, enfermos, temiendo por nuestra vida y a la espera de una cirugía aterradora, tenemos que confiar en los médicos que nos tratan. (…) Muchas veces, para superar nuestros temores, incluso atribuimos a los médicos cualidades sobrehumanas. Si la operación es un éxito, el cirujano es un héroe; si fracasa, un villano. La realidad es completamente distinta. Los médicos son humanos, como el resto de nosotros. Gran parte de lo que ocurre en los hospitales es cuestión de suerte, y la suerte puede ser buena o mala. El médico pocas veces tiene control alguno sobre el éxito y el fracaso”</a:t>
            </a:r>
            <a:endParaRPr lang="es-ES" dirty="0"/>
          </a:p>
        </p:txBody>
      </p:sp>
      <p:pic>
        <p:nvPicPr>
          <p:cNvPr id="4" name="Imagen 3" descr="Captura de pantalla 2018-01-22 a la(s) 19.5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83942"/>
            <a:ext cx="3733800" cy="32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4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Fases Cicatrización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36830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b="1" dirty="0"/>
              <a:t>Inflamatoria 24-72h</a:t>
            </a:r>
          </a:p>
          <a:p>
            <a:pPr marL="0" indent="0">
              <a:buNone/>
            </a:pPr>
            <a:r>
              <a:rPr lang="es-ES" dirty="0"/>
              <a:t>1.Hemostasia (tapón plaquetario x </a:t>
            </a:r>
            <a:r>
              <a:rPr lang="es-ES" dirty="0" err="1"/>
              <a:t>colageno</a:t>
            </a:r>
            <a:r>
              <a:rPr lang="es-ES" dirty="0"/>
              <a:t> expuesto)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Agregación </a:t>
            </a:r>
            <a:r>
              <a:rPr lang="es-ES" b="1" dirty="0"/>
              <a:t>plaquetaria</a:t>
            </a:r>
            <a:r>
              <a:rPr lang="es-ES" dirty="0"/>
              <a:t> – FCDP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/>
              <a:t>Neutrofilos</a:t>
            </a:r>
            <a:r>
              <a:rPr lang="es-ES" dirty="0"/>
              <a:t> </a:t>
            </a:r>
          </a:p>
          <a:p>
            <a:r>
              <a:rPr lang="es-ES" dirty="0"/>
              <a:t>Fagocitan bacterias y tejido muerto</a:t>
            </a:r>
          </a:p>
        </p:txBody>
      </p:sp>
      <p:pic>
        <p:nvPicPr>
          <p:cNvPr id="4" name="Imagen 3" descr="Captura de pantalla 2018-01-23 a la(s) 18.02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01" y="1384299"/>
            <a:ext cx="4710343" cy="32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8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Fases Cicatrización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47371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b="1" dirty="0"/>
              <a:t>Proliferativa 4-21 días</a:t>
            </a:r>
          </a:p>
          <a:p>
            <a:pPr marL="514350" indent="-514350">
              <a:buAutoNum type="arabicPeriod"/>
            </a:pPr>
            <a:r>
              <a:rPr lang="es-ES_tradnl" dirty="0" err="1"/>
              <a:t>Angiogenesis</a:t>
            </a:r>
            <a:endParaRPr lang="es-ES_tradnl" dirty="0"/>
          </a:p>
          <a:p>
            <a:pPr marL="514350" indent="-514350">
              <a:buAutoNum type="arabicPeriod"/>
            </a:pPr>
            <a:r>
              <a:rPr lang="es-ES_tradnl" dirty="0"/>
              <a:t>Formación de Matriz extracelular</a:t>
            </a:r>
          </a:p>
          <a:p>
            <a:pPr marL="514350" indent="-514350">
              <a:buAutoNum type="arabicPeriod"/>
            </a:pPr>
            <a:r>
              <a:rPr lang="es-ES_tradnl" dirty="0" err="1"/>
              <a:t>Epitalización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_tradnl" dirty="0"/>
              <a:t>Formación de</a:t>
            </a:r>
            <a:r>
              <a:rPr lang="es-ES_tradnl" b="1" dirty="0"/>
              <a:t> </a:t>
            </a:r>
            <a:r>
              <a:rPr lang="es-ES_tradnl" b="1" dirty="0" err="1"/>
              <a:t>colageno</a:t>
            </a:r>
            <a:r>
              <a:rPr lang="es-ES_tradnl" b="1" dirty="0"/>
              <a:t> </a:t>
            </a:r>
            <a:r>
              <a:rPr lang="es-ES" dirty="0"/>
              <a:t>–</a:t>
            </a:r>
            <a:r>
              <a:rPr lang="es-ES_tradnl" dirty="0"/>
              <a:t> transformación en </a:t>
            </a:r>
            <a:r>
              <a:rPr lang="es-ES_tradnl" dirty="0" err="1"/>
              <a:t>miofibroblastos</a:t>
            </a:r>
            <a:r>
              <a:rPr lang="es-ES_tradnl" dirty="0"/>
              <a:t> 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Captura de pantalla 2018-01-23 a la(s) 18.25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24" y="1320800"/>
            <a:ext cx="42871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2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Fases Cicatrización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47371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/>
              <a:t>Maduración 3 </a:t>
            </a:r>
            <a:r>
              <a:rPr lang="es-ES" b="1" dirty="0" err="1"/>
              <a:t>sem</a:t>
            </a:r>
            <a:r>
              <a:rPr lang="es-ES" b="1" dirty="0"/>
              <a:t> - 1 año</a:t>
            </a:r>
          </a:p>
          <a:p>
            <a:pPr marL="514350" indent="-514350">
              <a:buAutoNum type="arabicPeriod"/>
            </a:pPr>
            <a:r>
              <a:rPr lang="es-ES" dirty="0"/>
              <a:t>Remodelación </a:t>
            </a:r>
            <a:r>
              <a:rPr lang="es-ES_tradnl" dirty="0"/>
              <a:t> </a:t>
            </a:r>
          </a:p>
          <a:p>
            <a:pPr marL="514350" indent="-514350">
              <a:buAutoNum type="arabicPeriod"/>
            </a:pPr>
            <a:endParaRPr lang="es-ES_tradnl" dirty="0"/>
          </a:p>
          <a:p>
            <a:pPr marL="0" indent="0">
              <a:buNone/>
            </a:pPr>
            <a:r>
              <a:rPr lang="es-ES" dirty="0"/>
              <a:t>Contracción de la herida</a:t>
            </a:r>
          </a:p>
          <a:p>
            <a:pPr marL="0" indent="0">
              <a:buNone/>
            </a:pPr>
            <a:r>
              <a:rPr lang="es-ES" dirty="0"/>
              <a:t>Remodelación de colágeno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Convertir colágeno III a I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 descr="Captura de pantalla 2018-01-23 a la(s) 18.48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99" y="1438674"/>
            <a:ext cx="4332557" cy="31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18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Curación y Cicatrización Anormal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/>
              <a:t>Ambiente apropiado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O2 </a:t>
            </a:r>
          </a:p>
          <a:p>
            <a:endParaRPr lang="es-ES" dirty="0"/>
          </a:p>
          <a:p>
            <a:r>
              <a:rPr lang="es-ES" dirty="0"/>
              <a:t>No Cuerpos extraños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No Infección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_tradnl" dirty="0"/>
              <a:t>Menor inflamación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3197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Curación y Cicatrización Anormal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Ambiente inapropiado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Hipoxia</a:t>
            </a:r>
          </a:p>
          <a:p>
            <a:r>
              <a:rPr lang="es-ES" dirty="0"/>
              <a:t>Inflamación</a:t>
            </a:r>
          </a:p>
          <a:p>
            <a:r>
              <a:rPr lang="es-ES" dirty="0"/>
              <a:t>Necrosis tejidos</a:t>
            </a:r>
          </a:p>
          <a:p>
            <a:r>
              <a:rPr lang="es-ES" dirty="0"/>
              <a:t>Infección </a:t>
            </a:r>
          </a:p>
          <a:p>
            <a:r>
              <a:rPr lang="es-ES" dirty="0"/>
              <a:t>HERIDA CRÓNICA</a:t>
            </a:r>
          </a:p>
        </p:txBody>
      </p:sp>
    </p:spTree>
    <p:extLst>
      <p:ext uri="{BB962C8B-B14F-4D97-AF65-F5344CB8AC3E}">
        <p14:creationId xmlns:p14="http://schemas.microsoft.com/office/powerpoint/2010/main" val="355479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Cirugía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/>
              <a:t>Rama de la medicina que manipula estructuras del cuerpo:</a:t>
            </a:r>
          </a:p>
          <a:p>
            <a:pPr marL="0" indent="0">
              <a:buNone/>
            </a:pPr>
            <a:r>
              <a:rPr lang="es-ES_tradnl" dirty="0" err="1"/>
              <a:t>Dx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Prevención</a:t>
            </a:r>
          </a:p>
          <a:p>
            <a:pPr marL="0" indent="0">
              <a:buNone/>
            </a:pPr>
            <a:r>
              <a:rPr lang="es-ES_tradnl" dirty="0" err="1"/>
              <a:t>Tto</a:t>
            </a:r>
            <a:r>
              <a:rPr lang="es-ES_tradnl" dirty="0"/>
              <a:t> Curativo</a:t>
            </a:r>
          </a:p>
          <a:p>
            <a:pPr marL="0" indent="0">
              <a:buNone/>
            </a:pPr>
            <a:r>
              <a:rPr lang="es-ES_tradnl" dirty="0" err="1"/>
              <a:t>Tto</a:t>
            </a:r>
            <a:r>
              <a:rPr lang="es-ES_tradnl" dirty="0"/>
              <a:t> Paliativo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936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Cirugía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dirty="0"/>
              <a:t>5 funciones:</a:t>
            </a:r>
          </a:p>
          <a:p>
            <a:pPr marL="0" indent="0">
              <a:buNone/>
            </a:pPr>
            <a:r>
              <a:rPr lang="es-ES_tradnl" b="1" dirty="0"/>
              <a:t>Eliminar lo superfluo</a:t>
            </a:r>
          </a:p>
          <a:p>
            <a:pPr marL="0" indent="0">
              <a:buNone/>
            </a:pPr>
            <a:r>
              <a:rPr lang="es-ES" b="1" dirty="0"/>
              <a:t>Restaurar</a:t>
            </a:r>
            <a:r>
              <a:rPr lang="es-ES_tradnl" b="1" dirty="0"/>
              <a:t> lo dislocado</a:t>
            </a:r>
          </a:p>
          <a:p>
            <a:pPr marL="0" indent="0">
              <a:buNone/>
            </a:pPr>
            <a:r>
              <a:rPr lang="es-ES" b="1" dirty="0"/>
              <a:t>Separar</a:t>
            </a:r>
            <a:r>
              <a:rPr lang="es-ES_tradnl" b="1" dirty="0"/>
              <a:t> lo que se ha unido</a:t>
            </a:r>
          </a:p>
          <a:p>
            <a:pPr marL="0" indent="0">
              <a:buNone/>
            </a:pPr>
            <a:r>
              <a:rPr lang="es-ES" b="1" dirty="0"/>
              <a:t>Reunir</a:t>
            </a:r>
            <a:r>
              <a:rPr lang="es-ES_tradnl" b="1" dirty="0"/>
              <a:t> lo dividido</a:t>
            </a:r>
          </a:p>
          <a:p>
            <a:pPr marL="0" indent="0">
              <a:buNone/>
            </a:pPr>
            <a:r>
              <a:rPr lang="es-ES" b="1" dirty="0"/>
              <a:t>Reparar</a:t>
            </a:r>
            <a:r>
              <a:rPr lang="es-ES_tradnl" b="1" dirty="0"/>
              <a:t> los defectos de la naturaleza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93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19100"/>
            <a:ext cx="8229600" cy="430530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Preoperatorio</a:t>
            </a:r>
          </a:p>
          <a:p>
            <a:pPr marL="0" indent="0">
              <a:buNone/>
            </a:pPr>
            <a:r>
              <a:rPr lang="es-ES_tradnl" dirty="0"/>
              <a:t>Período anterior a la intervención quirúrgica en el que el organismo se acondiciona para ella.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Trans</a:t>
            </a:r>
            <a:r>
              <a:rPr lang="es-ES" dirty="0"/>
              <a:t>-operatorio</a:t>
            </a:r>
          </a:p>
          <a:p>
            <a:pPr marL="0" indent="0">
              <a:buNone/>
            </a:pPr>
            <a:r>
              <a:rPr lang="es-ES_tradnl" dirty="0"/>
              <a:t>Periodo en el cual transcurre el acto quirúrgico</a:t>
            </a:r>
            <a:endParaRPr lang="es-ES" dirty="0"/>
          </a:p>
          <a:p>
            <a:endParaRPr lang="es-ES" dirty="0"/>
          </a:p>
          <a:p>
            <a:r>
              <a:rPr lang="es-ES" dirty="0"/>
              <a:t>Postoperatorio</a:t>
            </a:r>
          </a:p>
          <a:p>
            <a:pPr marL="0" indent="0">
              <a:buNone/>
            </a:pPr>
            <a:r>
              <a:rPr lang="es-ES_tradnl" dirty="0"/>
              <a:t>Periodo que sigue a la intervención quirúrgica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870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Preoperatorio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/>
              <a:t>Diagnosticar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Optimizar (adecuada hidratación, estado nutricional)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HC (antecedentes relevantes)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Examen físico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Estudio de laboratorio e imágenes diagnosticas</a:t>
            </a:r>
          </a:p>
        </p:txBody>
      </p:sp>
    </p:spTree>
    <p:extLst>
      <p:ext uri="{BB962C8B-B14F-4D97-AF65-F5344CB8AC3E}">
        <p14:creationId xmlns:p14="http://schemas.microsoft.com/office/powerpoint/2010/main" val="21662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Transoperatorio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44180"/>
            <a:ext cx="2616200" cy="661549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Sala de cirugía</a:t>
            </a:r>
          </a:p>
        </p:txBody>
      </p:sp>
      <p:pic>
        <p:nvPicPr>
          <p:cNvPr id="4" name="Imagen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05729"/>
            <a:ext cx="2565106" cy="3437771"/>
          </a:xfrm>
          <a:prstGeom prst="rect">
            <a:avLst/>
          </a:prstGeom>
        </p:spPr>
      </p:pic>
      <p:pic>
        <p:nvPicPr>
          <p:cNvPr id="5" name="Imagen 4" descr="quirófa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14" y="1270000"/>
            <a:ext cx="3342386" cy="35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1-22 a la(s) 20.27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5194300" cy="4203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38800" y="215900"/>
            <a:ext cx="32385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Ubicación adecuada en el </a:t>
            </a:r>
            <a:r>
              <a:rPr lang="es-ES" dirty="0" err="1"/>
              <a:t>Hosp</a:t>
            </a:r>
            <a:endParaRPr lang="es-ES" dirty="0"/>
          </a:p>
          <a:p>
            <a:endParaRPr lang="es-ES" dirty="0"/>
          </a:p>
          <a:p>
            <a:r>
              <a:rPr lang="es-ES" dirty="0"/>
              <a:t>Control bacteriológico</a:t>
            </a:r>
          </a:p>
          <a:p>
            <a:endParaRPr lang="es-ES" dirty="0"/>
          </a:p>
          <a:p>
            <a:r>
              <a:rPr lang="es-ES" dirty="0"/>
              <a:t>Flujo limitado de personas</a:t>
            </a:r>
          </a:p>
          <a:p>
            <a:endParaRPr lang="es-ES" dirty="0"/>
          </a:p>
          <a:p>
            <a:r>
              <a:rPr lang="es-ES" dirty="0"/>
              <a:t>Vestimenta especial</a:t>
            </a:r>
          </a:p>
          <a:p>
            <a:endParaRPr lang="es-ES" dirty="0"/>
          </a:p>
          <a:p>
            <a:r>
              <a:rPr lang="es-ES" dirty="0" err="1"/>
              <a:t>Temp</a:t>
            </a:r>
            <a:r>
              <a:rPr lang="es-ES" dirty="0"/>
              <a:t> 20 a 24ºC</a:t>
            </a:r>
          </a:p>
          <a:p>
            <a:endParaRPr lang="es-ES" dirty="0"/>
          </a:p>
          <a:p>
            <a:r>
              <a:rPr lang="es-ES" dirty="0"/>
              <a:t>Humedad 30 – 60 %</a:t>
            </a:r>
          </a:p>
          <a:p>
            <a:endParaRPr lang="es-ES" dirty="0"/>
          </a:p>
          <a:p>
            <a:r>
              <a:rPr lang="es-ES" dirty="0"/>
              <a:t>Adecuada ventilación</a:t>
            </a:r>
          </a:p>
          <a:p>
            <a:endParaRPr lang="es-ES" dirty="0"/>
          </a:p>
          <a:p>
            <a:r>
              <a:rPr lang="es-ES" dirty="0"/>
              <a:t>30 m2</a:t>
            </a:r>
          </a:p>
          <a:p>
            <a:endParaRPr lang="es-ES" dirty="0"/>
          </a:p>
          <a:p>
            <a:r>
              <a:rPr lang="es-ES" dirty="0"/>
              <a:t>Personal séptico y aséptico</a:t>
            </a:r>
          </a:p>
        </p:txBody>
      </p:sp>
    </p:spTree>
    <p:extLst>
      <p:ext uri="{BB962C8B-B14F-4D97-AF65-F5344CB8AC3E}">
        <p14:creationId xmlns:p14="http://schemas.microsoft.com/office/powerpoint/2010/main" val="6385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quinoterapi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11328"/>
            <a:ext cx="3670300" cy="4739930"/>
          </a:xfrm>
          <a:prstGeom prst="rect">
            <a:avLst/>
          </a:prstGeom>
        </p:spPr>
      </p:pic>
      <p:pic>
        <p:nvPicPr>
          <p:cNvPr id="6" name="Imagen 5" descr="Captura de pantalla 2018-01-22 a la(s) 20.43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622300"/>
            <a:ext cx="23749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29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632</Words>
  <Application>Microsoft Office PowerPoint</Application>
  <PresentationFormat>Presentación en pantalla (16:9)</PresentationFormat>
  <Paragraphs>154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de Office</vt:lpstr>
      <vt:lpstr>Presentación de PowerPoint</vt:lpstr>
      <vt:lpstr>Ante todo no hagas daño</vt:lpstr>
      <vt:lpstr>Cirugía</vt:lpstr>
      <vt:lpstr>Cirugía</vt:lpstr>
      <vt:lpstr>Presentación de PowerPoint</vt:lpstr>
      <vt:lpstr>Preoperatorio</vt:lpstr>
      <vt:lpstr>Transoperatorio</vt:lpstr>
      <vt:lpstr>Presentación de PowerPoint</vt:lpstr>
      <vt:lpstr>Presentación de PowerPoint</vt:lpstr>
      <vt:lpstr>Presentación de PowerPoint</vt:lpstr>
      <vt:lpstr>Ubicación en la sala de cirugía</vt:lpstr>
      <vt:lpstr>Nomenclatura</vt:lpstr>
      <vt:lpstr>Nomenclatura</vt:lpstr>
      <vt:lpstr>Nomenclatura</vt:lpstr>
      <vt:lpstr>Nomenclatura</vt:lpstr>
      <vt:lpstr>Postoperatorio</vt:lpstr>
      <vt:lpstr>Postoperatorio</vt:lpstr>
      <vt:lpstr>Postoperatorio</vt:lpstr>
      <vt:lpstr>Postoperatorio</vt:lpstr>
      <vt:lpstr>Fases Cicatrización</vt:lpstr>
      <vt:lpstr>Fases Cicatrización</vt:lpstr>
      <vt:lpstr>Fases Cicatrización</vt:lpstr>
      <vt:lpstr>Curación y Cicatrización Anormal</vt:lpstr>
      <vt:lpstr>Curación y Cicatrización Anormal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UEG</dc:title>
  <dc:creator>BERNARDO ALFONSO BORRAEZ SEGURA</dc:creator>
  <cp:lastModifiedBy>Clara Ramirez</cp:lastModifiedBy>
  <cp:revision>110</cp:revision>
  <dcterms:created xsi:type="dcterms:W3CDTF">2017-11-25T13:10:46Z</dcterms:created>
  <dcterms:modified xsi:type="dcterms:W3CDTF">2020-09-11T15:26:27Z</dcterms:modified>
</cp:coreProperties>
</file>