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0" r:id="rId3"/>
    <p:sldId id="329" r:id="rId4"/>
    <p:sldId id="340" r:id="rId5"/>
    <p:sldId id="323" r:id="rId6"/>
    <p:sldId id="324" r:id="rId7"/>
    <p:sldId id="327" r:id="rId8"/>
    <p:sldId id="330" r:id="rId9"/>
    <p:sldId id="277" r:id="rId10"/>
    <p:sldId id="278" r:id="rId11"/>
    <p:sldId id="336" r:id="rId12"/>
    <p:sldId id="325" r:id="rId13"/>
    <p:sldId id="326" r:id="rId14"/>
    <p:sldId id="328" r:id="rId15"/>
    <p:sldId id="261" r:id="rId16"/>
    <p:sldId id="334" r:id="rId17"/>
    <p:sldId id="335" r:id="rId18"/>
    <p:sldId id="337" r:id="rId19"/>
    <p:sldId id="339" r:id="rId20"/>
    <p:sldId id="341" r:id="rId21"/>
    <p:sldId id="274" r:id="rId22"/>
    <p:sldId id="342" r:id="rId23"/>
    <p:sldId id="343" r:id="rId24"/>
    <p:sldId id="262" r:id="rId25"/>
    <p:sldId id="263" r:id="rId26"/>
    <p:sldId id="264" r:id="rId27"/>
    <p:sldId id="265" r:id="rId28"/>
    <p:sldId id="344" r:id="rId29"/>
    <p:sldId id="347" r:id="rId30"/>
    <p:sldId id="348" r:id="rId31"/>
    <p:sldId id="349" r:id="rId32"/>
    <p:sldId id="269" r:id="rId33"/>
    <p:sldId id="350" r:id="rId34"/>
    <p:sldId id="351" r:id="rId35"/>
    <p:sldId id="268" r:id="rId36"/>
    <p:sldId id="270" r:id="rId37"/>
    <p:sldId id="271" r:id="rId38"/>
    <p:sldId id="272" r:id="rId39"/>
    <p:sldId id="276" r:id="rId40"/>
    <p:sldId id="352" r:id="rId41"/>
    <p:sldId id="353" r:id="rId42"/>
    <p:sldId id="354" r:id="rId43"/>
    <p:sldId id="355" r:id="rId44"/>
    <p:sldId id="360" r:id="rId45"/>
    <p:sldId id="361" r:id="rId46"/>
    <p:sldId id="362" r:id="rId47"/>
    <p:sldId id="363" r:id="rId48"/>
    <p:sldId id="364" r:id="rId49"/>
    <p:sldId id="356" r:id="rId50"/>
    <p:sldId id="357" r:id="rId5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4" autoAdjust="0"/>
  </p:normalViewPr>
  <p:slideViewPr>
    <p:cSldViewPr snapToGrid="0">
      <p:cViewPr varScale="1">
        <p:scale>
          <a:sx n="63" d="100"/>
          <a:sy n="63" d="100"/>
        </p:scale>
        <p:origin x="-138" y="-2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465CC-D8BE-4C00-BFAA-7387583B2626}" type="datetimeFigureOut">
              <a:rPr lang="es-CO" smtClean="0"/>
              <a:pPr/>
              <a:t>05/09/2017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75B7D-F8E7-430B-B0DC-074C436EC150}" type="slidenum">
              <a:rPr lang="es-CO" smtClean="0"/>
              <a:pPr/>
              <a:t>‹Nº›</a:t>
            </a:fld>
            <a:endParaRPr lang="es-CO"/>
          </a:p>
        </p:txBody>
      </p:sp>
    </p:spTree>
    <p:extLst>
      <p:ext uri="{BB962C8B-B14F-4D97-AF65-F5344CB8AC3E}">
        <p14:creationId xmlns="" xmlns:p14="http://schemas.microsoft.com/office/powerpoint/2010/main" val="319870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18826B2-18D6-4919-9E49-099980E13BB7}" type="slidenum">
              <a:rPr lang="es-ES" altLang="es-CO"/>
              <a:pPr>
                <a:spcBef>
                  <a:spcPct val="0"/>
                </a:spcBef>
              </a:pPr>
              <a:t>24</a:t>
            </a:fld>
            <a:endParaRPr lang="es-ES" altLang="es-CO"/>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it-IT" altLang="es-CO" smtClean="0"/>
              <a:t>Figure 13-9 </a:t>
            </a:r>
            <a:r>
              <a:rPr lang="en-US" altLang="es-CO" smtClean="0"/>
              <a:t>The early stages of transcription in prokaryotes, showing (a) the components of the process; (b) template binding at the  site involving the sigma subunit of RNA polymerase and subsequent initiation of RNA synthesis; and (c) chain elongation, after the sigma subunit has dissociated from  the transcription complex and the enzyme moves along  the DNA template.</a:t>
            </a:r>
          </a:p>
          <a:p>
            <a:pPr eaLnBrk="1" hangingPunct="1"/>
            <a:endParaRPr lang="en-GB" altLang="es-CO" smtClean="0"/>
          </a:p>
        </p:txBody>
      </p:sp>
    </p:spTree>
    <p:extLst>
      <p:ext uri="{BB962C8B-B14F-4D97-AF65-F5344CB8AC3E}">
        <p14:creationId xmlns="" xmlns:p14="http://schemas.microsoft.com/office/powerpoint/2010/main" val="218177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B9A7DB0-8106-4171-80B7-9B639AB4AD3F}" type="slidenum">
              <a:rPr lang="es-ES" altLang="es-CO"/>
              <a:pPr>
                <a:spcBef>
                  <a:spcPct val="0"/>
                </a:spcBef>
              </a:pPr>
              <a:t>25</a:t>
            </a:fld>
            <a:endParaRPr lang="es-ES" altLang="es-CO"/>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it-IT" altLang="es-CO" smtClean="0"/>
              <a:t>Figure 13-9a </a:t>
            </a:r>
            <a:r>
              <a:rPr lang="en-US" altLang="es-CO" smtClean="0"/>
              <a:t>The early stages of transcription in prokaryotes, showing (a) the components of the process; (b) template binding at the  site involving the sigma subunit of RNA polymerase and subsequent initiation of RNA synthesis; and (c) chain elongation, after the sigma subunit has dissociated from  the transcription complex and the enzyme moves along  the DNA template.</a:t>
            </a:r>
            <a:endParaRPr lang="en-GB" altLang="es-CO" smtClean="0"/>
          </a:p>
        </p:txBody>
      </p:sp>
    </p:spTree>
    <p:extLst>
      <p:ext uri="{BB962C8B-B14F-4D97-AF65-F5344CB8AC3E}">
        <p14:creationId xmlns="" xmlns:p14="http://schemas.microsoft.com/office/powerpoint/2010/main" val="32644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FD897C9-2818-4A01-ADFE-F7659BC26B06}" type="slidenum">
              <a:rPr lang="es-ES" altLang="es-CO"/>
              <a:pPr>
                <a:spcBef>
                  <a:spcPct val="0"/>
                </a:spcBef>
              </a:pPr>
              <a:t>26</a:t>
            </a:fld>
            <a:endParaRPr lang="es-ES" altLang="es-CO"/>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it-IT" altLang="es-CO" smtClean="0"/>
              <a:t>Figure 13-9b </a:t>
            </a:r>
            <a:r>
              <a:rPr lang="en-US" altLang="es-CO" smtClean="0"/>
              <a:t>The early stages of transcription in prokaryotes, showing (a) the components of the process; (b) template binding at the  site involving the sigma subunit of RNA polymerase and subsequent initiation of RNA synthesis; and (c) chain elongation, after the sigma subunit has dissociated from  the transcription complex and the enzyme moves along  the DNA template.</a:t>
            </a:r>
            <a:endParaRPr lang="en-GB" altLang="es-CO" smtClean="0"/>
          </a:p>
        </p:txBody>
      </p:sp>
    </p:spTree>
    <p:extLst>
      <p:ext uri="{BB962C8B-B14F-4D97-AF65-F5344CB8AC3E}">
        <p14:creationId xmlns="" xmlns:p14="http://schemas.microsoft.com/office/powerpoint/2010/main" val="119147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8AACEAA-6559-418B-924C-E026A3D9E917}" type="slidenum">
              <a:rPr lang="es-ES" altLang="es-CO"/>
              <a:pPr>
                <a:spcBef>
                  <a:spcPct val="0"/>
                </a:spcBef>
              </a:pPr>
              <a:t>27</a:t>
            </a:fld>
            <a:endParaRPr lang="es-ES" altLang="es-CO"/>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it-IT" altLang="es-CO" smtClean="0"/>
              <a:t>Figure 13-9c </a:t>
            </a:r>
            <a:r>
              <a:rPr lang="en-US" altLang="es-CO" smtClean="0"/>
              <a:t>The early stages of transcription in prokaryotes, showing (a) the components of the process; (b) template binding at the  site involving the sigma subunit of RNA polymerase and subsequent initiation of RNA synthesis; and (c) chain elongation, after the sigma subunit has dissociated from  the transcription complex and the enzyme moves along  the DNA template.</a:t>
            </a:r>
          </a:p>
          <a:p>
            <a:pPr eaLnBrk="1" hangingPunct="1"/>
            <a:endParaRPr lang="en-GB" altLang="es-CO" smtClean="0"/>
          </a:p>
        </p:txBody>
      </p:sp>
    </p:spTree>
    <p:extLst>
      <p:ext uri="{BB962C8B-B14F-4D97-AF65-F5344CB8AC3E}">
        <p14:creationId xmlns="" xmlns:p14="http://schemas.microsoft.com/office/powerpoint/2010/main" val="4480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006A41C-32D6-47C4-978B-55721A0395D8}" type="slidenum">
              <a:rPr lang="es-ES" altLang="es-CO"/>
              <a:pPr>
                <a:spcBef>
                  <a:spcPct val="0"/>
                </a:spcBef>
              </a:pPr>
              <a:t>35</a:t>
            </a:fld>
            <a:endParaRPr lang="es-ES" altLang="es-CO"/>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it-IT" altLang="es-CO" smtClean="0"/>
              <a:t>Figure 13-10 </a:t>
            </a:r>
            <a:r>
              <a:rPr lang="en-US" altLang="es-CO" smtClean="0"/>
              <a:t>Posttranscriptional RNA processing in eukaryotes. Heterogeneous nuclear RNA (hnRNA) is converted to messenger (mRNA), which contains a  cap  and a -poly-A tail, which then has introns spliced out.</a:t>
            </a:r>
            <a:endParaRPr lang="en-GB" altLang="es-CO" smtClean="0"/>
          </a:p>
        </p:txBody>
      </p:sp>
    </p:spTree>
    <p:extLst>
      <p:ext uri="{BB962C8B-B14F-4D97-AF65-F5344CB8AC3E}">
        <p14:creationId xmlns="" xmlns:p14="http://schemas.microsoft.com/office/powerpoint/2010/main" val="233923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416188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267337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346800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105976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129526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330106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349594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144998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225383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24721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7C3B78D-DDCA-41D7-9288-83AFDEE5A739}" type="datetimeFigureOut">
              <a:rPr lang="es-CO" smtClean="0"/>
              <a:pPr/>
              <a:t>05/09/2017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318369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3B78D-DDCA-41D7-9288-83AFDEE5A739}" type="datetimeFigureOut">
              <a:rPr lang="es-CO" smtClean="0"/>
              <a:pPr/>
              <a:t>05/09/2017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02CDD-D679-47A8-96DF-DDACDCC2A6C8}" type="slidenum">
              <a:rPr lang="es-CO" smtClean="0"/>
              <a:pPr/>
              <a:t>‹Nº›</a:t>
            </a:fld>
            <a:endParaRPr lang="es-CO"/>
          </a:p>
        </p:txBody>
      </p:sp>
    </p:spTree>
    <p:extLst>
      <p:ext uri="{BB962C8B-B14F-4D97-AF65-F5344CB8AC3E}">
        <p14:creationId xmlns="" xmlns:p14="http://schemas.microsoft.com/office/powerpoint/2010/main" val="2892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34850"/>
            <a:ext cx="9144000" cy="1359191"/>
          </a:xfrm>
        </p:spPr>
        <p:txBody>
          <a:bodyPr/>
          <a:lstStyle/>
          <a:p>
            <a:r>
              <a:rPr lang="es-CO" dirty="0" smtClean="0"/>
              <a:t>DEL DNA A LA PROTEINA</a:t>
            </a:r>
            <a:endParaRPr lang="es-CO" dirty="0"/>
          </a:p>
        </p:txBody>
      </p:sp>
      <p:pic>
        <p:nvPicPr>
          <p:cNvPr id="1026" name="Picture 2" descr="http://www.guiametabolica.org/sites/default/files/img_infomed/gen_proteina_01_x60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60892" y="1809950"/>
            <a:ext cx="6966442" cy="48300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1421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2209800" y="152400"/>
            <a:ext cx="7772400" cy="1143000"/>
          </a:xfrm>
        </p:spPr>
        <p:txBody>
          <a:bodyPr/>
          <a:lstStyle/>
          <a:p>
            <a:pPr eaLnBrk="1" hangingPunct="1"/>
            <a:r>
              <a:rPr lang="en-US" altLang="es-CO" sz="3600">
                <a:solidFill>
                  <a:srgbClr val="009900"/>
                </a:solidFill>
                <a:latin typeface="Comic Sans MS" panose="030F0702030302020204" pitchFamily="66" charset="0"/>
              </a:rPr>
              <a:t>  </a:t>
            </a:r>
            <a:endParaRPr lang="en-US" altLang="es-CO" smtClean="0">
              <a:solidFill>
                <a:srgbClr val="009900"/>
              </a:solidFill>
              <a:latin typeface="Comic Sans MS" panose="030F0702030302020204" pitchFamily="66" charset="0"/>
            </a:endParaRPr>
          </a:p>
        </p:txBody>
      </p:sp>
      <p:pic>
        <p:nvPicPr>
          <p:cNvPr id="105475" name="Picture 3" descr="DNAhelix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
            <a:ext cx="1828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6" name="Text Box 4"/>
          <p:cNvSpPr txBox="1">
            <a:spLocks noChangeArrowheads="1"/>
          </p:cNvSpPr>
          <p:nvPr/>
        </p:nvSpPr>
        <p:spPr bwMode="auto">
          <a:xfrm>
            <a:off x="3733800" y="1295400"/>
            <a:ext cx="594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519113">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519113">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519113">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s-CO" sz="2400">
                <a:latin typeface="Comic Sans MS" panose="030F0702030302020204" pitchFamily="66" charset="0"/>
              </a:rPr>
              <a:t>		</a:t>
            </a:r>
            <a:endParaRPr lang="en-US" altLang="es-CO" sz="2000">
              <a:latin typeface="Comic Sans MS" panose="030F0702030302020204" pitchFamily="66" charset="0"/>
            </a:endParaRPr>
          </a:p>
        </p:txBody>
      </p:sp>
      <p:sp>
        <p:nvSpPr>
          <p:cNvPr id="105477" name="Rectangle 5"/>
          <p:cNvSpPr>
            <a:spLocks noChangeArrowheads="1"/>
          </p:cNvSpPr>
          <p:nvPr/>
        </p:nvSpPr>
        <p:spPr bwMode="auto">
          <a:xfrm>
            <a:off x="3124200" y="533400"/>
            <a:ext cx="7342188"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s-CO" sz="4400" b="1">
                <a:solidFill>
                  <a:srgbClr val="009900"/>
                </a:solidFill>
                <a:latin typeface="Comic Sans MS" panose="030F0702030302020204" pitchFamily="66" charset="0"/>
              </a:rPr>
              <a:t>mRNA</a:t>
            </a:r>
            <a:endParaRPr lang="es-PR" altLang="es-CO" sz="4400" b="1">
              <a:solidFill>
                <a:srgbClr val="009900"/>
              </a:solidFill>
              <a:latin typeface="Comic Sans MS" panose="030F0702030302020204" pitchFamily="66" charset="0"/>
            </a:endParaRPr>
          </a:p>
        </p:txBody>
      </p:sp>
      <p:sp>
        <p:nvSpPr>
          <p:cNvPr id="124934" name="Rectangle 6"/>
          <p:cNvSpPr>
            <a:spLocks noChangeArrowheads="1"/>
          </p:cNvSpPr>
          <p:nvPr/>
        </p:nvSpPr>
        <p:spPr bwMode="auto">
          <a:xfrm>
            <a:off x="2514600" y="1524000"/>
            <a:ext cx="8001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lnSpc>
                <a:spcPct val="80000"/>
              </a:lnSpc>
            </a:pPr>
            <a:endParaRPr lang="es-CO" altLang="es-CO" sz="2800">
              <a:solidFill>
                <a:srgbClr val="090807"/>
              </a:solidFill>
              <a:latin typeface="Comic Sans MS" panose="030F0702030302020204" pitchFamily="66" charset="0"/>
            </a:endParaRPr>
          </a:p>
          <a:p>
            <a:pPr algn="just" eaLnBrk="1" hangingPunct="1">
              <a:lnSpc>
                <a:spcPct val="80000"/>
              </a:lnSpc>
            </a:pPr>
            <a:r>
              <a:rPr lang="es-CO" altLang="es-CO" sz="2800">
                <a:solidFill>
                  <a:srgbClr val="090807"/>
                </a:solidFill>
                <a:latin typeface="Comic Sans MS" panose="030F0702030302020204" pitchFamily="66" charset="0"/>
              </a:rPr>
              <a:t>Cadenas de largo tamaño con estructura primaria.</a:t>
            </a:r>
          </a:p>
          <a:p>
            <a:pPr algn="just" eaLnBrk="1" hangingPunct="1">
              <a:lnSpc>
                <a:spcPct val="80000"/>
              </a:lnSpc>
            </a:pPr>
            <a:endParaRPr lang="es-CO" altLang="es-CO" sz="2800">
              <a:solidFill>
                <a:srgbClr val="090807"/>
              </a:solidFill>
              <a:latin typeface="Comic Sans MS" panose="030F0702030302020204" pitchFamily="66" charset="0"/>
            </a:endParaRPr>
          </a:p>
          <a:p>
            <a:pPr algn="just" eaLnBrk="1" hangingPunct="1">
              <a:lnSpc>
                <a:spcPct val="80000"/>
              </a:lnSpc>
            </a:pPr>
            <a:r>
              <a:rPr lang="es-CO" altLang="es-CO" sz="2800">
                <a:solidFill>
                  <a:srgbClr val="090807"/>
                </a:solidFill>
                <a:latin typeface="Comic Sans MS" panose="030F0702030302020204" pitchFamily="66" charset="0"/>
              </a:rPr>
              <a:t>Se llama mensajero porque transporta la información para síntesis proteica.</a:t>
            </a:r>
          </a:p>
          <a:p>
            <a:pPr algn="just" eaLnBrk="1" hangingPunct="1">
              <a:lnSpc>
                <a:spcPct val="80000"/>
              </a:lnSpc>
            </a:pPr>
            <a:endParaRPr lang="es-CO" altLang="es-CO" sz="2800">
              <a:solidFill>
                <a:srgbClr val="090807"/>
              </a:solidFill>
              <a:latin typeface="Comic Sans MS" panose="030F0702030302020204" pitchFamily="66" charset="0"/>
            </a:endParaRPr>
          </a:p>
          <a:p>
            <a:pPr algn="just" eaLnBrk="1" hangingPunct="1">
              <a:lnSpc>
                <a:spcPct val="80000"/>
              </a:lnSpc>
            </a:pPr>
            <a:r>
              <a:rPr lang="es-CO" altLang="es-CO" sz="2800">
                <a:solidFill>
                  <a:srgbClr val="090807"/>
                </a:solidFill>
                <a:latin typeface="Comic Sans MS" panose="030F0702030302020204" pitchFamily="66" charset="0"/>
              </a:rPr>
              <a:t>La información de cada mRNA sintetiza una proteína determinada.</a:t>
            </a:r>
          </a:p>
          <a:p>
            <a:pPr algn="just" eaLnBrk="1" hangingPunct="1">
              <a:lnSpc>
                <a:spcPct val="80000"/>
              </a:lnSpc>
            </a:pPr>
            <a:endParaRPr lang="es-CO" altLang="es-CO" sz="2800">
              <a:solidFill>
                <a:srgbClr val="090807"/>
              </a:solidFill>
              <a:latin typeface="Comic Sans MS" panose="030F0702030302020204" pitchFamily="66" charset="0"/>
            </a:endParaRPr>
          </a:p>
          <a:p>
            <a:pPr algn="just" eaLnBrk="1" hangingPunct="1">
              <a:lnSpc>
                <a:spcPct val="80000"/>
              </a:lnSpc>
            </a:pPr>
            <a:r>
              <a:rPr lang="es-CO" altLang="es-CO" sz="2800">
                <a:solidFill>
                  <a:srgbClr val="090807"/>
                </a:solidFill>
                <a:latin typeface="Comic Sans MS" panose="030F0702030302020204" pitchFamily="66" charset="0"/>
              </a:rPr>
              <a:t>Su vida media es corta.</a:t>
            </a:r>
          </a:p>
        </p:txBody>
      </p:sp>
    </p:spTree>
    <p:extLst>
      <p:ext uri="{BB962C8B-B14F-4D97-AF65-F5344CB8AC3E}">
        <p14:creationId xmlns="" xmlns:p14="http://schemas.microsoft.com/office/powerpoint/2010/main" val="277561657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4934">
                                            <p:txEl>
                                              <p:pRg st="1" end="1"/>
                                            </p:txEl>
                                          </p:spTgt>
                                        </p:tgtEl>
                                        <p:attrNameLst>
                                          <p:attrName>style.visibility</p:attrName>
                                        </p:attrNameLst>
                                      </p:cBhvr>
                                      <p:to>
                                        <p:strVal val="visible"/>
                                      </p:to>
                                    </p:set>
                                    <p:animEffect transition="in" filter="box(in)">
                                      <p:cBhvr>
                                        <p:cTn id="7" dur="500"/>
                                        <p:tgtEl>
                                          <p:spTgt spid="12493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4934">
                                            <p:txEl>
                                              <p:pRg st="3" end="3"/>
                                            </p:txEl>
                                          </p:spTgt>
                                        </p:tgtEl>
                                        <p:attrNameLst>
                                          <p:attrName>style.visibility</p:attrName>
                                        </p:attrNameLst>
                                      </p:cBhvr>
                                      <p:to>
                                        <p:strVal val="visible"/>
                                      </p:to>
                                    </p:set>
                                    <p:animEffect transition="in" filter="box(in)">
                                      <p:cBhvr>
                                        <p:cTn id="12" dur="500"/>
                                        <p:tgtEl>
                                          <p:spTgt spid="12493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4934">
                                            <p:txEl>
                                              <p:pRg st="5" end="5"/>
                                            </p:txEl>
                                          </p:spTgt>
                                        </p:tgtEl>
                                        <p:attrNameLst>
                                          <p:attrName>style.visibility</p:attrName>
                                        </p:attrNameLst>
                                      </p:cBhvr>
                                      <p:to>
                                        <p:strVal val="visible"/>
                                      </p:to>
                                    </p:set>
                                    <p:animEffect transition="in" filter="box(in)">
                                      <p:cBhvr>
                                        <p:cTn id="17" dur="500"/>
                                        <p:tgtEl>
                                          <p:spTgt spid="12493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4934">
                                            <p:txEl>
                                              <p:pRg st="7" end="7"/>
                                            </p:txEl>
                                          </p:spTgt>
                                        </p:tgtEl>
                                        <p:attrNameLst>
                                          <p:attrName>style.visibility</p:attrName>
                                        </p:attrNameLst>
                                      </p:cBhvr>
                                      <p:to>
                                        <p:strVal val="visible"/>
                                      </p:to>
                                    </p:set>
                                    <p:animEffect transition="in" filter="box(in)">
                                      <p:cBhvr>
                                        <p:cTn id="22" dur="500"/>
                                        <p:tgtEl>
                                          <p:spTgt spid="1249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stretch>
            <a:fillRect/>
          </a:stretch>
        </p:blipFill>
        <p:spPr>
          <a:xfrm>
            <a:off x="1867435" y="548774"/>
            <a:ext cx="8010659" cy="5870406"/>
          </a:xfrm>
          <a:prstGeom prst="rect">
            <a:avLst/>
          </a:prstGeom>
        </p:spPr>
      </p:pic>
    </p:spTree>
    <p:extLst>
      <p:ext uri="{BB962C8B-B14F-4D97-AF65-F5344CB8AC3E}">
        <p14:creationId xmlns="" xmlns:p14="http://schemas.microsoft.com/office/powerpoint/2010/main" val="3441758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VIRUS CON RNA (MOSAICO DEL TABACO TMV) </a:t>
            </a:r>
            <a:endParaRPr lang="es-CO" dirty="0"/>
          </a:p>
        </p:txBody>
      </p:sp>
      <p:sp>
        <p:nvSpPr>
          <p:cNvPr id="7" name="Marcador de contenido 6"/>
          <p:cNvSpPr>
            <a:spLocks noGrp="1"/>
          </p:cNvSpPr>
          <p:nvPr>
            <p:ph sz="half" idx="1"/>
          </p:nvPr>
        </p:nvSpPr>
        <p:spPr/>
        <p:txBody>
          <a:bodyPr>
            <a:normAutofit lnSpcReduction="10000"/>
          </a:bodyPr>
          <a:lstStyle/>
          <a:p>
            <a:r>
              <a:rPr lang="es-CO" dirty="0" smtClean="0"/>
              <a:t>Separa RNA de cubierta proteínica</a:t>
            </a:r>
            <a:endParaRPr lang="es-CO" dirty="0"/>
          </a:p>
          <a:p>
            <a:r>
              <a:rPr lang="es-CO" dirty="0" smtClean="0"/>
              <a:t>Frota sobre lesiones echas en la hoja de tabaco</a:t>
            </a:r>
          </a:p>
          <a:p>
            <a:r>
              <a:rPr lang="es-CO" dirty="0" smtClean="0"/>
              <a:t>RNA entra a las células</a:t>
            </a:r>
          </a:p>
          <a:p>
            <a:r>
              <a:rPr lang="es-CO" dirty="0" smtClean="0"/>
              <a:t>Forman partículas de TMV con cubiertas virales y sus componentes</a:t>
            </a:r>
          </a:p>
        </p:txBody>
      </p:sp>
      <p:sp>
        <p:nvSpPr>
          <p:cNvPr id="8" name="Marcador de contenido 7"/>
          <p:cNvSpPr>
            <a:spLocks noGrp="1"/>
          </p:cNvSpPr>
          <p:nvPr>
            <p:ph sz="half" idx="2"/>
          </p:nvPr>
        </p:nvSpPr>
        <p:spPr>
          <a:xfrm>
            <a:off x="6172200" y="1825625"/>
            <a:ext cx="5181600" cy="1175152"/>
          </a:xfrm>
        </p:spPr>
        <p:txBody>
          <a:bodyPr>
            <a:normAutofit lnSpcReduction="10000"/>
          </a:bodyPr>
          <a:lstStyle/>
          <a:p>
            <a:r>
              <a:rPr lang="es-CO" b="1" dirty="0" smtClean="0"/>
              <a:t>RNA:DNA Contienen información sobre las proteínas!!!</a:t>
            </a:r>
            <a:endParaRPr lang="es-CO" b="1" dirty="0"/>
          </a:p>
        </p:txBody>
      </p:sp>
      <p:pic>
        <p:nvPicPr>
          <p:cNvPr id="13" name="Imagen 12"/>
          <p:cNvPicPr>
            <a:picLocks noChangeAspect="1"/>
          </p:cNvPicPr>
          <p:nvPr/>
        </p:nvPicPr>
        <p:blipFill>
          <a:blip r:embed="rId2" cstate="print"/>
          <a:stretch>
            <a:fillRect/>
          </a:stretch>
        </p:blipFill>
        <p:spPr>
          <a:xfrm>
            <a:off x="9324304" y="4065688"/>
            <a:ext cx="1981200" cy="2095500"/>
          </a:xfrm>
          <a:prstGeom prst="rect">
            <a:avLst/>
          </a:prstGeom>
        </p:spPr>
      </p:pic>
      <p:pic>
        <p:nvPicPr>
          <p:cNvPr id="14" name="Imagen 13"/>
          <p:cNvPicPr>
            <a:picLocks noChangeAspect="1"/>
          </p:cNvPicPr>
          <p:nvPr/>
        </p:nvPicPr>
        <p:blipFill>
          <a:blip r:embed="rId3" cstate="print"/>
          <a:stretch>
            <a:fillRect/>
          </a:stretch>
        </p:blipFill>
        <p:spPr>
          <a:xfrm>
            <a:off x="5579287" y="4008226"/>
            <a:ext cx="3524198" cy="2168737"/>
          </a:xfrm>
          <a:prstGeom prst="rect">
            <a:avLst/>
          </a:prstGeom>
        </p:spPr>
      </p:pic>
    </p:spTree>
    <p:extLst>
      <p:ext uri="{BB962C8B-B14F-4D97-AF65-F5344CB8AC3E}">
        <p14:creationId xmlns="" xmlns:p14="http://schemas.microsoft.com/office/powerpoint/2010/main" val="142924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CO" dirty="0" smtClean="0"/>
              <a:t>DOGMA CENTRAL DE LA BIOLOGIA MOLECULAR</a:t>
            </a:r>
            <a:endParaRPr lang="es-CO" dirty="0"/>
          </a:p>
        </p:txBody>
      </p:sp>
      <p:sp>
        <p:nvSpPr>
          <p:cNvPr id="10" name="CuadroTexto 9"/>
          <p:cNvSpPr txBox="1"/>
          <p:nvPr/>
        </p:nvSpPr>
        <p:spPr>
          <a:xfrm>
            <a:off x="1236372" y="5213368"/>
            <a:ext cx="10444766" cy="646331"/>
          </a:xfrm>
          <a:prstGeom prst="rect">
            <a:avLst/>
          </a:prstGeom>
          <a:noFill/>
        </p:spPr>
        <p:txBody>
          <a:bodyPr wrap="square" rtlCol="0">
            <a:spAutoFit/>
          </a:bodyPr>
          <a:lstStyle/>
          <a:p>
            <a:r>
              <a:rPr lang="es-CO" dirty="0" smtClean="0"/>
              <a:t>Propone una </a:t>
            </a:r>
            <a:r>
              <a:rPr lang="es-CO" dirty="0" err="1" smtClean="0"/>
              <a:t>unidireccionalidad</a:t>
            </a:r>
            <a:r>
              <a:rPr lang="es-CO" dirty="0" smtClean="0"/>
              <a:t> en la expresión de la información contenida en los genes de una célula.</a:t>
            </a:r>
          </a:p>
          <a:p>
            <a:r>
              <a:rPr lang="es-CO" dirty="0" smtClean="0"/>
              <a:t>DNA se transcribe a RNA que luego será traducido a proteína (Acción celular) </a:t>
            </a:r>
            <a:endParaRPr lang="es-CO" dirty="0"/>
          </a:p>
        </p:txBody>
      </p:sp>
      <p:pic>
        <p:nvPicPr>
          <p:cNvPr id="6" name="Picture 4"/>
          <p:cNvPicPr>
            <a:picLocks noGrp="1" noChangeAspect="1" noChangeArrowheads="1"/>
          </p:cNvPicPr>
          <p:nvPr>
            <p:ph sz="half"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2189408" y="2006194"/>
            <a:ext cx="7722942" cy="2729052"/>
          </a:xfrm>
          <a:prstGeom prst="rect">
            <a:avLst/>
          </a:prstGeom>
          <a:noFill/>
        </p:spPr>
      </p:pic>
    </p:spTree>
    <p:extLst>
      <p:ext uri="{BB962C8B-B14F-4D97-AF65-F5344CB8AC3E}">
        <p14:creationId xmlns="" xmlns:p14="http://schemas.microsoft.com/office/powerpoint/2010/main" val="2036623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RNA Mensajero</a:t>
            </a:r>
            <a:endParaRPr lang="es-CO" dirty="0"/>
          </a:p>
        </p:txBody>
      </p:sp>
      <p:sp>
        <p:nvSpPr>
          <p:cNvPr id="3" name="Marcador de contenido 2"/>
          <p:cNvSpPr>
            <a:spLocks noGrp="1"/>
          </p:cNvSpPr>
          <p:nvPr>
            <p:ph idx="1"/>
          </p:nvPr>
        </p:nvSpPr>
        <p:spPr/>
        <p:txBody>
          <a:bodyPr/>
          <a:lstStyle/>
          <a:p>
            <a:r>
              <a:rPr lang="es-CO" dirty="0" smtClean="0"/>
              <a:t>Largas copias de secuencias RNA   de una cadena simple da DNA</a:t>
            </a:r>
          </a:p>
          <a:p>
            <a:r>
              <a:rPr lang="es-CO" dirty="0" smtClean="0"/>
              <a:t>Moléculas de cadena única</a:t>
            </a:r>
          </a:p>
          <a:p>
            <a:r>
              <a:rPr lang="es-CO" dirty="0" smtClean="0"/>
              <a:t>Procariotas      Producción directa</a:t>
            </a:r>
          </a:p>
          <a:p>
            <a:r>
              <a:rPr lang="es-CO" dirty="0" smtClean="0"/>
              <a:t>Eucariotas           </a:t>
            </a:r>
            <a:r>
              <a:rPr lang="es-CO" dirty="0" err="1" smtClean="0"/>
              <a:t>Splicing</a:t>
            </a:r>
            <a:r>
              <a:rPr lang="es-CO" dirty="0" smtClean="0"/>
              <a:t>  del RNA            antes de abandonar el núcleo</a:t>
            </a:r>
          </a:p>
          <a:p>
            <a:r>
              <a:rPr lang="es-CO" dirty="0" smtClean="0"/>
              <a:t>ES LA COPIA ACTIVA DE LA INFORMACIÓN GENETICA</a:t>
            </a:r>
            <a:endParaRPr lang="es-CO" dirty="0"/>
          </a:p>
        </p:txBody>
      </p:sp>
      <p:sp>
        <p:nvSpPr>
          <p:cNvPr id="4" name="Flecha derecha 3"/>
          <p:cNvSpPr/>
          <p:nvPr/>
        </p:nvSpPr>
        <p:spPr>
          <a:xfrm>
            <a:off x="2846231" y="3503054"/>
            <a:ext cx="463639" cy="30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Flecha derecha 4"/>
          <p:cNvSpPr/>
          <p:nvPr/>
        </p:nvSpPr>
        <p:spPr>
          <a:xfrm>
            <a:off x="6282744" y="3503054"/>
            <a:ext cx="463639" cy="30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477639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2209800" y="152400"/>
            <a:ext cx="7772400" cy="1143000"/>
          </a:xfrm>
        </p:spPr>
        <p:txBody>
          <a:bodyPr/>
          <a:lstStyle/>
          <a:p>
            <a:pPr eaLnBrk="1" hangingPunct="1"/>
            <a:r>
              <a:rPr lang="en-US" altLang="es-CO" sz="3600">
                <a:latin typeface="Comic Sans MS" panose="030F0702030302020204" pitchFamily="66" charset="0"/>
              </a:rPr>
              <a:t>  </a:t>
            </a:r>
            <a:endParaRPr lang="en-US" altLang="es-CO" smtClean="0">
              <a:latin typeface="Comic Sans MS" panose="030F0702030302020204" pitchFamily="66" charset="0"/>
            </a:endParaRPr>
          </a:p>
        </p:txBody>
      </p:sp>
      <p:pic>
        <p:nvPicPr>
          <p:cNvPr id="82947" name="Picture 3" descr="DNAhelix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
            <a:ext cx="1828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8" name="Text Box 4"/>
          <p:cNvSpPr txBox="1">
            <a:spLocks noChangeArrowheads="1"/>
          </p:cNvSpPr>
          <p:nvPr/>
        </p:nvSpPr>
        <p:spPr bwMode="auto">
          <a:xfrm>
            <a:off x="3733800" y="1295400"/>
            <a:ext cx="594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519113">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519113">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519113">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s-CO" sz="2400">
                <a:latin typeface="Comic Sans MS" panose="030F0702030302020204" pitchFamily="66" charset="0"/>
              </a:rPr>
              <a:t>		</a:t>
            </a:r>
            <a:endParaRPr lang="en-US" altLang="es-CO" sz="2000">
              <a:latin typeface="Comic Sans MS" panose="030F0702030302020204" pitchFamily="66" charset="0"/>
            </a:endParaRPr>
          </a:p>
        </p:txBody>
      </p:sp>
      <p:sp>
        <p:nvSpPr>
          <p:cNvPr id="82949" name="Rectangle 5"/>
          <p:cNvSpPr>
            <a:spLocks noChangeArrowheads="1"/>
          </p:cNvSpPr>
          <p:nvPr/>
        </p:nvSpPr>
        <p:spPr bwMode="auto">
          <a:xfrm>
            <a:off x="2514600" y="5334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s-CO" altLang="es-CO" sz="4800" b="1" dirty="0">
                <a:solidFill>
                  <a:srgbClr val="009900"/>
                </a:solidFill>
                <a:latin typeface="Comic Sans MS" panose="030F0702030302020204" pitchFamily="66" charset="0"/>
              </a:rPr>
              <a:t>Transcripción</a:t>
            </a:r>
          </a:p>
        </p:txBody>
      </p:sp>
      <p:sp>
        <p:nvSpPr>
          <p:cNvPr id="82950" name="Rectangle 6"/>
          <p:cNvSpPr>
            <a:spLocks noChangeArrowheads="1"/>
          </p:cNvSpPr>
          <p:nvPr/>
        </p:nvSpPr>
        <p:spPr bwMode="auto">
          <a:xfrm>
            <a:off x="28194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r>
              <a:rPr lang="es-CO" altLang="es-CO" sz="2800">
                <a:solidFill>
                  <a:srgbClr val="090807"/>
                </a:solidFill>
                <a:latin typeface="Comic Sans MS" panose="030F0702030302020204" pitchFamily="66" charset="0"/>
              </a:rPr>
              <a:t>Se abre una pequeña sección de DNA</a:t>
            </a:r>
          </a:p>
          <a:p>
            <a:pPr algn="just" eaLnBrk="1" hangingPunct="1"/>
            <a:endParaRPr lang="es-CO" altLang="es-CO" sz="2800">
              <a:solidFill>
                <a:srgbClr val="090807"/>
              </a:solidFill>
              <a:latin typeface="Comic Sans MS" panose="030F0702030302020204" pitchFamily="66" charset="0"/>
            </a:endParaRPr>
          </a:p>
          <a:p>
            <a:pPr algn="just" eaLnBrk="1" hangingPunct="1"/>
            <a:r>
              <a:rPr lang="es-CO" altLang="es-CO" sz="2800">
                <a:solidFill>
                  <a:srgbClr val="090807"/>
                </a:solidFill>
                <a:latin typeface="Comic Sans MS" panose="030F0702030302020204" pitchFamily="66" charset="0"/>
              </a:rPr>
              <a:t>Solo se usa una de las hebras de DNA para la transcripción (3’ - 5’).</a:t>
            </a:r>
          </a:p>
          <a:p>
            <a:pPr algn="just" eaLnBrk="1" hangingPunct="1"/>
            <a:endParaRPr lang="es-CO" altLang="es-CO" sz="2800">
              <a:solidFill>
                <a:srgbClr val="090807"/>
              </a:solidFill>
              <a:latin typeface="Comic Sans MS" panose="030F0702030302020204" pitchFamily="66" charset="0"/>
            </a:endParaRPr>
          </a:p>
          <a:p>
            <a:pPr algn="just" eaLnBrk="1" hangingPunct="1"/>
            <a:r>
              <a:rPr lang="es-CO" altLang="es-CO" sz="2800">
                <a:solidFill>
                  <a:srgbClr val="090807"/>
                </a:solidFill>
                <a:latin typeface="Comic Sans MS" panose="030F0702030302020204" pitchFamily="66" charset="0"/>
              </a:rPr>
              <a:t>Esta sirve de molde para formar el mRNA</a:t>
            </a:r>
          </a:p>
          <a:p>
            <a:pPr algn="just" eaLnBrk="1" hangingPunct="1"/>
            <a:endParaRPr lang="es-CO" altLang="es-CO" sz="2800">
              <a:solidFill>
                <a:srgbClr val="090807"/>
              </a:solidFill>
              <a:latin typeface="Comic Sans MS" panose="030F0702030302020204" pitchFamily="66" charset="0"/>
            </a:endParaRPr>
          </a:p>
          <a:p>
            <a:pPr algn="just" eaLnBrk="1" hangingPunct="1"/>
            <a:r>
              <a:rPr lang="es-CO" altLang="es-CO" sz="2800">
                <a:solidFill>
                  <a:srgbClr val="090807"/>
                </a:solidFill>
                <a:latin typeface="Comic Sans MS" panose="030F0702030302020204" pitchFamily="66" charset="0"/>
              </a:rPr>
              <a:t>El mRNA se sintetiza de nucleótidos libres en la célula</a:t>
            </a:r>
          </a:p>
        </p:txBody>
      </p:sp>
    </p:spTree>
    <p:extLst>
      <p:ext uri="{BB962C8B-B14F-4D97-AF65-F5344CB8AC3E}">
        <p14:creationId xmlns="" xmlns:p14="http://schemas.microsoft.com/office/powerpoint/2010/main" val="3849775838"/>
      </p:ext>
    </p:extLst>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altLang="es-CO" b="1" dirty="0">
                <a:solidFill>
                  <a:srgbClr val="009900"/>
                </a:solidFill>
                <a:latin typeface="Comic Sans MS" panose="030F0702030302020204" pitchFamily="66" charset="0"/>
              </a:rPr>
              <a:t>Transcripción</a:t>
            </a:r>
            <a:endParaRPr lang="es-CO" dirty="0"/>
          </a:p>
        </p:txBody>
      </p:sp>
      <p:sp>
        <p:nvSpPr>
          <p:cNvPr id="3" name="Marcador de contenido 2"/>
          <p:cNvSpPr>
            <a:spLocks noGrp="1"/>
          </p:cNvSpPr>
          <p:nvPr>
            <p:ph idx="1"/>
          </p:nvPr>
        </p:nvSpPr>
        <p:spPr>
          <a:xfrm>
            <a:off x="838200" y="1825625"/>
            <a:ext cx="5446690" cy="4351338"/>
          </a:xfrm>
        </p:spPr>
        <p:txBody>
          <a:bodyPr/>
          <a:lstStyle/>
          <a:p>
            <a:r>
              <a:rPr lang="es-CO" dirty="0" smtClean="0"/>
              <a:t>Copiado de RNA a partir de DNA en el núcleo.</a:t>
            </a:r>
          </a:p>
          <a:p>
            <a:r>
              <a:rPr lang="es-CO" dirty="0"/>
              <a:t>  </a:t>
            </a:r>
            <a:r>
              <a:rPr lang="es-CO" dirty="0" smtClean="0"/>
              <a:t>RNA Sale del núcleo y lleva la información necesaria para sintetizar las proteínas.</a:t>
            </a:r>
          </a:p>
        </p:txBody>
      </p:sp>
      <p:pic>
        <p:nvPicPr>
          <p:cNvPr id="4" name="Imagen 3"/>
          <p:cNvPicPr>
            <a:picLocks noChangeAspect="1"/>
          </p:cNvPicPr>
          <p:nvPr/>
        </p:nvPicPr>
        <p:blipFill>
          <a:blip r:embed="rId2" cstate="print"/>
          <a:stretch>
            <a:fillRect/>
          </a:stretch>
        </p:blipFill>
        <p:spPr>
          <a:xfrm>
            <a:off x="6831168" y="1597521"/>
            <a:ext cx="4347693" cy="4807545"/>
          </a:xfrm>
          <a:prstGeom prst="rect">
            <a:avLst/>
          </a:prstGeom>
        </p:spPr>
      </p:pic>
      <p:pic>
        <p:nvPicPr>
          <p:cNvPr id="5" name="Imagen 4"/>
          <p:cNvPicPr>
            <a:picLocks noChangeAspect="1"/>
          </p:cNvPicPr>
          <p:nvPr/>
        </p:nvPicPr>
        <p:blipFill>
          <a:blip r:embed="rId3" cstate="print"/>
          <a:stretch>
            <a:fillRect/>
          </a:stretch>
        </p:blipFill>
        <p:spPr>
          <a:xfrm>
            <a:off x="3114540" y="3870101"/>
            <a:ext cx="3716628" cy="2787471"/>
          </a:xfrm>
          <a:prstGeom prst="rect">
            <a:avLst/>
          </a:prstGeom>
        </p:spPr>
      </p:pic>
    </p:spTree>
    <p:extLst>
      <p:ext uri="{BB962C8B-B14F-4D97-AF65-F5344CB8AC3E}">
        <p14:creationId xmlns="" xmlns:p14="http://schemas.microsoft.com/office/powerpoint/2010/main" val="25588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altLang="es-CO" b="1" dirty="0">
                <a:solidFill>
                  <a:srgbClr val="009900"/>
                </a:solidFill>
                <a:latin typeface="Comic Sans MS" panose="030F0702030302020204" pitchFamily="66" charset="0"/>
              </a:rPr>
              <a:t>Transcripción</a:t>
            </a:r>
            <a:endParaRPr lang="es-CO" dirty="0"/>
          </a:p>
        </p:txBody>
      </p:sp>
      <p:sp>
        <p:nvSpPr>
          <p:cNvPr id="3" name="Marcador de contenido 2"/>
          <p:cNvSpPr>
            <a:spLocks noGrp="1"/>
          </p:cNvSpPr>
          <p:nvPr>
            <p:ph idx="1"/>
          </p:nvPr>
        </p:nvSpPr>
        <p:spPr>
          <a:xfrm>
            <a:off x="6413678" y="1825625"/>
            <a:ext cx="4940121" cy="4351338"/>
          </a:xfrm>
        </p:spPr>
        <p:txBody>
          <a:bodyPr/>
          <a:lstStyle/>
          <a:p>
            <a:r>
              <a:rPr lang="es-CO" dirty="0" smtClean="0"/>
              <a:t>Cada sector lleva información de cada uno de los genes</a:t>
            </a:r>
          </a:p>
          <a:p>
            <a:r>
              <a:rPr lang="es-CO" dirty="0" smtClean="0"/>
              <a:t>Requiere proteínas: Hemoglobina, Mioglobina, Actina....</a:t>
            </a:r>
          </a:p>
          <a:p>
            <a:r>
              <a:rPr lang="es-CO" dirty="0" smtClean="0"/>
              <a:t>La información se almacena en un gen especifico</a:t>
            </a:r>
          </a:p>
        </p:txBody>
      </p:sp>
      <p:sp>
        <p:nvSpPr>
          <p:cNvPr id="7" name="AutoShape 4" descr="data:image/jpeg;base64,/9j/4AAQSkZJRgABAQAAAQABAAD/2wCEAAkGBxQSEhUUExQUFRUUExQXGBgYGBkbGBwaHxQYHR0XGBgcHCggHRolHBcYITEkJSorLi4uHB8zODMsNygtLysBCgoKDg0OGxAQGzQmICYuNDQsLywsLC0sLDQsLC0sLCwsLCwsLCwsLCwsLCwsLCwsLCwsLCwsLCwsLCwsLCwsLP/AABEIAMIBAwMBEQACEQEDEQH/xAAcAAEAAgMBAQEAAAAAAAAAAAAABgcDBAUCAQj/xABQEAACAQMCAwQECAkGDAcAAAABAgMABBESIQUGMRMiQVEHYXGBFDI1QnJ0kbMVIzNSU5KhssEkQ1RigrEWJURkc4OTorTC0dQINGOUo9Pw/8QAGwEBAAMBAQEBAAAAAAAAAAAAAAIDBAUBBgf/xAA1EQACAgIABAQDBwMEAwAAAAAAAQIDBBESITFBBRNRYSJxwRQygZGh0fAGI0IVM7HxUsLh/9oADAMBAAIRAxEAPwC8aAUAoBQCgFAKAUAoBQCgFAKAUAzQCgFAKAUAoBQCgFAKAUAoBQCgPma82BmvdgZrzYGa9B9oBQCgFAKAUAoBQCgFAKAUAoBQCgIxyjxGW7knuWbEHayQW6DoVjbS8zebM6kDyVRjqcgd/iDOInMeNehtGdxq0nTke3FAQOTnG8UlWSMMNWB2EveAbTqX8bkgn1Z3qM5qEXKT0kFzekSXly9uJTIZxGAAgXQCBnL6gcsckDRnGwORWbGyVfFyiuXb3LJwUUufPud8VrKzDbXKSAlGDAMVOPBgcFT5EHwNAZqAUAoBQCgFARfmzisvb21lbnTJdM7PJgExwRgF2GdtbZCqSCASTQElVcADy23OT7z414wQvjvHZYLh1D4Uyxr3iAqgwhupB6kYA8SwrFmzsg4qD1y+rK4y+JmzyvxqSfWWYELqAIIKnDgZBAHsPkQR4Vz7Mq+EZNy7F0Ob0dTiXEWiieTrpGdzge1jg4UdScHABNZKs3JnLXEXOCRpWfFpZJTGwUaZVwUbUCrGUAMQNiVRXx5OK6WLdY7IqUm9+p4ktMk9dcoFAKAUB8JoCFc3ekaCykMKI08ygFlUhVTI2DuejEb6QCfPGahKyK6mvEwb8p6rj+PY0uV/SjHcTJDcQG3aQhUYOJIyx6IW0qVY9BtgnbOaQsjLoWZfhmRirdkeXquhYdTMB8ZsDJ6CgK84p6UU1lbSA3CqSDKz9nEf9GdLM49YXB8CaqndCL02aqsO2xcUVyN/lX0gLczCCaEwSuD2eH7SN8Akqr6VIfAzgqMgHGalCal0KraZ1vUkTUVMqFAKA1uJz9nDI/5kbt9ik/woCO+iuEJwmzA8YQx9rMWJ95Y0BJL64EaNI2dKIzHHXAGTj3CgKO43zaLmRp4+wifBWNu1tA6rqwQwkuI2DkD42COmAetY50faJrzvuLt6/M3X+XRDhq5ya5vt8iyfR3zWt/Cw0BHgIVgpRk+cAUKErjunYE42862NRT1Dojnx4+FOfUl4oSI7wdscQvoxsClnKfpMkkZP6sKD3UBIqAUAoBQCgBoCD2jdpzDMf0HDI0HqLzlz9oxQE3agK75m4rHDcziWNXDGPqxH8yndCjr0zVk8Kq+MZz7fuZeNqckv5yMPDualUao7cAMu2WYbeGxGw2FQXg2O1r1PftEos6V/zX2S6miXT2SyN3m2BXUdseFcqfh2PXPWv1O7i43nVeZKWjxwTj8c0sUUccKDtNR7NgcbHfA2386tqxqoWcUVz92WXYirqlJS2Tyt5xxQCgFAc7mDii2ttLOwyIo2bH5xA2UesnAHtr1Lb0CpuH8pRvZSXNw8hmkkZy4YYLEksdJGCM/s8a1SwoSmoex5ieP5WNU5xa0n00nv5kW4Pw15b23t13czxPkdBGjB2c+WAuPbgeNYrMbyrXHsfRW+O153hu2tTb6enufpOpHzxXnpi4yyW62keTJd5DY2IhXHaZPkxZU9YZvKpRhKb4YdSUbKq5KV33V111K6vuB3NpGkkiARsBjSwOkeGodQPdj11jsw57b1zXU+ux/GsDIUa+cd9NrRvcoKZ7+0ROqSmZj+aiKck+0sq/2qrxYNSbMPjdcaUo92XyK3Hzp9oBQHF51fTw69bys7k/ZC9Aa3o5GOF2P1WH9wUB3bqEOjIwyrKVI8wRgj7K9Qa2VXzFKtrO4+FT9kM9ppnmyHZ86VVW0q2+CBtvnbpWPJyLNqqhbm+novdl8KHCvzrOUf1ZYPLtlGqdqjBzKq5YEkEDOME7ndmJJ3JJz5D3FxZY8HGb3J9WVytViWunY7NaiBGuF/Kl79WsP3rmgJLQCgFAKAUAoCAcsNq49xU/mw2S/bHmgJ81AQXjnLyXVxOzuqhXjXDJqGexTcHUMHfFLfEasdRrkm9rfL5sojS5Tk0/5o1rLk5Ci9nchkxsQpYYz4N2hzVX+v48Hppol9jb57MvGeAx4AklwpiCH8WeiqFJJ1DHWsc82mzVi3zZ1aM3yKvKcdjgtjGlxGUl1kPgjRj5p6nUfCpU5Fc5pLuWWZ6trlBR0T+t5yxQCgFAV16bL4rawwqd5rhSfoxgv++I6jKTito2eH4qyciNUuj6/Iq8cYuNAj7aTQPmkkr+qdqhDLshPjPq7v6bwLKfK4NL1TLJ9DnCtayXzr3pfxUfqjQ98g9cNICPZGtXzm7HxM+I8iNLdae9ciyz0qIKTi4nHxDijyPLGIzII49TKPxUZIGMn57lm9hFbMaUa4uTfPsYsqm26SioNx7vsdHn/iYdyg+Ig38sDpWyleXQ5PuYchu7IVS/xOr6GOX+ytmu5B37rSUH5sAJ7Mf2sl/YV8q46SXQ+ivyJ3tOb5pJfkWPQoFAKA4fPfybffUrr7h6Axejz5LsfqkH3a0B1uKxu0MixnDtG4U9O8VIBz4b4oN6KPaxkhdoXRmdteMoFaRO0PRBxNCdyNtOR471VJwpi5t6S6svtunkPUufbXYsT0acFktVmDPqjdlZMaggbMmoKGdz0KZOo5O2TiqsXKlkRc3HS7b7+5XKuMElEm4rUQIzCvZcVlLAgXNnDoPgWhll1r7dMyH7fI0B3Vv4ySNWMNp3BAJyRhSRhjkEbZ6UB9W+jIJDoQFLEgg7Dx28NjQGWKQMAynIIBB9RGQaA90AoBQFecofL3GPo2X3IoCwjQES4jCHmm/GRoyTo47TBU/wAlRCCuoHoxwQdjjr0rnZ9NkpwcVvl667kqIybk0u/0RtcKVI1K9rESSznSVCj6K6jgAAePmfGuVbg5NstqP6o0tOK20aPM0SToEWSLowJ7SPbJUjILbjbp49PGtdeDlQhBcHRv9TJZOMnvZocCsGS5SR3iZnZF/FlQMKHx3Q7EnvHfPlWjHxrq5pyhqK77JVS66fYsGumRFAKAUBWnpNsRcX9hG2dIWbKjbOuSIYyNwMKelX00qzfF0SIvMtxZRlVybet/sQ30g8IjhlcWyaSoAVMkgknAHeJ3zUrMWHkKa6mnE/qHOhlSrcuKOuj7F28v8MFrbQwLuIYkTPmQoBY+snJ99Zij5nB9KHGza2D6Ce1nIgix11P1YfRQM3tAr1Jt6R6nFPcuncpu45fngt0maPTCRgEMpwOmSoOQPX0qizGsTZ9jgeP+HzhGuPwrotrSZu8ncHa/uBbHJhXTJMfKIZ/Fg/12AUDyLEfFrRXkTnVwvscDxvApozXZWl8SW16P/wCn6DjQAAAAAAAAdMeVROYeqAUAoDh89/Jt99SuvuHoDF6PPkux+qQfdrQHZv7kRRvI2SI0ZyB1wqknH2U2Cl+KcwteF5u0ghcgrHiWIMoD40tr33A3bGemBgAVjljK6xSu5xXRfubb5Qqh5dD3LXOX7Fg+j7mY3sbq6BXgIUspBRhlgCpXb5hyBt09g2Nw21EwwU1D4yXih6RtnM3E9BPctLZJQvgZZmmTUw/qxxsB/pDQHQm4DCzamXJDFhknYlixx7SSaAy23CY42LKoBIIJ38SM9fYPsoDchiCqFHRQAPYBigPdAKAUBXnKHy9xj6Nl9yKAsJqHjKv5ygla8k7LbDJqJUsMfBxtgEZ3K+NQv+7Hfp9Tq+FSajPTS+Lv8kY+EwSDXrGSYZtwhUfkzgYJP99Qx1/dTNfic08WS4k37HOltpNJ0qQ2NiVYjPrAxke+u45LXU+P4X6G5yTbSrdJ2ofOvZicrjS2ANlwevgOo64rJkNOHXua8ZLb+RbVZC4UAoBQFa+kTiIt+IWblGfEbsAMDOlxnc9PjCpLIhRGUpeh7XgWZlsIQ7PfMjkVwbziVuHj0iW5RgNWraPMpzsPCOva/Ea76vLh2Pb/AAezDtd0mmpehdi1WiJTfpKM99xFYLdHdbSM50lQO0cBm3YgbJoGf6zCp8FqXHA1YTwnbw5bevRdyKy8cuCFhkZ5ArdmsZALB86Qg2ByWwMGlGVZXJxsXU3+L+D4VuLDJxXpRfRPk/b5lz+j3lccPtQjYM0nfmbr38Dug/mqO6PYT41E5E5yslxTfMlFCIoBQCgOHz38m331K6+4egMXo8+S7H6pB92tAdy4jDKVYZDAgjzBGCKc+w7FS8yCOKdzHNcPEuoy9nPelu0Z/mlJtC4JwTpKjPgaxZF1s2qsdfG+76R9zTHGddfm3fd7LuyxuXoItHaxuH7QLlhnoM4XB3GCzbHfJOasxcT7NFwbbb6t92USt8xJrodgVpIkb4X8qX31aw/euaAktAKAUAoBQCgK85Q+XuMfRsvuRQFhNQ8ZWnNvEZoryQRF8M6agrEf5ODnrjqqio3v4Y8+31Op4XWpKe47+L/1R54XxOZtZZ5ARFMcFydwhIOc++oY73akavEqYRxnJR0znycYuApIllYgbASMM+rJbH212nVHX3T5Ljl6mzydxaea6QSu+z/EJk27rbkvjVnzAxsetZL4pQ3rua8bm38i1aylooBQCgK/9J9khmsZ5NWhZJIWC5ywk0MF23/mmG3nXko1OLdvRLYVt1cl5PV8vwOJyxaKeMRaUdESO4lRWwcLoEeoHUSDmTHXx6VXTfiXR4sf8SVn2tTcb3tdi0eJ3ywQyTSHCRRu7H1KpJ/uq0jsqHg/HDDDK8kZW5uiX1ZyoL95kO2Qck+rA69BVmFn0X2KpclH9SvO8Ovx6nf1cuXL/HZ65AsoxcG+uI7k4GLcLa3EinIwbjUkRBJHdXB6b+Ix7fNWWcSGNGdVCpb5J717llf4Txfo7z/2V3/9VVFh0eGcQSePtI9WnU695WRgVYqwKuAwIYEbigNugFAKA4HP744ZffU7kfbCw/jQH3kFccMsR/mdt9ytAdPi0DSQyIhwzRuqnOMEqQDn2068jwpduGdi/YPFG8mH0h44DI66z4GfPzht4A+W9UzlXjwc5PSXcvnZZkS+Lm/0J96OeANaCYg5jlKMoUaUB7+rQuT3cMg1Z30+QFV4uRZfBznHXpvqV2QjDkupNa1ESN8I34lfMOgisoz9ILM5H2SL9ooCSUAoBQCgFAKArzk/5e4x9Gy+5oCwmrxgrTm3i6291NqSNtTR41KWOexXYYPq8a1+TXKuMp/zmVRybapyjW/5o07TjxKhhBCmpTsU30keOHI3HrqyOJWucURtzbprhkzZ4lxFIl1GCDAhWQ9w/majjvVhuyJwm47OvieH49tHmzM3LnE0luYlWOJcNnKoVPQ+JqHnTm9SZdbhUU1ynB89Fk1M5IoBQCgIr6TI82Dt4xS28g9q3EZ/aMj31VdHirkn6P8A4JQbUk/c43CJkt+IxtIQqz2zwoxwF7RZFbRk/OZckDx0GuB/TtkXCyG+e9mzOblJSNn0h8TSZUsY2DvK6NOAQdECtqbX5ayqoAeuonwrr52SseiU2+fb5lGPXx2pHB4FwD8IXBLD+SQSYc/ppVOeyH/pqcaj4nu+dY/CcVwh5s+r7G7xDL4l5UehayqAMAYArsnKPVAcblT8lJ9cvv8AjJaA7NAKAUBDPS/dmPhVwF3eUJCo8SXkVcD16dVASjhNr2UEUX6OKNP1UA/hQH3id12UUkpGRHG7keelScfsoeopO/5mN3qle4gjZh3Ak9qAF3wjB5ldRnGTjJ36DArKsdTsU7eaXRdvxNeROuNflU/jL9vYsT0c80NepKsgUvAUUujI6uG1YOpCVJGnfBxuOm4rZNx38PT/AIMFcZqC4+pMqiTNLhvDEg16ckyyNI7McszHAyT6gFUAbAKBQG7QCgFAKAUAoCu/R+2vi/GpfDtraIH1ojqw92BQFhtXjWwV/wAxW8DXU3bF8s8SALpwcwocYIJJ6+4V5f4i8eMYKO9rf6szcHFOX87GPg3AbWUERmVVXO2UwCGwRjTtv4VS/HOGLbgTjjxkzp3/AC9BpzI7hFjCnOnGlVxvkeQrly8WjbPag9v3Ovj5M6K/Lilr8TxwqygEyGKR3aOXSwYDGe+p+aMjKsMjbKkeFaqshSsS4epO3NstrlF61+JNa6RyxQCgFARH0nT4tFjzvPdW0Y9narI/+5G9UZM1Cmcn6MsqjxTSORf3kAib4T2ZiONQkClDvsMNsTnpX53RXe7f7G+L2OvdWkty6HKvbuC3s5JbVIggjZ0EQAVmwdPxeuTgVtqrvvyo15De989iKjXU7Ili8r8JFpawwDrHGNR/Oc952PrZyx99fepa5I4j5vZ1a9AoCM8KuZ4BIhsrh83N04ZGttJV7iR1I1Tq3xWHUCgN38Mzf0C7/Xs/+5oB+GZv6Bd/r2f/AHNAPwzN/QLv9ez/AO5oDgcWmF3f2UFzG9uqF7mOOUxkzyxgBVTs5HXEYYuQSCe7gEBsATcUBjuYQ6srDKspUjzBGCPsoCqOZWFvcNpurgxDUZNFxdFhIz7BVSXQp33GkqMjYdBkyL5N+Vjr4369F7s0Ro4a3bbyj29yxOXrSMJ2qMHMqrlgSQQM4GTucFmyTuSTnyEsXFePFxk9t9fmUu3zEtdOx2K0kTHBOrjKkEZIyDncHBHtB2oDJQCgFAKAUBiurhY0Z2OFRWZj5AAkn7BQEH9Dlg4snuZRiS/uJbojyVz3fcQCw+lQE8agILx2wEtzMTL2TLJGVI+MPxCAnBVlIIYjcGub4hrjhtr7vfvzZVBfFL+dkbvLNgsRcCUSEjLHfUTqG57oHgBsB4bVzpwjKEvjWvxLq3qR17y0WRChbAbG46gg5BHrBAI9lY4Uxi042L9S9tmlb8O7KRHMhkd5EBJCDYByAAiqOrs2epLH1AdLE/3o6kvw39T1P4WvYkld0zCgFAfCaHjeip+d+OfCL3Chjb2GtWkCsY/hDDDAsBgdmmV69XbyrD4hVbZS4QW99ToYHlRnx2SS+Z0fR9YC6mlupRqWB+xtwegYIDJMPNjrCA+AVsdTVfheLGinfd9f2I59vFa4p8kRXjRCT3EA2T8LRbeADzwOw9mp32qE6l9vjL2NEIv7BJ+5eVdU5QoBQCgFAKAUBAvTHCVs47xM9pY3MM646ldYVl9h1An2UBOoZAyhh0YAj2EZoDX4tE7QyLGcO0bhTnBDFSAc+G+KAo9rN4HNu8Yd21gZjQPIgc/M/CiE/R058/GqZyroi7JPS7sustnkSSlz9uxYvo14LJaibLao5CjKACEDZfUEVnc9CgJ1HJHqqvFyZZEHZKOl233Xr+JGdcYJJdSbVqKyO8FbTf30Y2BFrMfpOjox94gWgJFQCgFAfDQEb4ZBPcCRzdzJi4uUColvpCpcOigaoSeijqaA0uceET/Apz8ImnCxlmhcQqsqKQzxFo4lcBlBXYjr40B3eVuMRXlrDcQjEciAhdu7jYptt3SCPdQHUNAQLmDh8stzK0S6iksTYJIU/wAnUYJAOMZDdDuBtWHOhJuPw75dvmyqO+KXz+iN3lXhssWvtF0lsnAB0jLDuqSASPHoOp2FcyyiyUJJRfQurfPmdbiVm8kTouxYYGQcH1HG+k9D6iax1Y18JJuDNDkvU5nDOGPFJrZEj7SZSURmcZzKxcsyruTJjGNgqjPgOnjRs86O09erWgmtPn2JdXaMwoBQEX9IvMnwCyeRSO1ciKEH9I3RseIUZb+zQ9jGUnwxW2ysYeYYEsIrVDIHDFnZhszE5LFs9T1JONzW7Hyao2Np9uRDxDwPxCNClOvvz59EWT6LbQR8Mhx/OGWX3PM7D/dIrE3t7EVpJFScyWt1K19cIh7P4dcBHBXdkk0qVBOTjs13xVSxJzt40uiOvDxDDpwXTY/if5L0L/4bdiaKOUdJI0cexlB/jVhyjZoBQCgFAKAUBHvSHDq4XfD/ADSdv1Y2b+FAbPJtwZLCzc9XtLdj7TEpoDf4jciKJ5CCRGjuQOpCqTgevagKd4lxie8Ly5SJmBVNLYZQH+KcxtscbnqfUABWR4ytsUrecV27G26yuEOCh831fv6Inno+5je7jkWWPTJAVUsvxHB1AFdhv3DnAx06dBrbg21D8vQwRjJRXES8URIjXC/lS++rWH71zQEloBQCgPhoDj8q/kpPrd9/xk1AdhgMb9KAr30QIYBf2fhaX8oQeUbYKfbgn30BYRoCredWcXj9mAe9HqycDHYddgT1xUMh/DD5fVnX8J4uGev/AC+iMfCWbv6sA9jP0JI/JnG5AqGM35qRp8UTWM21zOXKzaTpwWwcAnAz4ZODge6u+1pbR8Zs3eRnkN2naZB17DAC40ndSCc+Ocseg2FY8jicNv1NuN1fyLerEXCgPhoCqed7V+JcUjtVcJFbIQTjUe0YBmOnIG0egAk7EtU1Q51uTfIsxfEliZC1Hik+m+i9yEc28G+CGQK/aKqsc6dLAYPUZIP7K8l4e41qxM7VP9WxtslRbDm0+aL65atOws7eL9Hbwp9kag1DucFdCrrXiCNwslnQO85kALAE68PsM5I3NdSmaUo8/wDE5GRXOVU2k3qfoWB6OrrtOHwH83tI/wBSV0/5a5s+p1IdCS14TFAKAUAoBQHD57+Tb76ldfcPQGL0e/Jdj9Ug+7WgO7cRBlKsAVYEEHxBGCPsoCo+ZOxjnkaOSaSJdXa9nJdM2svuQyS6VwSQx06RnGxG2TIusm1Vj/efd9F7mlY3lQ827kuy7ssflyKIx9rEyv2gALD+rnC4O40ktsd8k5qWNiLFj5e233bM7uVi2uh2BWk8Izbfi+LTZ2FxYwMh8CYpZg4HrAmiP9qgJDFdIxKqwJHUA9NyP7wR7RQHuSUKCSQAOpJ2oBFIGAIIIIBBG4I8xQHo0Bx+VfyUn1u9/wCMloDs0BX3JXd43xpR0Jsm9/YsT+9QFgNQFZ848Ze2uptOSCY+iK38yu7Fh3V261thCLqTa2ZFZONjUXr/AKOfacxTsgbWo1DoqxkYPhnQPfVsaYa3o8lkWb03s3uL8YkiTWNJxArkaE3PZhj83qa5N9k42aTPocHGpsxvMnHbM/LvFXluYlbONed4wvzW8dIqMbJuXNl+Tj0QqlKEdPXoyyKuOGKAxXUwRGdjhVUsT5ADJP2CgKa5F4/CJZLi5lSN5A8mCdw0hLafdnG/kK2OcY0KO+e+ZlrxMi6+VkINpLro5HM1wtw7BWDLNJHECpB+O4Xw+lWjKmvJSRjxa5rKnKaafuXrxGTRDI3gsbn3BT/0rlnV0fnrg3KszWQuAIwqqqkMTrJ0jyUjHtNe/Y7JyXPr0O7j/wBTYuLjqKrb4eUunN/z1LR9C8h+BSRkYMN3KuPUypIOn+krxxcHwt8zj33V3WOytaTe0WBQrFAKAUAoBQHD57+Tb76ldfcPQGL0eH/Fdj9Ug+7FAdXi0DSQyohwzxSKp8iVIBz7aApiXgohk7B4g798oHW0Z2XX076Ej43QnA9lVWzrxoOyT0v509y6VlmTPnzf7E/9HXLxtBMQcxymNl2VV1DXq0qoA04ZRqxvp8gKqxcmy+DnOOl23116kZxjFJLr3JoK1FZGpnM3E1TOEtLdZsD50szSxqSfJY45NuhLg+AoDoXHAY3YFmkOHLgZGASxY7Y82PXp0GBQCDgESFihdCyMuVIBGo5JU42Ow+zzoDZfhkTRrE6K6KFAVgCNhgbYxQGv/g5af0eH9Rf+lAbtlZxwroiRUQEkKoAGSSScDzJJ99AZ6ArzlD5e4x9Gy+5FAWE1AQ/iNpA08zTKzMZURcFv6OjdB4ABjn1VnyvEbcdRhBLWtvfzZXCiM5Sb9fofLDg9pKupYnXcggs4YHruM+sH3isNnjuRW+FpFv2WBj49a28KqzRFhox8Z84XACgDqTnGPGoPPdvDJxW39DVXlW48fLg+XyMHCHh+EoqRlXV1JyzHZlbBGdiMgj2g1ZjZHHJaSJPLuti4yfLRPa6piFARb0n3fZcLuznGqLs/9owj/wCevH0J1x4pqPq0UnZcHneIyRQu0S7agAB7gSM+7NUPHsk+aPuP9b8Pxkq/MXLly6HrlqDtL+zXcH4XCSPoNrwQfoVKHHB8Ejn+N2YuRiq+ppvfVF884TaLC7b821nP/wATVds+T2fnaGFmj1EM4UDUcEhTjxPRfZtVEpWyl35H3lFPhtNSrahtrnvW2yzvQdc/+ciznDwyjO+zIU6/6rFWwk5Lcup8t4tj10ZHDV91ra0WrUjmigFAKAUAoDhc9/Jl99SuvuHoDD6OPkuy+qw/uCgO1xK57KKSTGezjd8Dx0qTj9lN6BTPEuJXN3rkYMjMCq4W6QoA57hAspAV23wwJz1HSsn2dWWKdvPXRdvmbL7K41+XRy2ucu5P/R3zFNdRyJOmHgKjWAwDglxqAdEbIKHPdH25rV5kJN8H/RijCUYri/P1JhXp6RrhfypffVrD966oCS0AoBQCgFAKArzlD5e4x9Gy+5FAWEaAhnFr2BZ50lMgbtY3UpkEfiEXIYMCPnA+BB9dU5Ph08jhsjJLS09rfdv9iqFyjOS/nQWXMNoi4RpCMsScaiTncltW5z/08Kxz/p+6b25r8i37ZFcjzx29t5VVXZwujPxPBgDnOoYI/ZVP2B1ahxc032NcMSzIj5kehq8CigW4j7N5GdnGS4OSAG21MxOBk7es+dX00ONm3Lf4FjwraoSlLWtFgV0TAKAhHphP+LWBxhri1Bz0x26H+Fex6nkt65EQseZkjszAIpSxJOe4Bv5Atn7QKvs8SpjfF9kiOP4LlSxnHS2+xz+RbcTcXtSM/iY55GzsRhNABHtlFMm2FsuOBVi0W49Xk2LWn0LU9IRxwy++qTj7Y2H8az9WjQRHl1AvDJABgB9gPZXVUUrYJehx9ynTY5erOX6LXCcTdAMdtZsx9qTJjbzIdvsrLmxjG3SNnh9jnjx4nvRclZDYKAUAoBQCgOHz0P8AFt99SuvuHoDB6OPkuy+qw/uCgO/MgYEEAgggg9MY3BoGuRT3MaWqzSPCgliRW7QIgYs5fdu0PQA5BcYz5kjNY7523PyaOTfWXp8vc0+QqK/Nu6dl3LK5YaB4hJAyuGADMMA5UfEK/N052Xwz45ybaMOOLB1r8X6v1Mru8xbO0KvPSOcJGeJXzDoIbFPeBOxH2Ov2igJJQCgFAKAUAoCvOUPl7jH0bL7kUBYTUBWnOHA3ubmbScANH89F37FdirnDDfxB+2tSvqrrUZy1syOLdja/nI07HlicKEAjbSMd14xt0G2s1KOdjL/NHnkybOjxXlqeVdAUDMCxk602PZ6T41x7r6pWNqS/M+kwsiuGP5c3p/I98A5ekt7iN2VgC+CWmMngegLnHupXOMpcmvzLMjIpnTKMW9liVsOGKAhPpgQ/g5mxsk9q7ewTpk/trxraJQepJlXLMDXO8rk0deN/PZOvRBwvU096Rs4WCE46ohJdx/VLnH+rz5VtphwxOfl3O2zZKPSQ+OF3h/zd/wC6rd6M2t8iqLfic6xdl2pVGOSqhcdPMgk//tqoszrpTUly0aqfDcaEHGXPfXbN/wBG6N+F499QFrcb43xqi+NjbqetXK93fFLqZ5Y0KNQr6F216RFAKAUAoBQGhx+DtLW4T8+CVftjYfxoDheiqcPwmyI8IQvvVip/apoCQ8VtzJDJGDgvG6g+RKkA/toOfYpS54FJBL8HKRs34xk1i3Zyof5ztwxwpwQd3x5HFUX2148HOb0i3isvnz5ssT0fct/AxKwJKzdmRkIu4MhJCoiqF74AwozgnGMVDFtuthx2R1vou+vcjZwLUUTEVqIGhwnhawdqQWZ5pWlkdsZLEBQNgAFVFVQPJR1OSQOhQCgFAKAUANAV5yjtx/i480syP9iKAsI0BX3MkUhupCis2mWIsoOCw7Bds9OpU4JGcVzvEI/FH5em+7KY/fl8/ojc5RgkXXrDDOogEliAXGFLHqf7um+M1y7ItxlpPp6Gir7x2eJQu0TiPIYjbcjx3AbwJGRnwzmsNUGp/FF/kaG/c5vDLaRZdTiZVeZSFlcOwYmUkjSzKqYZFAB6J0z162J/vRWum+x5Hknz7EvrumYUBgvrNJo3ikUOkilWU9CD1BoCCp6I7MPkyXTR/oTL3PYWCh8f2q84US4mTy1tkjRUjUIiKFVVGAABgADwAFekTW41w1bm3lgfIWaJ4yR1AZSMj1jNAUs3I3FFfs+wR8bdqJUEZH52CdY88aTVTqTey5XNLRZHIXJYsFaSVhLcyhQ7jIVVBJEcYO+kE5JO5PlgAWRSitIqk3J7ZL69PBQCgFAKAUB8YbUBBfRSewjueHts9jcyKB4mKRjJG/sIZqAmPFLkxRSSAauzjd8eelScfsp2BTV9d3F1qklYqzjK4Mkekb4jZGtJO6MjYMCdznes8KP7its566J9Ea8m2uVfk08l3fdk99HPHJ7hZYrhe9AYwJO/hwwboXRS2NPXHjvuCTqm03tGGtOMUm9kyqJMUAoBQCgFAKAUBX3ARp5ivx+ks7d/bjStAWAaArTm2/mivJBEXwzx6grEf5PnPl80Deo3/djz7fVnT8NgpKe475/RHjhfEZjr1PID2UxwXJxhDg5zUMdt2pNmjxKqMcZyUdM50vFZwpIklYgHC9oRk+WScV23XFc+E+UUn6m1ybxSea6QSu2A/wAQlzjunfLfG3zuAOlZL0nDprmbMdvb+Ra1ZCwUAoBQCgFAfMUB9oBQCgFAKAUAoBQGqOHx9t2+hRLo7PWB3imc6SfEZ3Gem/nQG1QCgFAKAUAoBQCgFAKAUBX3FiLbmK1lY4S8spLceXaI+v8AaCoHtoCwKAid6sXwibXEJGaZEXYZ2tVc9SNsKTXO8QyJwlBR1rXdb7tFmPZOLlwvXP6Iy8LhidS3wdY27yMpG423GR1BBH91c2fiF9UuWvyNEpzsjqcm0aXMKQ26BhBEdmyNO5OQABkgDc+O1bq/FMqcIvfNt/oYp1QT0jX4VcqbpEEMaMrI2VXBIYP0OfNWHuqdOdkXSipvkydKS4tehPa6RE43HJnMtvCkhiExkLOoUv3EyI01gqCc5zg7I2PMAcS74zPbFtLpdLBb3ckmpljP4t0Ok6EIMoUleijxIFAdFePTM2lIYjqnkijLSsM9mHLu+Izp+IAANROT0AoDXj5pmfBjgjwXij70xBDumfCMgqp8c7jcCgPac0uQWEK6Ykjeb8YcjVLJHiIaO/jsmO+nOw65wB5t+apGLKYFV9caxqzuudchXUzGLSUAwdUZcEnTnoSB8k5om72m3jJi2kzMQNXbmLEZ7M6gcasnHljNAebrm2RDo+D6pVM+sIZXXEZQd1khJy3aD4wAG+T0yBKbeXUqtgjUoOD13Gdx50BkoBQCgFAKAUBwuLGR7qGJJpIVaG5djGIySVeAL+URtgJG6YoCP2XMVwHWSRg0ESzJP3QCVW7mhW7BA2GIlZl6aXYj4oBAxf4UyrHaOzuQltbzXRERZWEuFJZ1QrGEUSSndfir4E0BYK0B9oBQCgFAKAUAoDg84ctLfwqpcxSxSJLDKoBaORTkNg9R5jIz6utAdpAdI1YzgZx0z44HlQdjmvwZXaUyAMskiOBjoVjVc58Dlc5HnWXIxVdKMttaWuXzPIfC37mzbcNSNQqDSozsMeJyT7SSST41jl4TXJ7cn+n7FqsZg4jwVJgA5OMEY2wQcZBBG42q1eHRUYpSfLn2ISezTsOVooGVou7hwxGBvsRvgdaurxFCfHxN/PQhLh38iQVrPDXvbGOZdMqK65BwwzgjoR5EedAYV4PAE0CGMJ2bx6dIxoY5ZceTHr50B6m4VC66WiQrrL4x885yw8mOTv6zQH2PhsS40xoAChACgAFRhSB6gMDyoDG3BbcsrGGPKHKnSMjv6v3iW9ROetAeRwO3AcdjHiTGoaRvhtQ+xu97d+tAZY+FQqNIiQDAGAoxgMWA/WJb2kmgPF1wW3k/KQxvux3UHdgA2faAM+eBmgN4DHSgPtAKAUAoBQCgNO/4VDOVMsSSFQwXUoOAcZAz54H2CgPcXD4l2WNFAQRgAADQM4TH5oydulAeLbhUEaNGkUaoyhWUKApAQIAR0ICKq+wAUBtRoFAAGAAAB5AeFAeqAUAoBQCgFAKAUAoBQCgFAKAUAoBQCgFAKAUAoDBe3aQo0krqiIMszEBQPMk0BHeG+kThtxKIYruNpGOFBDLk+ABZQCT7d6AlNAKAUAoBQCgFAKAUAoBQCgFAKAUAoBQCgFAKAUAoBQCgFAKAUAoBQCgFAVf/AOIZZPwYpTOgXMfa4/N0uBn1a9HvxQEQ5849bW62slnBwieARxiMMpa4VsEsWVHXCjSvxt9RoDo8y8fu5+J3sHbXMcdrGOzWCeCADug9rKZmGte9nbwI6eIGvc8wcTccHja5MUtxNPFJJE8UiuokiCudBKMwDMMeYOaA9Rcx39lHxqMXEly1mYRE8g1MuuQqz+PRTnHQEZx1oD3yxxa/W54eyzTyJcBTOlxd2jB1bALwRiTWoXLHTjPdA8xQGgeY7u3d7i6ubiWFbrHb2d1A8GMAiM2+D7dyDg49ZAv6M5ANAeqAUAoBQCgFAKAUAoBQCgFAKAUAoBQCgFAKAUAoBQCgFAKAx3ECyKUdVZWBDKwBUg9QQdiKA41hyZYQyCSKzt0cHIYRrkHzXbb3UBl4tyrZ3Th7i2hlcDAZ0BbHgM9SPVQGVuXrUmEm3i/k/wCR7g/F7g/i9u7uB08qA9xcDt1aVxDEGnGJTpGZBvs/5w3PWgNXhnKVlbSdpBawRyb4ZUAYZ64Ph7qAx/4GWHa9t8Dt+01atXZrnVnOrGMZzvmgO9QCgFAKAUAoBQCgFAKAUAoBQCgFAKAUAoBQCgFAKAUAoBQCgFAKAUAoBQCgFAKAUAoBQCgFAKAUAoBQCgFAKAUAoBQCgFAKA//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Imagen 7"/>
          <p:cNvPicPr>
            <a:picLocks noChangeAspect="1"/>
          </p:cNvPicPr>
          <p:nvPr/>
        </p:nvPicPr>
        <p:blipFill>
          <a:blip r:embed="rId2" cstate="print"/>
          <a:stretch>
            <a:fillRect/>
          </a:stretch>
        </p:blipFill>
        <p:spPr>
          <a:xfrm>
            <a:off x="460375" y="1690688"/>
            <a:ext cx="5809261" cy="4351338"/>
          </a:xfrm>
          <a:prstGeom prst="rect">
            <a:avLst/>
          </a:prstGeom>
        </p:spPr>
      </p:pic>
    </p:spTree>
    <p:extLst>
      <p:ext uri="{BB962C8B-B14F-4D97-AF65-F5344CB8AC3E}">
        <p14:creationId xmlns="" xmlns:p14="http://schemas.microsoft.com/office/powerpoint/2010/main" val="2781673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stretch>
            <a:fillRect/>
          </a:stretch>
        </p:blipFill>
        <p:spPr>
          <a:xfrm>
            <a:off x="1528086" y="197700"/>
            <a:ext cx="8568950" cy="6439802"/>
          </a:xfrm>
          <a:prstGeom prst="rect">
            <a:avLst/>
          </a:prstGeom>
        </p:spPr>
      </p:pic>
    </p:spTree>
    <p:extLst>
      <p:ext uri="{BB962C8B-B14F-4D97-AF65-F5344CB8AC3E}">
        <p14:creationId xmlns="" xmlns:p14="http://schemas.microsoft.com/office/powerpoint/2010/main" val="379825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62466" name="Picture 2" descr="http://www.biogeo.iespedrojimenezmontoya.es/BIOLOGIAJM/GENETICA/IGENETICA/transcricion.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4125"/>
          <a:stretch/>
        </p:blipFill>
        <p:spPr bwMode="auto">
          <a:xfrm>
            <a:off x="1121491" y="0"/>
            <a:ext cx="10366464" cy="66766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9756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2209800" y="152400"/>
            <a:ext cx="7772400" cy="1143000"/>
          </a:xfrm>
        </p:spPr>
        <p:txBody>
          <a:bodyPr/>
          <a:lstStyle/>
          <a:p>
            <a:pPr eaLnBrk="1" hangingPunct="1"/>
            <a:r>
              <a:rPr lang="en-US" altLang="es-CO" sz="3600">
                <a:latin typeface="Comic Sans MS" panose="030F0702030302020204" pitchFamily="66" charset="0"/>
              </a:rPr>
              <a:t>  </a:t>
            </a:r>
            <a:endParaRPr lang="en-US" altLang="es-CO" smtClean="0">
              <a:latin typeface="Comic Sans MS" panose="030F0702030302020204" pitchFamily="66" charset="0"/>
            </a:endParaRPr>
          </a:p>
        </p:txBody>
      </p:sp>
      <p:pic>
        <p:nvPicPr>
          <p:cNvPr id="81923" name="Picture 3" descr="DNAhelix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228601"/>
            <a:ext cx="1828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4" name="Text Box 4"/>
          <p:cNvSpPr txBox="1">
            <a:spLocks noChangeArrowheads="1"/>
          </p:cNvSpPr>
          <p:nvPr/>
        </p:nvSpPr>
        <p:spPr bwMode="auto">
          <a:xfrm>
            <a:off x="3733800" y="1295400"/>
            <a:ext cx="594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519113">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519113">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519113">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s-CO" sz="2400">
                <a:latin typeface="Comic Sans MS" panose="030F0702030302020204" pitchFamily="66" charset="0"/>
              </a:rPr>
              <a:t>		</a:t>
            </a:r>
            <a:endParaRPr lang="en-US" altLang="es-CO" sz="2000">
              <a:latin typeface="Comic Sans MS" panose="030F0702030302020204" pitchFamily="66" charset="0"/>
            </a:endParaRPr>
          </a:p>
        </p:txBody>
      </p:sp>
      <p:grpSp>
        <p:nvGrpSpPr>
          <p:cNvPr id="81925" name="Group 5"/>
          <p:cNvGrpSpPr>
            <a:grpSpLocks/>
          </p:cNvGrpSpPr>
          <p:nvPr/>
        </p:nvGrpSpPr>
        <p:grpSpPr bwMode="auto">
          <a:xfrm>
            <a:off x="3481388" y="762000"/>
            <a:ext cx="7186612" cy="6096000"/>
            <a:chOff x="1233" y="480"/>
            <a:chExt cx="4527" cy="3840"/>
          </a:xfrm>
        </p:grpSpPr>
        <p:pic>
          <p:nvPicPr>
            <p:cNvPr id="81926" name="Picture 6"/>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48" y="864"/>
              <a:ext cx="4512" cy="3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487" name="Rectangle 7"/>
            <p:cNvSpPr>
              <a:spLocks noChangeArrowheads="1"/>
            </p:cNvSpPr>
            <p:nvPr/>
          </p:nvSpPr>
          <p:spPr bwMode="auto">
            <a:xfrm>
              <a:off x="1233" y="480"/>
              <a:ext cx="3936" cy="720"/>
            </a:xfrm>
            <a:prstGeom prst="rect">
              <a:avLst/>
            </a:prstGeom>
            <a:solidFill>
              <a:schemeClr val="bg1"/>
            </a:solidFill>
            <a:ln w="9525">
              <a:noFill/>
              <a:miter lim="800000"/>
              <a:headEnd/>
              <a:tailEnd/>
            </a:ln>
            <a:effectLst/>
          </p:spPr>
          <p:txBody>
            <a:bodyPr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s-CO" altLang="es-CO" sz="4400" b="1" i="1">
                  <a:solidFill>
                    <a:srgbClr val="009900"/>
                  </a:solidFill>
                  <a:effectLst>
                    <a:outerShdw blurRad="38100" dist="38100" dir="2700000" algn="tl">
                      <a:srgbClr val="000000"/>
                    </a:outerShdw>
                  </a:effectLst>
                  <a:latin typeface="Comic Sans MS" panose="030F0702030302020204" pitchFamily="66" charset="0"/>
                </a:rPr>
                <a:t>La Estructura del RNA</a:t>
              </a:r>
            </a:p>
          </p:txBody>
        </p:sp>
      </p:grpSp>
    </p:spTree>
    <p:extLst>
      <p:ext uri="{BB962C8B-B14F-4D97-AF65-F5344CB8AC3E}">
        <p14:creationId xmlns="" xmlns:p14="http://schemas.microsoft.com/office/powerpoint/2010/main" val="1160868472"/>
      </p:ext>
    </p:extLst>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ELEMENTOS DE LA TRANSCRIPCIÓN</a:t>
            </a:r>
            <a:endParaRPr lang="es-CO" dirty="0"/>
          </a:p>
        </p:txBody>
      </p:sp>
      <p:sp>
        <p:nvSpPr>
          <p:cNvPr id="3" name="Marcador de contenido 2"/>
          <p:cNvSpPr>
            <a:spLocks noGrp="1"/>
          </p:cNvSpPr>
          <p:nvPr>
            <p:ph idx="1"/>
          </p:nvPr>
        </p:nvSpPr>
        <p:spPr>
          <a:xfrm>
            <a:off x="5795492" y="1825625"/>
            <a:ext cx="5558307" cy="4351338"/>
          </a:xfrm>
        </p:spPr>
        <p:txBody>
          <a:bodyPr>
            <a:normAutofit fontScale="92500"/>
          </a:bodyPr>
          <a:lstStyle/>
          <a:p>
            <a:r>
              <a:rPr lang="es-CO" dirty="0" smtClean="0"/>
              <a:t>HELICASA: Abre cadenas de DNA</a:t>
            </a:r>
          </a:p>
          <a:p>
            <a:r>
              <a:rPr lang="es-CO" dirty="0" smtClean="0"/>
              <a:t>PROMOTOR: Secuencia que marca el inicio de la transcripción</a:t>
            </a:r>
          </a:p>
          <a:p>
            <a:r>
              <a:rPr lang="es-CO" dirty="0" smtClean="0"/>
              <a:t>CAJA TATA o TATA BOX: Permite la unión de los factores de transcripción (TBP)</a:t>
            </a:r>
          </a:p>
          <a:p>
            <a:r>
              <a:rPr lang="es-CO" dirty="0" smtClean="0"/>
              <a:t>ARN POL II: Genera m RNA con las bases contenidas en los </a:t>
            </a:r>
            <a:r>
              <a:rPr lang="es-CO" dirty="0" err="1" smtClean="0"/>
              <a:t>Nucleosidos</a:t>
            </a:r>
            <a:r>
              <a:rPr lang="es-CO" dirty="0" smtClean="0"/>
              <a:t>.</a:t>
            </a:r>
          </a:p>
          <a:p>
            <a:r>
              <a:rPr lang="es-CO" dirty="0" smtClean="0"/>
              <a:t>SECUENCIA DE TERMINACIÓN: </a:t>
            </a:r>
            <a:r>
              <a:rPr lang="es-CO" dirty="0" err="1" smtClean="0"/>
              <a:t>PolII</a:t>
            </a:r>
            <a:r>
              <a:rPr lang="es-CO" dirty="0" smtClean="0"/>
              <a:t> se despega y queda una sola cadena </a:t>
            </a:r>
            <a:endParaRPr lang="es-CO" dirty="0"/>
          </a:p>
        </p:txBody>
      </p:sp>
      <p:pic>
        <p:nvPicPr>
          <p:cNvPr id="57346" name="Picture 2" descr="http://mayhewbiology.com/Biology%20notes/gene%20r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2057445"/>
            <a:ext cx="4510290" cy="43513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31850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903515" y="772886"/>
            <a:ext cx="4935583" cy="5257800"/>
          </a:xfrm>
        </p:spPr>
        <p:txBody>
          <a:bodyPr>
            <a:normAutofit lnSpcReduction="10000"/>
          </a:bodyPr>
          <a:lstStyle/>
          <a:p>
            <a:pPr eaLnBrk="1" hangingPunct="1"/>
            <a:r>
              <a:rPr lang="en-US" altLang="es-CO" dirty="0" smtClean="0">
                <a:cs typeface="Times New Roman" panose="02020603050405020304" pitchFamily="18" charset="0"/>
              </a:rPr>
              <a:t>EL TFIIB </a:t>
            </a:r>
            <a:r>
              <a:rPr lang="en-US" altLang="es-CO" dirty="0" err="1" smtClean="0">
                <a:cs typeface="Times New Roman" panose="02020603050405020304" pitchFamily="18" charset="0"/>
              </a:rPr>
              <a:t>sirve</a:t>
            </a:r>
            <a:r>
              <a:rPr lang="en-US" altLang="es-CO" dirty="0" smtClean="0">
                <a:cs typeface="Times New Roman" panose="02020603050405020304" pitchFamily="18" charset="0"/>
              </a:rPr>
              <a:t> de </a:t>
            </a:r>
            <a:r>
              <a:rPr lang="en-US" altLang="es-CO" dirty="0" err="1" smtClean="0">
                <a:cs typeface="Times New Roman" panose="02020603050405020304" pitchFamily="18" charset="0"/>
              </a:rPr>
              <a:t>puente</a:t>
            </a:r>
            <a:r>
              <a:rPr lang="en-US" altLang="es-CO" dirty="0" smtClean="0">
                <a:cs typeface="Times New Roman" panose="02020603050405020304" pitchFamily="18" charset="0"/>
              </a:rPr>
              <a:t> para que la RNA pol II se </a:t>
            </a:r>
            <a:r>
              <a:rPr lang="en-US" altLang="es-CO" dirty="0" err="1" smtClean="0">
                <a:cs typeface="Times New Roman" panose="02020603050405020304" pitchFamily="18" charset="0"/>
              </a:rPr>
              <a:t>una</a:t>
            </a:r>
            <a:r>
              <a:rPr lang="en-US" altLang="es-CO" dirty="0" smtClean="0">
                <a:cs typeface="Times New Roman" panose="02020603050405020304" pitchFamily="18" charset="0"/>
              </a:rPr>
              <a:t> al </a:t>
            </a:r>
            <a:r>
              <a:rPr lang="en-US" altLang="es-CO" dirty="0" err="1" smtClean="0">
                <a:cs typeface="Times New Roman" panose="02020603050405020304" pitchFamily="18" charset="0"/>
              </a:rPr>
              <a:t>complejo</a:t>
            </a:r>
            <a:r>
              <a:rPr lang="en-US" altLang="es-CO" dirty="0" smtClean="0">
                <a:cs typeface="Times New Roman" panose="02020603050405020304" pitchFamily="18" charset="0"/>
              </a:rPr>
              <a:t> TBP – TFIIB </a:t>
            </a:r>
            <a:r>
              <a:rPr lang="en-US" altLang="es-CO" dirty="0" err="1" smtClean="0">
                <a:cs typeface="Times New Roman" panose="02020603050405020304" pitchFamily="18" charset="0"/>
              </a:rPr>
              <a:t>en</a:t>
            </a:r>
            <a:r>
              <a:rPr lang="en-US" altLang="es-CO" dirty="0" smtClean="0">
                <a:cs typeface="Times New Roman" panose="02020603050405020304" pitchFamily="18" charset="0"/>
              </a:rPr>
              <a:t> </a:t>
            </a:r>
            <a:r>
              <a:rPr lang="en-US" altLang="es-CO" dirty="0" err="1" smtClean="0">
                <a:cs typeface="Times New Roman" panose="02020603050405020304" pitchFamily="18" charset="0"/>
              </a:rPr>
              <a:t>asociacion</a:t>
            </a:r>
            <a:r>
              <a:rPr lang="en-US" altLang="es-CO" dirty="0" smtClean="0">
                <a:cs typeface="Times New Roman" panose="02020603050405020304" pitchFamily="18" charset="0"/>
              </a:rPr>
              <a:t> con un </a:t>
            </a:r>
            <a:r>
              <a:rPr lang="en-US" altLang="es-CO" dirty="0" err="1" smtClean="0">
                <a:cs typeface="Times New Roman" panose="02020603050405020304" pitchFamily="18" charset="0"/>
              </a:rPr>
              <a:t>tercer</a:t>
            </a:r>
            <a:r>
              <a:rPr lang="en-US" altLang="es-CO" dirty="0" smtClean="0">
                <a:cs typeface="Times New Roman" panose="02020603050405020304" pitchFamily="18" charset="0"/>
              </a:rPr>
              <a:t> factor TFIIF.</a:t>
            </a:r>
          </a:p>
          <a:p>
            <a:pPr eaLnBrk="1" hangingPunct="1"/>
            <a:r>
              <a:rPr lang="es-MX" altLang="es-CO" dirty="0" smtClean="0"/>
              <a:t>Luego se requiere la unión de dos factores adicionales para iniciar la transcripción: TFIIE, TFIIH.</a:t>
            </a:r>
          </a:p>
          <a:p>
            <a:pPr eaLnBrk="1" hangingPunct="1"/>
            <a:r>
              <a:rPr lang="es-MX" altLang="es-CO" dirty="0" smtClean="0"/>
              <a:t>TFIIH </a:t>
            </a:r>
            <a:r>
              <a:rPr lang="es-MX" altLang="es-CO" dirty="0" err="1" smtClean="0"/>
              <a:t>multisubunidad</a:t>
            </a:r>
            <a:r>
              <a:rPr lang="es-MX" altLang="es-CO" dirty="0" smtClean="0"/>
              <a:t>: 2 subunidades tienen </a:t>
            </a:r>
            <a:r>
              <a:rPr lang="es-MX" altLang="es-CO" dirty="0" err="1" smtClean="0"/>
              <a:t>funcion</a:t>
            </a:r>
            <a:r>
              <a:rPr lang="es-MX" altLang="es-CO" dirty="0" smtClean="0"/>
              <a:t> </a:t>
            </a:r>
            <a:r>
              <a:rPr lang="es-MX" altLang="es-CO" dirty="0" err="1" smtClean="0"/>
              <a:t>helicasa</a:t>
            </a:r>
            <a:r>
              <a:rPr lang="es-MX" altLang="es-CO" dirty="0" smtClean="0"/>
              <a:t>, otra </a:t>
            </a:r>
            <a:r>
              <a:rPr lang="es-MX" altLang="es-CO" dirty="0" err="1" smtClean="0"/>
              <a:t>subunudad</a:t>
            </a:r>
            <a:r>
              <a:rPr lang="es-MX" altLang="es-CO" dirty="0" smtClean="0"/>
              <a:t> tiene </a:t>
            </a:r>
            <a:r>
              <a:rPr lang="es-MX" altLang="es-CO" dirty="0" err="1" smtClean="0"/>
              <a:t>funcion</a:t>
            </a:r>
            <a:r>
              <a:rPr lang="es-MX" altLang="es-CO" dirty="0" smtClean="0"/>
              <a:t> quinasa (</a:t>
            </a:r>
            <a:r>
              <a:rPr lang="es-MX" altLang="es-CO" dirty="0" err="1" smtClean="0"/>
              <a:t>fosforila</a:t>
            </a:r>
            <a:r>
              <a:rPr lang="es-MX" altLang="es-CO" dirty="0" smtClean="0"/>
              <a:t>) </a:t>
            </a:r>
          </a:p>
          <a:p>
            <a:pPr eaLnBrk="1" hangingPunct="1"/>
            <a:endParaRPr lang="es-ES" altLang="es-CO" dirty="0" smtClean="0"/>
          </a:p>
        </p:txBody>
      </p:sp>
      <p:pic>
        <p:nvPicPr>
          <p:cNvPr id="84994" name="Picture 2" descr="http://biologia.laguia2000.com/wp-content/uploads/2013/07/caja-TATA-300x215.jpg"/>
          <p:cNvPicPr>
            <a:picLocks noChangeAspect="1" noChangeArrowheads="1"/>
          </p:cNvPicPr>
          <p:nvPr/>
        </p:nvPicPr>
        <p:blipFill>
          <a:blip r:embed="rId2" cstate="print"/>
          <a:srcRect/>
          <a:stretch>
            <a:fillRect/>
          </a:stretch>
        </p:blipFill>
        <p:spPr bwMode="auto">
          <a:xfrm>
            <a:off x="6373495" y="1355589"/>
            <a:ext cx="4961922" cy="3556046"/>
          </a:xfrm>
          <a:prstGeom prst="rect">
            <a:avLst/>
          </a:prstGeom>
          <a:noFill/>
        </p:spPr>
      </p:pic>
    </p:spTree>
    <p:extLst>
      <p:ext uri="{BB962C8B-B14F-4D97-AF65-F5344CB8AC3E}">
        <p14:creationId xmlns="" xmlns:p14="http://schemas.microsoft.com/office/powerpoint/2010/main" val="3254353475"/>
      </p:ext>
    </p:extLst>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5" name="Marcador de contenido 4"/>
          <p:cNvPicPr>
            <a:picLocks noGrp="1" noChangeAspect="1"/>
          </p:cNvPicPr>
          <p:nvPr>
            <p:ph idx="1"/>
          </p:nvPr>
        </p:nvPicPr>
        <p:blipFill>
          <a:blip r:embed="rId2" cstate="print"/>
          <a:stretch>
            <a:fillRect/>
          </a:stretch>
        </p:blipFill>
        <p:spPr>
          <a:xfrm>
            <a:off x="2019023" y="5057207"/>
            <a:ext cx="7870618" cy="1597290"/>
          </a:xfrm>
          <a:prstGeom prst="rect">
            <a:avLst/>
          </a:prstGeom>
        </p:spPr>
      </p:pic>
      <p:pic>
        <p:nvPicPr>
          <p:cNvPr id="4" name="Imagen 3"/>
          <p:cNvPicPr>
            <a:picLocks noChangeAspect="1"/>
          </p:cNvPicPr>
          <p:nvPr/>
        </p:nvPicPr>
        <p:blipFill>
          <a:blip r:embed="rId3" cstate="print"/>
          <a:stretch>
            <a:fillRect/>
          </a:stretch>
        </p:blipFill>
        <p:spPr>
          <a:xfrm>
            <a:off x="982022" y="502277"/>
            <a:ext cx="8096250" cy="4200525"/>
          </a:xfrm>
          <a:prstGeom prst="rect">
            <a:avLst/>
          </a:prstGeom>
        </p:spPr>
      </p:pic>
    </p:spTree>
    <p:extLst>
      <p:ext uri="{BB962C8B-B14F-4D97-AF65-F5344CB8AC3E}">
        <p14:creationId xmlns="" xmlns:p14="http://schemas.microsoft.com/office/powerpoint/2010/main" val="2359436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O" dirty="0"/>
              <a:t>ENHANCER O REGULADORES:</a:t>
            </a:r>
            <a:br>
              <a:rPr lang="es-CO" dirty="0"/>
            </a:br>
            <a:endParaRPr lang="es-CO" dirty="0"/>
          </a:p>
        </p:txBody>
      </p:sp>
      <p:pic>
        <p:nvPicPr>
          <p:cNvPr id="4" name="Marcador de contenido 3"/>
          <p:cNvPicPr>
            <a:picLocks noGrp="1" noChangeAspect="1"/>
          </p:cNvPicPr>
          <p:nvPr>
            <p:ph sz="half" idx="1"/>
          </p:nvPr>
        </p:nvPicPr>
        <p:blipFill>
          <a:blip r:embed="rId2" cstate="print"/>
          <a:stretch>
            <a:fillRect/>
          </a:stretch>
        </p:blipFill>
        <p:spPr>
          <a:xfrm>
            <a:off x="838200" y="2056164"/>
            <a:ext cx="5181600" cy="3890260"/>
          </a:xfrm>
          <a:prstGeom prst="rect">
            <a:avLst/>
          </a:prstGeom>
        </p:spPr>
      </p:pic>
      <p:sp>
        <p:nvSpPr>
          <p:cNvPr id="6" name="Marcador de contenido 5"/>
          <p:cNvSpPr>
            <a:spLocks noGrp="1"/>
          </p:cNvSpPr>
          <p:nvPr>
            <p:ph sz="half" idx="2"/>
          </p:nvPr>
        </p:nvSpPr>
        <p:spPr>
          <a:xfrm>
            <a:off x="6172200" y="1825625"/>
            <a:ext cx="5181600" cy="1947885"/>
          </a:xfrm>
        </p:spPr>
        <p:txBody>
          <a:bodyPr/>
          <a:lstStyle/>
          <a:p>
            <a:r>
              <a:rPr lang="es-CO" dirty="0" smtClean="0"/>
              <a:t>Proteínas Activadoras (+)</a:t>
            </a:r>
          </a:p>
          <a:p>
            <a:r>
              <a:rPr lang="es-CO" dirty="0" smtClean="0"/>
              <a:t>Proteínas inhibidoras (-)</a:t>
            </a:r>
          </a:p>
          <a:p>
            <a:r>
              <a:rPr lang="es-CO" dirty="0" smtClean="0"/>
              <a:t>Regulan la cantidad de RNA que debe producirse.</a:t>
            </a:r>
          </a:p>
          <a:p>
            <a:endParaRPr lang="es-CO" dirty="0"/>
          </a:p>
        </p:txBody>
      </p:sp>
      <p:pic>
        <p:nvPicPr>
          <p:cNvPr id="7" name="Imagen 6"/>
          <p:cNvPicPr>
            <a:picLocks noChangeAspect="1"/>
          </p:cNvPicPr>
          <p:nvPr/>
        </p:nvPicPr>
        <p:blipFill>
          <a:blip r:embed="rId3" cstate="print"/>
          <a:stretch>
            <a:fillRect/>
          </a:stretch>
        </p:blipFill>
        <p:spPr>
          <a:xfrm>
            <a:off x="6172200" y="3663749"/>
            <a:ext cx="4510656" cy="2409601"/>
          </a:xfrm>
          <a:prstGeom prst="rect">
            <a:avLst/>
          </a:prstGeom>
        </p:spPr>
      </p:pic>
    </p:spTree>
    <p:extLst>
      <p:ext uri="{BB962C8B-B14F-4D97-AF65-F5344CB8AC3E}">
        <p14:creationId xmlns="" xmlns:p14="http://schemas.microsoft.com/office/powerpoint/2010/main" val="205836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13_09"/>
          <p:cNvPicPr>
            <a:picLocks noChangeAspect="1" noChangeArrowheads="1"/>
          </p:cNvPicPr>
          <p:nvPr/>
        </p:nvPicPr>
        <p:blipFill>
          <a:blip r:embed="rId3" cstate="print">
            <a:extLst>
              <a:ext uri="{28A0092B-C50C-407E-A947-70E740481C1C}">
                <a14:useLocalDpi xmlns="" xmlns:a14="http://schemas.microsoft.com/office/drawing/2010/main" val="0"/>
              </a:ext>
            </a:extLst>
          </a:blip>
          <a:srcRect b="3072"/>
          <a:stretch>
            <a:fillRect/>
          </a:stretch>
        </p:blipFill>
        <p:spPr bwMode="auto">
          <a:xfrm>
            <a:off x="3238501" y="1588"/>
            <a:ext cx="5686425" cy="664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Text Box 5"/>
          <p:cNvSpPr txBox="1">
            <a:spLocks noChangeArrowheads="1"/>
          </p:cNvSpPr>
          <p:nvPr/>
        </p:nvSpPr>
        <p:spPr bwMode="auto">
          <a:xfrm>
            <a:off x="1524000" y="6581775"/>
            <a:ext cx="9144000" cy="2831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2269" tIns="41134" rIns="82269" bIns="41134">
            <a:spAutoFit/>
          </a:bodyPr>
          <a:lstStyle>
            <a:lvl1pPr defTabSz="822325">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8223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822325">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s-CO" sz="1300" b="1">
                <a:latin typeface="Arial" panose="020B0604020202020204" pitchFamily="34" charset="0"/>
              </a:rPr>
              <a:t>Figure 13-9</a:t>
            </a:r>
            <a:r>
              <a:rPr lang="en-US" altLang="es-CO" sz="1300">
                <a:latin typeface="Arial" panose="020B0604020202020204" pitchFamily="34" charset="0"/>
              </a:rPr>
              <a:t>    Copyright </a:t>
            </a:r>
            <a:r>
              <a:rPr lang="en-US" altLang="es-CO" sz="1300">
                <a:latin typeface="Arial" panose="020B0604020202020204" pitchFamily="34" charset="0"/>
                <a:cs typeface="Arial" panose="020B0604020202020204" pitchFamily="34" charset="0"/>
              </a:rPr>
              <a:t>© 2006 Pearson Prentice Hall, Inc.</a:t>
            </a:r>
            <a:endParaRPr lang="en-GB" altLang="es-CO" sz="13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74374806"/>
      </p:ext>
    </p:extLst>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13_09a"/>
          <p:cNvPicPr>
            <a:picLocks noChangeAspect="1" noChangeArrowheads="1"/>
          </p:cNvPicPr>
          <p:nvPr/>
        </p:nvPicPr>
        <p:blipFill>
          <a:blip r:embed="rId3" cstate="print">
            <a:extLst>
              <a:ext uri="{28A0092B-C50C-407E-A947-70E740481C1C}">
                <a14:useLocalDpi xmlns="" xmlns:a14="http://schemas.microsoft.com/office/drawing/2010/main" val="0"/>
              </a:ext>
            </a:extLst>
          </a:blip>
          <a:srcRect b="5006"/>
          <a:stretch>
            <a:fillRect/>
          </a:stretch>
        </p:blipFill>
        <p:spPr bwMode="auto">
          <a:xfrm>
            <a:off x="1527176" y="1325564"/>
            <a:ext cx="9136063" cy="399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19" name="Text Box 5"/>
          <p:cNvSpPr txBox="1">
            <a:spLocks noChangeArrowheads="1"/>
          </p:cNvSpPr>
          <p:nvPr/>
        </p:nvSpPr>
        <p:spPr bwMode="auto">
          <a:xfrm>
            <a:off x="1524000" y="6581775"/>
            <a:ext cx="9144000" cy="2831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2269" tIns="41134" rIns="82269" bIns="41134">
            <a:spAutoFit/>
          </a:bodyPr>
          <a:lstStyle>
            <a:lvl1pPr defTabSz="822325">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8223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822325">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s-CO" sz="1300" b="1">
                <a:latin typeface="Arial" panose="020B0604020202020204" pitchFamily="34" charset="0"/>
              </a:rPr>
              <a:t>Figure 13-9a</a:t>
            </a:r>
            <a:r>
              <a:rPr lang="en-US" altLang="es-CO" sz="1300">
                <a:latin typeface="Arial" panose="020B0604020202020204" pitchFamily="34" charset="0"/>
              </a:rPr>
              <a:t>    Copyright </a:t>
            </a:r>
            <a:r>
              <a:rPr lang="en-US" altLang="es-CO" sz="1300">
                <a:latin typeface="Arial" panose="020B0604020202020204" pitchFamily="34" charset="0"/>
                <a:cs typeface="Arial" panose="020B0604020202020204" pitchFamily="34" charset="0"/>
              </a:rPr>
              <a:t>© 2006 Pearson Prentice Hall, Inc.</a:t>
            </a:r>
            <a:endParaRPr lang="en-GB" altLang="es-CO" sz="13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07130965"/>
      </p:ext>
    </p:extLst>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13_09b"/>
          <p:cNvPicPr>
            <a:picLocks noChangeAspect="1" noChangeArrowheads="1"/>
          </p:cNvPicPr>
          <p:nvPr/>
        </p:nvPicPr>
        <p:blipFill>
          <a:blip r:embed="rId3" cstate="print">
            <a:extLst>
              <a:ext uri="{28A0092B-C50C-407E-A947-70E740481C1C}">
                <a14:useLocalDpi xmlns="" xmlns:a14="http://schemas.microsoft.com/office/drawing/2010/main" val="0"/>
              </a:ext>
            </a:extLst>
          </a:blip>
          <a:srcRect b="5183"/>
          <a:stretch>
            <a:fillRect/>
          </a:stretch>
        </p:blipFill>
        <p:spPr bwMode="auto">
          <a:xfrm>
            <a:off x="1527176" y="1397000"/>
            <a:ext cx="9136063" cy="385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067" name="Text Box 5"/>
          <p:cNvSpPr txBox="1">
            <a:spLocks noChangeArrowheads="1"/>
          </p:cNvSpPr>
          <p:nvPr/>
        </p:nvSpPr>
        <p:spPr bwMode="auto">
          <a:xfrm>
            <a:off x="1524000" y="6581775"/>
            <a:ext cx="9144000" cy="2831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2269" tIns="41134" rIns="82269" bIns="41134">
            <a:spAutoFit/>
          </a:bodyPr>
          <a:lstStyle>
            <a:lvl1pPr defTabSz="822325">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8223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822325">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s-CO" sz="1300" b="1">
                <a:latin typeface="Arial" panose="020B0604020202020204" pitchFamily="34" charset="0"/>
              </a:rPr>
              <a:t>Figure 13-9b</a:t>
            </a:r>
            <a:r>
              <a:rPr lang="en-US" altLang="es-CO" sz="1300">
                <a:latin typeface="Arial" panose="020B0604020202020204" pitchFamily="34" charset="0"/>
              </a:rPr>
              <a:t>    Copyright </a:t>
            </a:r>
            <a:r>
              <a:rPr lang="en-US" altLang="es-CO" sz="1300">
                <a:latin typeface="Arial" panose="020B0604020202020204" pitchFamily="34" charset="0"/>
                <a:cs typeface="Arial" panose="020B0604020202020204" pitchFamily="34" charset="0"/>
              </a:rPr>
              <a:t>© 2006 Pearson Prentice Hall, Inc.</a:t>
            </a:r>
            <a:endParaRPr lang="en-GB" altLang="es-CO" sz="13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12423571"/>
      </p:ext>
    </p:extLst>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en-GB" altLang="es-CO" smtClean="0"/>
          </a:p>
        </p:txBody>
      </p:sp>
      <p:sp>
        <p:nvSpPr>
          <p:cNvPr id="90115" name="Rectangle 3"/>
          <p:cNvSpPr>
            <a:spLocks noGrp="1" noChangeArrowheads="1"/>
          </p:cNvSpPr>
          <p:nvPr>
            <p:ph type="body" idx="1"/>
          </p:nvPr>
        </p:nvSpPr>
        <p:spPr/>
        <p:txBody>
          <a:bodyPr/>
          <a:lstStyle/>
          <a:p>
            <a:pPr eaLnBrk="1" hangingPunct="1"/>
            <a:endParaRPr lang="en-GB" altLang="es-CO" smtClean="0"/>
          </a:p>
        </p:txBody>
      </p:sp>
      <p:pic>
        <p:nvPicPr>
          <p:cNvPr id="90116" name="Picture 4" descr="13_09c"/>
          <p:cNvPicPr>
            <a:picLocks noChangeAspect="1" noChangeArrowheads="1"/>
          </p:cNvPicPr>
          <p:nvPr/>
        </p:nvPicPr>
        <p:blipFill>
          <a:blip r:embed="rId3" cstate="print">
            <a:extLst>
              <a:ext uri="{28A0092B-C50C-407E-A947-70E740481C1C}">
                <a14:useLocalDpi xmlns="" xmlns:a14="http://schemas.microsoft.com/office/drawing/2010/main" val="0"/>
              </a:ext>
            </a:extLst>
          </a:blip>
          <a:srcRect b="3571"/>
          <a:stretch>
            <a:fillRect/>
          </a:stretch>
        </p:blipFill>
        <p:spPr bwMode="auto">
          <a:xfrm>
            <a:off x="1527176" y="479425"/>
            <a:ext cx="9136063" cy="568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7" name="Text Box 5"/>
          <p:cNvSpPr txBox="1">
            <a:spLocks noChangeArrowheads="1"/>
          </p:cNvSpPr>
          <p:nvPr/>
        </p:nvSpPr>
        <p:spPr bwMode="auto">
          <a:xfrm>
            <a:off x="1524000" y="6581775"/>
            <a:ext cx="9144000" cy="2831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2269" tIns="41134" rIns="82269" bIns="41134">
            <a:spAutoFit/>
          </a:bodyPr>
          <a:lstStyle>
            <a:lvl1pPr defTabSz="822325">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8223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822325">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s-CO" sz="1300" b="1">
                <a:latin typeface="Arial" panose="020B0604020202020204" pitchFamily="34" charset="0"/>
              </a:rPr>
              <a:t>Figure 13-9c</a:t>
            </a:r>
            <a:r>
              <a:rPr lang="en-US" altLang="es-CO" sz="1300">
                <a:latin typeface="Arial" panose="020B0604020202020204" pitchFamily="34" charset="0"/>
              </a:rPr>
              <a:t>    Copyright </a:t>
            </a:r>
            <a:r>
              <a:rPr lang="en-US" altLang="es-CO" sz="1300">
                <a:latin typeface="Arial" panose="020B0604020202020204" pitchFamily="34" charset="0"/>
                <a:cs typeface="Arial" panose="020B0604020202020204" pitchFamily="34" charset="0"/>
              </a:rPr>
              <a:t>© 2006 Pearson Prentice Hall, Inc.</a:t>
            </a:r>
            <a:endParaRPr lang="en-GB" altLang="es-CO" sz="13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08971925"/>
      </p:ext>
    </p:extLst>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MADURACIÓN DE RNA MENSAJERO</a:t>
            </a:r>
            <a:endParaRPr lang="es-CO" dirty="0"/>
          </a:p>
        </p:txBody>
      </p:sp>
      <p:sp>
        <p:nvSpPr>
          <p:cNvPr id="3" name="Marcador de contenido 2"/>
          <p:cNvSpPr>
            <a:spLocks noGrp="1"/>
          </p:cNvSpPr>
          <p:nvPr>
            <p:ph idx="1"/>
          </p:nvPr>
        </p:nvSpPr>
        <p:spPr>
          <a:xfrm>
            <a:off x="838200" y="1825624"/>
            <a:ext cx="10515600" cy="4665327"/>
          </a:xfrm>
        </p:spPr>
        <p:txBody>
          <a:bodyPr>
            <a:normAutofit/>
          </a:bodyPr>
          <a:lstStyle/>
          <a:p>
            <a:r>
              <a:rPr lang="es-CO" dirty="0" smtClean="0"/>
              <a:t>La transcripción finaliza con las formación del RNA mensajero, pero este no puede salir hasta que halla madurado, para esto requiere</a:t>
            </a:r>
          </a:p>
          <a:p>
            <a:endParaRPr lang="es-CO" dirty="0"/>
          </a:p>
          <a:p>
            <a:r>
              <a:rPr lang="es-CO" dirty="0" smtClean="0"/>
              <a:t>SPLICING                                            </a:t>
            </a:r>
          </a:p>
          <a:p>
            <a:r>
              <a:rPr lang="es-CO" dirty="0" smtClean="0"/>
              <a:t>ADICIÓN DE CAPERUZA</a:t>
            </a:r>
            <a:r>
              <a:rPr lang="es-CO" dirty="0"/>
              <a:t> </a:t>
            </a:r>
            <a:r>
              <a:rPr lang="es-CO" dirty="0" smtClean="0"/>
              <a:t>(CAP) 5’</a:t>
            </a:r>
          </a:p>
          <a:p>
            <a:r>
              <a:rPr lang="es-CO" dirty="0" smtClean="0"/>
              <a:t>ADICIÓN DE POLIA (</a:t>
            </a:r>
            <a:r>
              <a:rPr lang="es-CO" dirty="0" err="1" smtClean="0"/>
              <a:t>Poliadeninas</a:t>
            </a:r>
            <a:r>
              <a:rPr lang="es-CO" dirty="0" smtClean="0"/>
              <a:t> 3’)             </a:t>
            </a:r>
          </a:p>
          <a:p>
            <a:pPr marL="0" indent="0">
              <a:buNone/>
            </a:pPr>
            <a:r>
              <a:rPr lang="es-CO" dirty="0" smtClean="0"/>
              <a:t>                                                                   DNA              RNA             CITOSOL</a:t>
            </a:r>
          </a:p>
          <a:p>
            <a:pPr marL="0" indent="0">
              <a:buNone/>
            </a:pPr>
            <a:endParaRPr lang="es-CO" dirty="0"/>
          </a:p>
          <a:p>
            <a:pPr marL="0" indent="0">
              <a:buNone/>
            </a:pPr>
            <a:r>
              <a:rPr lang="es-CO" dirty="0"/>
              <a:t>	</a:t>
            </a:r>
            <a:r>
              <a:rPr lang="es-CO" dirty="0" smtClean="0"/>
              <a:t>								TRADUCCIÓN </a:t>
            </a:r>
          </a:p>
        </p:txBody>
      </p:sp>
      <p:sp>
        <p:nvSpPr>
          <p:cNvPr id="4" name="Flecha curvada hacia arriba 3"/>
          <p:cNvSpPr/>
          <p:nvPr/>
        </p:nvSpPr>
        <p:spPr>
          <a:xfrm>
            <a:off x="6851561" y="5241702"/>
            <a:ext cx="1571223" cy="59242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Flecha derecha 4"/>
          <p:cNvSpPr/>
          <p:nvPr/>
        </p:nvSpPr>
        <p:spPr>
          <a:xfrm>
            <a:off x="8860665" y="4816699"/>
            <a:ext cx="875763" cy="425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abajo 5"/>
          <p:cNvSpPr/>
          <p:nvPr/>
        </p:nvSpPr>
        <p:spPr>
          <a:xfrm>
            <a:off x="10315977" y="5125793"/>
            <a:ext cx="557548" cy="708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42916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SPLICING (Corte y Empalme)</a:t>
            </a:r>
            <a:endParaRPr lang="es-CO" dirty="0"/>
          </a:p>
        </p:txBody>
      </p:sp>
      <p:sp>
        <p:nvSpPr>
          <p:cNvPr id="3" name="Marcador de contenido 2"/>
          <p:cNvSpPr>
            <a:spLocks noGrp="1"/>
          </p:cNvSpPr>
          <p:nvPr>
            <p:ph idx="1"/>
          </p:nvPr>
        </p:nvSpPr>
        <p:spPr>
          <a:xfrm>
            <a:off x="838200" y="1825625"/>
            <a:ext cx="10984606" cy="2823648"/>
          </a:xfrm>
        </p:spPr>
        <p:txBody>
          <a:bodyPr/>
          <a:lstStyle/>
          <a:p>
            <a:r>
              <a:rPr lang="es-CO" dirty="0" smtClean="0"/>
              <a:t>ARN mensajero               Contiene secuencias intercaladas (Codifican y no)</a:t>
            </a:r>
          </a:p>
          <a:p>
            <a:r>
              <a:rPr lang="es-CO" dirty="0" smtClean="0"/>
              <a:t>Solo algunas secuencias contienen información útil.</a:t>
            </a:r>
          </a:p>
          <a:p>
            <a:endParaRPr lang="es-CO" dirty="0"/>
          </a:p>
          <a:p>
            <a:r>
              <a:rPr lang="es-CO" dirty="0" smtClean="0"/>
              <a:t>EXON: Secuencias que codifican para las proteínas (1,5%)</a:t>
            </a:r>
          </a:p>
          <a:p>
            <a:r>
              <a:rPr lang="es-CO" dirty="0" smtClean="0"/>
              <a:t>INTRON: Secuencias que no codifican (98.5%)</a:t>
            </a:r>
            <a:endParaRPr lang="es-CO" dirty="0"/>
          </a:p>
        </p:txBody>
      </p:sp>
      <p:sp>
        <p:nvSpPr>
          <p:cNvPr id="4" name="Flecha derecha 3"/>
          <p:cNvSpPr/>
          <p:nvPr/>
        </p:nvSpPr>
        <p:spPr>
          <a:xfrm>
            <a:off x="3593205" y="1825625"/>
            <a:ext cx="914400" cy="540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rotWithShape="1">
          <a:blip r:embed="rId2" cstate="print"/>
          <a:srcRect b="40903"/>
          <a:stretch/>
        </p:blipFill>
        <p:spPr>
          <a:xfrm>
            <a:off x="852487" y="4527864"/>
            <a:ext cx="10487025" cy="1795664"/>
          </a:xfrm>
          <a:prstGeom prst="rect">
            <a:avLst/>
          </a:prstGeom>
        </p:spPr>
      </p:pic>
    </p:spTree>
    <p:extLst>
      <p:ext uri="{BB962C8B-B14F-4D97-AF65-F5344CB8AC3E}">
        <p14:creationId xmlns="" xmlns:p14="http://schemas.microsoft.com/office/powerpoint/2010/main" val="1003498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9201" y="1630894"/>
            <a:ext cx="5297510" cy="3416320"/>
          </a:xfrm>
          <a:prstGeom prst="rect">
            <a:avLst/>
          </a:prstGeom>
        </p:spPr>
        <p:txBody>
          <a:bodyPr wrap="square">
            <a:spAutoFit/>
          </a:bodyPr>
          <a:lstStyle/>
          <a:p>
            <a:pPr marL="285750" indent="-285750">
              <a:buFont typeface="Arial" panose="020B0604020202020204" pitchFamily="34" charset="0"/>
              <a:buChar char="•"/>
            </a:pPr>
            <a:r>
              <a:rPr lang="es-419" sz="2400" dirty="0"/>
              <a:t>Base </a:t>
            </a:r>
            <a:r>
              <a:rPr lang="es-419" sz="2400" dirty="0">
                <a:solidFill>
                  <a:srgbClr val="FF0000"/>
                </a:solidFill>
              </a:rPr>
              <a:t>Timina</a:t>
            </a:r>
            <a:r>
              <a:rPr lang="es-419" sz="2400" dirty="0"/>
              <a:t> es reemplazada por base </a:t>
            </a:r>
            <a:r>
              <a:rPr lang="es-419" sz="2400" dirty="0">
                <a:solidFill>
                  <a:srgbClr val="FF0000"/>
                </a:solidFill>
              </a:rPr>
              <a:t>Uracilo</a:t>
            </a:r>
          </a:p>
          <a:p>
            <a:pPr marL="285750" indent="-285750">
              <a:buFont typeface="Arial" panose="020B0604020202020204" pitchFamily="34" charset="0"/>
              <a:buChar char="•"/>
            </a:pPr>
            <a:endParaRPr lang="es-419" sz="2400" dirty="0">
              <a:solidFill>
                <a:srgbClr val="FF0000"/>
              </a:solidFill>
            </a:endParaRPr>
          </a:p>
          <a:p>
            <a:pPr marL="285750" indent="-285750">
              <a:buFont typeface="Arial" panose="020B0604020202020204" pitchFamily="34" charset="0"/>
              <a:buChar char="•"/>
            </a:pPr>
            <a:r>
              <a:rPr lang="es-419" sz="2400" dirty="0"/>
              <a:t>Azúcar pentosa es la </a:t>
            </a:r>
            <a:r>
              <a:rPr lang="es-419" sz="2400" dirty="0">
                <a:solidFill>
                  <a:srgbClr val="FF0000"/>
                </a:solidFill>
              </a:rPr>
              <a:t>ribosa</a:t>
            </a:r>
          </a:p>
          <a:p>
            <a:pPr marL="285750" indent="-285750">
              <a:buFont typeface="Arial" panose="020B0604020202020204" pitchFamily="34" charset="0"/>
              <a:buChar char="•"/>
            </a:pPr>
            <a:endParaRPr lang="es-419" sz="2400" dirty="0">
              <a:solidFill>
                <a:srgbClr val="FF0000"/>
              </a:solidFill>
            </a:endParaRPr>
          </a:p>
          <a:p>
            <a:pPr marL="285750" indent="-285750">
              <a:buFont typeface="Arial" panose="020B0604020202020204" pitchFamily="34" charset="0"/>
              <a:buChar char="•"/>
            </a:pPr>
            <a:r>
              <a:rPr lang="es-419" sz="2400" dirty="0"/>
              <a:t>Base + ribosa: </a:t>
            </a:r>
            <a:r>
              <a:rPr lang="es-419" sz="2400" dirty="0" err="1"/>
              <a:t>nucleósido</a:t>
            </a:r>
            <a:endParaRPr lang="es-419" sz="2400" dirty="0"/>
          </a:p>
          <a:p>
            <a:pPr marL="285750" indent="-285750">
              <a:buFont typeface="Arial" panose="020B0604020202020204" pitchFamily="34" charset="0"/>
              <a:buChar char="•"/>
            </a:pPr>
            <a:r>
              <a:rPr lang="es-419" sz="2400" dirty="0" err="1"/>
              <a:t>Nucleósido</a:t>
            </a:r>
            <a:r>
              <a:rPr lang="es-419" sz="2400" dirty="0"/>
              <a:t> + grupo fosfato: nucleótido</a:t>
            </a:r>
          </a:p>
          <a:p>
            <a:pPr marL="285750" indent="-285750">
              <a:buFont typeface="Arial" panose="020B0604020202020204" pitchFamily="34" charset="0"/>
              <a:buChar char="•"/>
            </a:pPr>
            <a:endParaRPr lang="es-419" sz="2400" dirty="0"/>
          </a:p>
          <a:p>
            <a:pPr marL="285750" indent="-285750">
              <a:buFont typeface="Arial" panose="020B0604020202020204" pitchFamily="34" charset="0"/>
              <a:buChar char="•"/>
            </a:pPr>
            <a:r>
              <a:rPr lang="es-419" sz="2400" dirty="0"/>
              <a:t>ARN forma una hélice simple</a:t>
            </a:r>
            <a:endParaRPr lang="en-US" sz="2400" dirty="0"/>
          </a:p>
        </p:txBody>
      </p:sp>
      <p:pic>
        <p:nvPicPr>
          <p:cNvPr id="3"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72777" y="372408"/>
            <a:ext cx="3619264" cy="5960438"/>
          </a:xfrm>
          <a:prstGeom prst="rect">
            <a:avLst/>
          </a:prstGeom>
        </p:spPr>
      </p:pic>
    </p:spTree>
    <p:extLst>
      <p:ext uri="{BB962C8B-B14F-4D97-AF65-F5344CB8AC3E}">
        <p14:creationId xmlns="" xmlns:p14="http://schemas.microsoft.com/office/powerpoint/2010/main" val="2079793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SPLICING (Corte y Empalme)</a:t>
            </a:r>
          </a:p>
        </p:txBody>
      </p:sp>
      <p:sp>
        <p:nvSpPr>
          <p:cNvPr id="3" name="Marcador de contenido 2"/>
          <p:cNvSpPr>
            <a:spLocks noGrp="1"/>
          </p:cNvSpPr>
          <p:nvPr>
            <p:ph idx="1"/>
          </p:nvPr>
        </p:nvSpPr>
        <p:spPr>
          <a:xfrm>
            <a:off x="838200" y="1825625"/>
            <a:ext cx="10515600" cy="2231220"/>
          </a:xfrm>
        </p:spPr>
        <p:txBody>
          <a:bodyPr>
            <a:normAutofit lnSpcReduction="10000"/>
          </a:bodyPr>
          <a:lstStyle/>
          <a:p>
            <a:pPr marL="0" indent="0" algn="ctr">
              <a:buNone/>
            </a:pPr>
            <a:r>
              <a:rPr lang="es-CO" dirty="0" smtClean="0"/>
              <a:t>El </a:t>
            </a:r>
            <a:r>
              <a:rPr lang="es-CO" b="1" dirty="0" smtClean="0"/>
              <a:t>SPLICEOSOMA</a:t>
            </a:r>
            <a:r>
              <a:rPr lang="es-CO" dirty="0" smtClean="0"/>
              <a:t> retira los intrones para que se genere un m RNA casi maduro</a:t>
            </a:r>
          </a:p>
          <a:p>
            <a:endParaRPr lang="es-CO" dirty="0"/>
          </a:p>
          <a:p>
            <a:endParaRPr lang="es-CO" dirty="0" smtClean="0"/>
          </a:p>
          <a:p>
            <a:pPr marL="0" indent="0">
              <a:buNone/>
            </a:pPr>
            <a:r>
              <a:rPr lang="es-CO" dirty="0"/>
              <a:t>	</a:t>
            </a:r>
            <a:r>
              <a:rPr lang="es-CO" dirty="0" smtClean="0"/>
              <a:t>	  Solo queda las secuencias codificantes</a:t>
            </a:r>
            <a:endParaRPr lang="es-CO" dirty="0"/>
          </a:p>
        </p:txBody>
      </p:sp>
      <p:sp>
        <p:nvSpPr>
          <p:cNvPr id="5" name="Flecha abajo 4"/>
          <p:cNvSpPr/>
          <p:nvPr/>
        </p:nvSpPr>
        <p:spPr>
          <a:xfrm>
            <a:off x="5370490" y="2745962"/>
            <a:ext cx="1030310" cy="811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2" cstate="print"/>
          <a:stretch>
            <a:fillRect/>
          </a:stretch>
        </p:blipFill>
        <p:spPr>
          <a:xfrm>
            <a:off x="964104" y="3940287"/>
            <a:ext cx="10487025" cy="3038475"/>
          </a:xfrm>
          <a:prstGeom prst="rect">
            <a:avLst/>
          </a:prstGeom>
        </p:spPr>
      </p:pic>
    </p:spTree>
    <p:extLst>
      <p:ext uri="{BB962C8B-B14F-4D97-AF65-F5344CB8AC3E}">
        <p14:creationId xmlns="" xmlns:p14="http://schemas.microsoft.com/office/powerpoint/2010/main" val="3310121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stretch>
            <a:fillRect/>
          </a:stretch>
        </p:blipFill>
        <p:spPr>
          <a:xfrm>
            <a:off x="1792391" y="1233968"/>
            <a:ext cx="8974133" cy="4690314"/>
          </a:xfrm>
          <a:prstGeom prst="rect">
            <a:avLst/>
          </a:prstGeom>
        </p:spPr>
      </p:pic>
    </p:spTree>
    <p:extLst>
      <p:ext uri="{BB962C8B-B14F-4D97-AF65-F5344CB8AC3E}">
        <p14:creationId xmlns="" xmlns:p14="http://schemas.microsoft.com/office/powerpoint/2010/main" val="737429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DNAhelix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
            <a:ext cx="1828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5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1400" y="663575"/>
            <a:ext cx="6629400" cy="614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60" name="Rectangle 4"/>
          <p:cNvSpPr>
            <a:spLocks noChangeArrowheads="1"/>
          </p:cNvSpPr>
          <p:nvPr/>
        </p:nvSpPr>
        <p:spPr bwMode="auto">
          <a:xfrm>
            <a:off x="2743200" y="152400"/>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s-CO" sz="4400" b="1">
                <a:solidFill>
                  <a:srgbClr val="009900"/>
                </a:solidFill>
                <a:latin typeface="Comic Sans MS" panose="030F0702030302020204" pitchFamily="66" charset="0"/>
              </a:rPr>
              <a:t>Procesamiento del RNA</a:t>
            </a:r>
            <a:endParaRPr lang="es-PR" altLang="es-CO" sz="4400" b="1">
              <a:solidFill>
                <a:srgbClr val="009900"/>
              </a:solidFill>
              <a:latin typeface="Comic Sans MS" panose="030F0702030302020204" pitchFamily="66" charset="0"/>
            </a:endParaRPr>
          </a:p>
        </p:txBody>
      </p:sp>
    </p:spTree>
    <p:extLst>
      <p:ext uri="{BB962C8B-B14F-4D97-AF65-F5344CB8AC3E}">
        <p14:creationId xmlns="" xmlns:p14="http://schemas.microsoft.com/office/powerpoint/2010/main" val="471936625"/>
      </p:ext>
    </p:extLst>
  </p:cSld>
  <p:clrMapOvr>
    <a:masterClrMapping/>
  </p:clrMapOvr>
  <p:transition>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ADICIÓN DE LA CAPERUZA (CAP) 5’</a:t>
            </a:r>
            <a:endParaRPr lang="es-CO" dirty="0"/>
          </a:p>
        </p:txBody>
      </p:sp>
      <p:sp>
        <p:nvSpPr>
          <p:cNvPr id="3" name="Marcador de contenido 2"/>
          <p:cNvSpPr>
            <a:spLocks noGrp="1"/>
          </p:cNvSpPr>
          <p:nvPr>
            <p:ph idx="1"/>
          </p:nvPr>
        </p:nvSpPr>
        <p:spPr/>
        <p:txBody>
          <a:bodyPr/>
          <a:lstStyle/>
          <a:p>
            <a:r>
              <a:rPr lang="es-CO" dirty="0" smtClean="0"/>
              <a:t>Adición de UN PROTECTOR que consta de una guanina </a:t>
            </a:r>
            <a:r>
              <a:rPr lang="es-CO" dirty="0" err="1" smtClean="0"/>
              <a:t>metilada</a:t>
            </a:r>
            <a:r>
              <a:rPr lang="es-CO" dirty="0"/>
              <a:t> </a:t>
            </a:r>
            <a:r>
              <a:rPr lang="es-CO" dirty="0" smtClean="0"/>
              <a:t>(7-metilguanosina) por un enlace </a:t>
            </a:r>
            <a:r>
              <a:rPr lang="es-CO" dirty="0" err="1" smtClean="0"/>
              <a:t>trifosfato</a:t>
            </a:r>
            <a:r>
              <a:rPr lang="es-CO" dirty="0" smtClean="0"/>
              <a:t> (5’ppp5’)</a:t>
            </a:r>
          </a:p>
          <a:p>
            <a:pPr marL="0" indent="0">
              <a:buNone/>
            </a:pPr>
            <a:endParaRPr lang="es-CO" dirty="0" smtClean="0"/>
          </a:p>
          <a:p>
            <a:r>
              <a:rPr lang="es-CO" dirty="0" smtClean="0"/>
              <a:t>Puede encontrarse en 3 formas</a:t>
            </a:r>
          </a:p>
          <a:p>
            <a:pPr marL="514350" indent="-514350">
              <a:buAutoNum type="arabicPeriod"/>
            </a:pPr>
            <a:r>
              <a:rPr lang="es-CO" dirty="0" smtClean="0"/>
              <a:t>Forma 0: SM- Eucariotas unicelulares</a:t>
            </a:r>
          </a:p>
          <a:p>
            <a:pPr marL="514350" indent="-514350">
              <a:buAutoNum type="arabicPeriod"/>
            </a:pPr>
            <a:r>
              <a:rPr lang="es-CO" dirty="0" smtClean="0"/>
              <a:t>Forma 1: </a:t>
            </a:r>
            <a:r>
              <a:rPr lang="es-CO" dirty="0" err="1" smtClean="0"/>
              <a:t>Nucleotido</a:t>
            </a:r>
            <a:r>
              <a:rPr lang="es-CO" dirty="0" smtClean="0"/>
              <a:t> líder </a:t>
            </a:r>
            <a:r>
              <a:rPr lang="es-CO" dirty="0" err="1" smtClean="0"/>
              <a:t>metilado</a:t>
            </a:r>
            <a:r>
              <a:rPr lang="es-CO" dirty="0" smtClean="0"/>
              <a:t>- </a:t>
            </a:r>
            <a:r>
              <a:rPr lang="es-CO" dirty="0" err="1" smtClean="0"/>
              <a:t>Pluricell</a:t>
            </a:r>
            <a:endParaRPr lang="es-CO" dirty="0" smtClean="0"/>
          </a:p>
          <a:p>
            <a:pPr marL="514350" indent="-514350">
              <a:buAutoNum type="arabicPeriod"/>
            </a:pPr>
            <a:r>
              <a:rPr lang="es-CO" dirty="0" smtClean="0"/>
              <a:t>Forma 2: 2 primeros nucleótidos </a:t>
            </a:r>
            <a:r>
              <a:rPr lang="es-CO" dirty="0" err="1" smtClean="0"/>
              <a:t>metilados</a:t>
            </a:r>
            <a:endParaRPr lang="es-CO" dirty="0" smtClean="0"/>
          </a:p>
          <a:p>
            <a:pPr marL="514350" indent="-514350">
              <a:buAutoNum type="arabicPeriod"/>
            </a:pPr>
            <a:endParaRPr lang="es-CO" dirty="0"/>
          </a:p>
        </p:txBody>
      </p:sp>
      <p:pic>
        <p:nvPicPr>
          <p:cNvPr id="59394" name="Picture 2" descr="http://www3.uah.es/biomolq/BM/Esquemas/Tema%2014%20expandido/Temario/imagenes/CAP%20estructur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8694" y="2816041"/>
            <a:ext cx="2706932" cy="38053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76597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ADICIÓN DE POLIADENILATO POLI A</a:t>
            </a:r>
            <a:endParaRPr lang="es-CO" dirty="0"/>
          </a:p>
        </p:txBody>
      </p:sp>
      <p:sp>
        <p:nvSpPr>
          <p:cNvPr id="3" name="Marcador de contenido 2"/>
          <p:cNvSpPr>
            <a:spLocks noGrp="1"/>
          </p:cNvSpPr>
          <p:nvPr>
            <p:ph idx="1"/>
          </p:nvPr>
        </p:nvSpPr>
        <p:spPr>
          <a:xfrm>
            <a:off x="838200" y="1439259"/>
            <a:ext cx="10515600" cy="2398645"/>
          </a:xfrm>
        </p:spPr>
        <p:txBody>
          <a:bodyPr>
            <a:normAutofit/>
          </a:bodyPr>
          <a:lstStyle/>
          <a:p>
            <a:r>
              <a:rPr lang="es-CO" dirty="0" smtClean="0"/>
              <a:t>Se da en OH 3’ tienen mas de 30 nucleótidos y hasta 300 (A)</a:t>
            </a:r>
          </a:p>
          <a:p>
            <a:r>
              <a:rPr lang="es-CO" dirty="0" smtClean="0"/>
              <a:t>Se unen a la proteína de unión de </a:t>
            </a:r>
            <a:r>
              <a:rPr lang="es-CO" dirty="0" err="1" smtClean="0"/>
              <a:t>poliA</a:t>
            </a:r>
            <a:r>
              <a:rPr lang="es-CO" dirty="0" smtClean="0"/>
              <a:t> (PABP)</a:t>
            </a:r>
          </a:p>
          <a:p>
            <a:r>
              <a:rPr lang="es-CO" dirty="0" smtClean="0"/>
              <a:t>PABP Protege el RNA m reduciendo su degradación</a:t>
            </a:r>
            <a:endParaRPr lang="es-CO" dirty="0"/>
          </a:p>
          <a:p>
            <a:r>
              <a:rPr lang="es-CO" dirty="0" smtClean="0"/>
              <a:t>Es generada a partir de ATP y por la acción de Polimerasa </a:t>
            </a:r>
            <a:r>
              <a:rPr lang="es-CO" dirty="0" err="1" smtClean="0"/>
              <a:t>PoliA</a:t>
            </a:r>
            <a:endParaRPr lang="es-CO" dirty="0" smtClean="0"/>
          </a:p>
        </p:txBody>
      </p:sp>
      <p:pic>
        <p:nvPicPr>
          <p:cNvPr id="4" name="Imagen 3"/>
          <p:cNvPicPr>
            <a:picLocks noChangeAspect="1"/>
          </p:cNvPicPr>
          <p:nvPr/>
        </p:nvPicPr>
        <p:blipFill rotWithShape="1">
          <a:blip r:embed="rId2" cstate="print"/>
          <a:srcRect t="22619"/>
          <a:stretch/>
        </p:blipFill>
        <p:spPr>
          <a:xfrm>
            <a:off x="2366225" y="3438660"/>
            <a:ext cx="6076950" cy="3530487"/>
          </a:xfrm>
          <a:prstGeom prst="rect">
            <a:avLst/>
          </a:prstGeom>
        </p:spPr>
      </p:pic>
      <p:sp>
        <p:nvSpPr>
          <p:cNvPr id="5" name="Elipse 4"/>
          <p:cNvSpPr/>
          <p:nvPr/>
        </p:nvSpPr>
        <p:spPr>
          <a:xfrm>
            <a:off x="6246254" y="6117465"/>
            <a:ext cx="888642" cy="90152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 xmlns:p14="http://schemas.microsoft.com/office/powerpoint/2010/main" val="2309782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13_10"/>
          <p:cNvPicPr>
            <a:picLocks noChangeAspect="1" noChangeArrowheads="1"/>
          </p:cNvPicPr>
          <p:nvPr/>
        </p:nvPicPr>
        <p:blipFill>
          <a:blip r:embed="rId3" cstate="print">
            <a:extLst>
              <a:ext uri="{28A0092B-C50C-407E-A947-70E740481C1C}">
                <a14:useLocalDpi xmlns="" xmlns:a14="http://schemas.microsoft.com/office/drawing/2010/main" val="0"/>
              </a:ext>
            </a:extLst>
          </a:blip>
          <a:srcRect b="3073"/>
          <a:stretch>
            <a:fillRect/>
          </a:stretch>
        </p:blipFill>
        <p:spPr bwMode="auto">
          <a:xfrm>
            <a:off x="4333876" y="0"/>
            <a:ext cx="3495675" cy="664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1" name="Text Box 5"/>
          <p:cNvSpPr txBox="1">
            <a:spLocks noChangeArrowheads="1"/>
          </p:cNvSpPr>
          <p:nvPr/>
        </p:nvSpPr>
        <p:spPr bwMode="auto">
          <a:xfrm>
            <a:off x="1524000" y="6581775"/>
            <a:ext cx="9144000" cy="2831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2269" tIns="41134" rIns="82269" bIns="41134">
            <a:spAutoFit/>
          </a:bodyPr>
          <a:lstStyle>
            <a:lvl1pPr defTabSz="822325">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8223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822325">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822325">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s-CO" sz="1300" b="1">
                <a:latin typeface="Arial" panose="020B0604020202020204" pitchFamily="34" charset="0"/>
              </a:rPr>
              <a:t>Figure 13-10</a:t>
            </a:r>
            <a:r>
              <a:rPr lang="en-US" altLang="es-CO" sz="1300">
                <a:latin typeface="Arial" panose="020B0604020202020204" pitchFamily="34" charset="0"/>
              </a:rPr>
              <a:t>    Copyright </a:t>
            </a:r>
            <a:r>
              <a:rPr lang="en-US" altLang="es-CO" sz="1300">
                <a:latin typeface="Arial" panose="020B0604020202020204" pitchFamily="34" charset="0"/>
                <a:cs typeface="Arial" panose="020B0604020202020204" pitchFamily="34" charset="0"/>
              </a:rPr>
              <a:t>© 2006 Pearson Prentice Hall, Inc.</a:t>
            </a:r>
            <a:endParaRPr lang="en-GB" altLang="es-CO" sz="13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27316094"/>
      </p:ext>
    </p:extLst>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DNAhelix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
            <a:ext cx="1828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728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33800" y="457201"/>
            <a:ext cx="6248400" cy="642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4" name="Rectangle 4"/>
          <p:cNvSpPr>
            <a:spLocks noChangeArrowheads="1"/>
          </p:cNvSpPr>
          <p:nvPr/>
        </p:nvSpPr>
        <p:spPr bwMode="auto">
          <a:xfrm>
            <a:off x="2743200" y="152400"/>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s-CO" sz="4400" b="1">
                <a:solidFill>
                  <a:srgbClr val="009900"/>
                </a:solidFill>
                <a:latin typeface="Comic Sans MS" panose="030F0702030302020204" pitchFamily="66" charset="0"/>
              </a:rPr>
              <a:t>Transcripción Procariotes</a:t>
            </a:r>
            <a:endParaRPr lang="es-PR" altLang="es-CO" sz="4400" b="1">
              <a:solidFill>
                <a:srgbClr val="009900"/>
              </a:solidFill>
              <a:latin typeface="Comic Sans MS" panose="030F0702030302020204" pitchFamily="66" charset="0"/>
            </a:endParaRPr>
          </a:p>
        </p:txBody>
      </p:sp>
    </p:spTree>
    <p:extLst>
      <p:ext uri="{BB962C8B-B14F-4D97-AF65-F5344CB8AC3E}">
        <p14:creationId xmlns="" xmlns:p14="http://schemas.microsoft.com/office/powerpoint/2010/main" val="879093165"/>
      </p:ext>
    </p:extLst>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2743200" y="152400"/>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s-CO" sz="4400" b="1">
                <a:solidFill>
                  <a:srgbClr val="009900"/>
                </a:solidFill>
                <a:latin typeface="Comic Sans MS" panose="030F0702030302020204" pitchFamily="66" charset="0"/>
              </a:rPr>
              <a:t>Procesamiento del RNA</a:t>
            </a:r>
            <a:endParaRPr lang="es-PR" altLang="es-CO" sz="4400" b="1">
              <a:solidFill>
                <a:srgbClr val="009900"/>
              </a:solidFill>
              <a:latin typeface="Comic Sans MS" panose="030F0702030302020204" pitchFamily="66" charset="0"/>
            </a:endParaRPr>
          </a:p>
        </p:txBody>
      </p:sp>
      <p:pic>
        <p:nvPicPr>
          <p:cNvPr id="98307" name="Picture 4" descr="scan000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528638"/>
            <a:ext cx="9067800" cy="632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308" name="Picture 2" descr="DNAhelix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1" y="0"/>
            <a:ext cx="19526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47885506"/>
      </p:ext>
    </p:extLst>
  </p:cSld>
  <p:clrMapOvr>
    <a:masterClrMapping/>
  </p:clrMapOvr>
  <p:transition>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DNAhelix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
            <a:ext cx="1828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1" name="Rectangle 3"/>
          <p:cNvSpPr>
            <a:spLocks noChangeArrowheads="1"/>
          </p:cNvSpPr>
          <p:nvPr/>
        </p:nvSpPr>
        <p:spPr bwMode="auto">
          <a:xfrm>
            <a:off x="2743200" y="152400"/>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s-CO" sz="4400" b="1">
                <a:solidFill>
                  <a:srgbClr val="009900"/>
                </a:solidFill>
                <a:latin typeface="Comic Sans MS" panose="030F0702030302020204" pitchFamily="66" charset="0"/>
              </a:rPr>
              <a:t>Transcripción Eucariotes</a:t>
            </a:r>
            <a:endParaRPr lang="es-PR" altLang="es-CO" sz="4400" b="1">
              <a:solidFill>
                <a:srgbClr val="009900"/>
              </a:solidFill>
              <a:latin typeface="Comic Sans MS" panose="030F0702030302020204" pitchFamily="66" charset="0"/>
            </a:endParaRPr>
          </a:p>
        </p:txBody>
      </p:sp>
      <p:pic>
        <p:nvPicPr>
          <p:cNvPr id="993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2800" y="509588"/>
            <a:ext cx="6934200" cy="634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9607909"/>
      </p:ext>
    </p:extLst>
  </p:cSld>
  <p:clrMapOvr>
    <a:masterClrMapping/>
  </p:clrMapOvr>
  <p:transition>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7"/>
          <p:cNvGraphicFramePr>
            <a:graphicFrameLocks noChangeAspect="1"/>
          </p:cNvGraphicFramePr>
          <p:nvPr>
            <p:extLst>
              <p:ext uri="{D42A27DB-BD31-4B8C-83A1-F6EECF244321}">
                <p14:modId xmlns="" xmlns:p14="http://schemas.microsoft.com/office/powerpoint/2010/main" val="1007787574"/>
              </p:ext>
            </p:extLst>
          </p:nvPr>
        </p:nvGraphicFramePr>
        <p:xfrm>
          <a:off x="2876550" y="434394"/>
          <a:ext cx="7772400" cy="6096000"/>
        </p:xfrm>
        <a:graphic>
          <a:graphicData uri="http://schemas.openxmlformats.org/presentationml/2006/ole">
            <p:oleObj spid="_x0000_s56346" name="Bitmap Image" r:id="rId3" imgW="5304762" imgH="3180952" progId="PBrush">
              <p:embed/>
            </p:oleObj>
          </a:graphicData>
        </a:graphic>
      </p:graphicFrame>
      <p:sp>
        <p:nvSpPr>
          <p:cNvPr id="103427" name="Rectangle 2"/>
          <p:cNvSpPr>
            <a:spLocks noGrp="1" noChangeArrowheads="1"/>
          </p:cNvSpPr>
          <p:nvPr>
            <p:ph type="title" idx="4294967295"/>
          </p:nvPr>
        </p:nvSpPr>
        <p:spPr>
          <a:xfrm>
            <a:off x="2209800" y="152400"/>
            <a:ext cx="7772400" cy="1143000"/>
          </a:xfrm>
        </p:spPr>
        <p:txBody>
          <a:bodyPr/>
          <a:lstStyle/>
          <a:p>
            <a:pPr eaLnBrk="1" hangingPunct="1"/>
            <a:r>
              <a:rPr lang="en-US" altLang="es-CO" sz="3600">
                <a:latin typeface="Comic Sans MS" panose="030F0702030302020204" pitchFamily="66" charset="0"/>
              </a:rPr>
              <a:t>  </a:t>
            </a:r>
            <a:endParaRPr lang="en-US" altLang="es-CO" smtClean="0">
              <a:latin typeface="Comic Sans MS" panose="030F0702030302020204" pitchFamily="66" charset="0"/>
            </a:endParaRPr>
          </a:p>
        </p:txBody>
      </p:sp>
      <p:pic>
        <p:nvPicPr>
          <p:cNvPr id="103428" name="Picture 3" descr="DNAhelix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0" y="1"/>
            <a:ext cx="1066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29" name="Text Box 4"/>
          <p:cNvSpPr txBox="1">
            <a:spLocks noChangeArrowheads="1"/>
          </p:cNvSpPr>
          <p:nvPr/>
        </p:nvSpPr>
        <p:spPr bwMode="auto">
          <a:xfrm>
            <a:off x="3733800" y="1295400"/>
            <a:ext cx="594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519113">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519113">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519113">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s-CO" sz="2400">
                <a:latin typeface="Comic Sans MS" panose="030F0702030302020204" pitchFamily="66" charset="0"/>
              </a:rPr>
              <a:t>		</a:t>
            </a:r>
            <a:endParaRPr lang="en-US" altLang="es-CO" sz="2000">
              <a:latin typeface="Comic Sans MS" panose="030F0702030302020204" pitchFamily="66" charset="0"/>
            </a:endParaRPr>
          </a:p>
        </p:txBody>
      </p:sp>
      <p:sp>
        <p:nvSpPr>
          <p:cNvPr id="103430" name="Rectangle 5"/>
          <p:cNvSpPr>
            <a:spLocks noChangeArrowheads="1"/>
          </p:cNvSpPr>
          <p:nvPr/>
        </p:nvSpPr>
        <p:spPr bwMode="auto">
          <a:xfrm>
            <a:off x="2590800" y="228600"/>
            <a:ext cx="8077200" cy="1143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s-CO" altLang="es-CO" sz="4800" b="1">
                <a:solidFill>
                  <a:srgbClr val="009900"/>
                </a:solidFill>
                <a:latin typeface="Comic Sans MS" panose="030F0702030302020204" pitchFamily="66" charset="0"/>
              </a:rPr>
              <a:t>Transcripción</a:t>
            </a:r>
          </a:p>
        </p:txBody>
      </p:sp>
      <p:sp>
        <p:nvSpPr>
          <p:cNvPr id="144392" name="Rectangle 8"/>
          <p:cNvSpPr>
            <a:spLocks noChangeArrowheads="1"/>
          </p:cNvSpPr>
          <p:nvPr/>
        </p:nvSpPr>
        <p:spPr bwMode="auto">
          <a:xfrm>
            <a:off x="3733800" y="2895600"/>
            <a:ext cx="4572000" cy="1600200"/>
          </a:xfrm>
          <a:prstGeom prst="rect">
            <a:avLst/>
          </a:prstGeom>
          <a:noFill/>
          <a:ln w="38100">
            <a:solidFill>
              <a:srgbClr val="DC0CBE"/>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s-CO" altLang="es-CO" sz="2400"/>
          </a:p>
        </p:txBody>
      </p:sp>
      <p:sp>
        <p:nvSpPr>
          <p:cNvPr id="144393" name="Rectangle 9"/>
          <p:cNvSpPr>
            <a:spLocks noChangeArrowheads="1"/>
          </p:cNvSpPr>
          <p:nvPr/>
        </p:nvSpPr>
        <p:spPr bwMode="auto">
          <a:xfrm>
            <a:off x="3786188" y="5943600"/>
            <a:ext cx="4519612" cy="762000"/>
          </a:xfrm>
          <a:prstGeom prst="rect">
            <a:avLst/>
          </a:prstGeom>
          <a:solidFill>
            <a:srgbClr val="002060"/>
          </a:solidFill>
          <a:ln w="38100">
            <a:solidFill>
              <a:srgbClr val="DC0CBE"/>
            </a:solidFill>
            <a:miter lim="800000"/>
            <a:headEnd/>
            <a:tailEnd/>
          </a:ln>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s-CO" altLang="es-CO" sz="2400"/>
          </a:p>
        </p:txBody>
      </p:sp>
      <p:sp>
        <p:nvSpPr>
          <p:cNvPr id="103433" name="Rectangle 11"/>
          <p:cNvSpPr>
            <a:spLocks noChangeArrowheads="1"/>
          </p:cNvSpPr>
          <p:nvPr/>
        </p:nvSpPr>
        <p:spPr bwMode="auto">
          <a:xfrm>
            <a:off x="8591550" y="1695450"/>
            <a:ext cx="2057400" cy="4953000"/>
          </a:xfrm>
          <a:prstGeom prst="rect">
            <a:avLst/>
          </a:prstGeom>
          <a:solidFill>
            <a:srgbClr val="06016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s-CO" altLang="es-CO" sz="2400"/>
          </a:p>
        </p:txBody>
      </p:sp>
      <p:sp>
        <p:nvSpPr>
          <p:cNvPr id="2" name="Rectángulo redondeado 1"/>
          <p:cNvSpPr/>
          <p:nvPr/>
        </p:nvSpPr>
        <p:spPr>
          <a:xfrm>
            <a:off x="3786188" y="3374265"/>
            <a:ext cx="4404775" cy="32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92924840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box(in)">
                                      <p:cBhvr>
                                        <p:cTn id="7" dur="500"/>
                                        <p:tgtEl>
                                          <p:spTgt spid="144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93"/>
                                        </p:tgtEl>
                                        <p:attrNameLst>
                                          <p:attrName>style.visibility</p:attrName>
                                        </p:attrNameLst>
                                      </p:cBhvr>
                                      <p:to>
                                        <p:strVal val="visible"/>
                                      </p:to>
                                    </p:set>
                                    <p:animEffect transition="in" filter="box(in)">
                                      <p:cBhvr>
                                        <p:cTn id="12" dur="5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p:bldP spid="1443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161.111.227.80/compbio/material/algoritmos3D/nucleotide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3760" y="302779"/>
            <a:ext cx="10791469" cy="4684921"/>
          </a:xfrm>
          <a:prstGeom prst="rect">
            <a:avLst/>
          </a:prstGeom>
          <a:noFill/>
          <a:extLst>
            <a:ext uri="{909E8E84-426E-40DD-AFC4-6F175D3DCCD1}">
              <a14:hiddenFill xmlns="" xmlns:a14="http://schemas.microsoft.com/office/drawing/2010/main">
                <a:solidFill>
                  <a:srgbClr val="FFFFFF"/>
                </a:solidFill>
              </a14:hiddenFill>
            </a:ext>
          </a:extLst>
        </p:spPr>
      </p:pic>
      <p:pic>
        <p:nvPicPr>
          <p:cNvPr id="57350" name="Picture 6" descr="Resultado de imagen para nucleotidos y sus part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58617" y="4780522"/>
            <a:ext cx="2543175" cy="1800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6443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REGULACIÓN DE LA TRANSCRICIÓN</a:t>
            </a:r>
            <a:endParaRPr lang="es-CO" dirty="0"/>
          </a:p>
        </p:txBody>
      </p:sp>
      <p:sp>
        <p:nvSpPr>
          <p:cNvPr id="3" name="Marcador de contenido 2"/>
          <p:cNvSpPr>
            <a:spLocks noGrp="1"/>
          </p:cNvSpPr>
          <p:nvPr>
            <p:ph idx="1"/>
          </p:nvPr>
        </p:nvSpPr>
        <p:spPr/>
        <p:txBody>
          <a:bodyPr>
            <a:normAutofit fontScale="92500" lnSpcReduction="20000"/>
          </a:bodyPr>
          <a:lstStyle/>
          <a:p>
            <a:pPr marL="0" indent="0" algn="ctr">
              <a:buNone/>
            </a:pPr>
            <a:r>
              <a:rPr lang="es-CO" dirty="0"/>
              <a:t> </a:t>
            </a:r>
            <a:r>
              <a:rPr lang="es-CO" dirty="0" smtClean="0"/>
              <a:t> Enzimas necesarias</a:t>
            </a:r>
          </a:p>
          <a:p>
            <a:pPr marL="0" indent="0" algn="ctr">
              <a:buNone/>
            </a:pPr>
            <a:endParaRPr lang="es-CO" dirty="0" smtClean="0"/>
          </a:p>
          <a:p>
            <a:pPr marL="0" indent="0" algn="ctr">
              <a:buNone/>
            </a:pPr>
            <a:r>
              <a:rPr lang="es-CO" dirty="0" smtClean="0"/>
              <a:t>Manera Continua     Forma circunstancial</a:t>
            </a:r>
          </a:p>
          <a:p>
            <a:pPr marL="0" indent="0" algn="ctr">
              <a:buNone/>
            </a:pPr>
            <a:endParaRPr lang="es-CO" dirty="0" smtClean="0"/>
          </a:p>
          <a:p>
            <a:pPr marL="0" indent="0" algn="ctr">
              <a:buNone/>
            </a:pPr>
            <a:r>
              <a:rPr lang="es-CO" dirty="0" smtClean="0"/>
              <a:t>Regulación de síntesis</a:t>
            </a:r>
          </a:p>
          <a:p>
            <a:pPr marL="0" indent="0" algn="ctr">
              <a:buNone/>
            </a:pPr>
            <a:endParaRPr lang="es-CO" dirty="0"/>
          </a:p>
          <a:p>
            <a:pPr marL="0" indent="0" algn="ctr">
              <a:buNone/>
            </a:pPr>
            <a:r>
              <a:rPr lang="es-CO" dirty="0" smtClean="0"/>
              <a:t>Gasto de ATP innecesario si se transcribe y traduce una proteína que no se va a utilizar</a:t>
            </a:r>
          </a:p>
          <a:p>
            <a:pPr marL="0" indent="0" algn="ctr">
              <a:buNone/>
            </a:pPr>
            <a:endParaRPr lang="es-CO" dirty="0"/>
          </a:p>
          <a:p>
            <a:pPr marL="0" indent="0" algn="ctr">
              <a:buNone/>
            </a:pPr>
            <a:r>
              <a:rPr lang="es-CO" dirty="0" smtClean="0"/>
              <a:t>Transcripción la célula elige que genes transcribe y cuales NO!</a:t>
            </a:r>
          </a:p>
          <a:p>
            <a:pPr marL="0" indent="0" algn="ctr">
              <a:buNone/>
            </a:pPr>
            <a:r>
              <a:rPr lang="es-CO" dirty="0" smtClean="0"/>
              <a:t>De acuerdo a las necesidades metabólicas</a:t>
            </a:r>
          </a:p>
        </p:txBody>
      </p:sp>
      <p:sp>
        <p:nvSpPr>
          <p:cNvPr id="6" name="Flecha abajo 5"/>
          <p:cNvSpPr/>
          <p:nvPr/>
        </p:nvSpPr>
        <p:spPr>
          <a:xfrm>
            <a:off x="7225048" y="2215166"/>
            <a:ext cx="283335" cy="36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abajo 6"/>
          <p:cNvSpPr/>
          <p:nvPr/>
        </p:nvSpPr>
        <p:spPr>
          <a:xfrm>
            <a:off x="4711522" y="2215165"/>
            <a:ext cx="283335" cy="36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abajo 7"/>
          <p:cNvSpPr/>
          <p:nvPr/>
        </p:nvSpPr>
        <p:spPr>
          <a:xfrm>
            <a:off x="5812665" y="3088783"/>
            <a:ext cx="283335" cy="36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abajo 8"/>
          <p:cNvSpPr/>
          <p:nvPr/>
        </p:nvSpPr>
        <p:spPr>
          <a:xfrm>
            <a:off x="5812665" y="3856707"/>
            <a:ext cx="283335" cy="36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bajo 9"/>
          <p:cNvSpPr/>
          <p:nvPr/>
        </p:nvSpPr>
        <p:spPr>
          <a:xfrm>
            <a:off x="5812665" y="4926683"/>
            <a:ext cx="283335" cy="36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1405553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206062" y="4101654"/>
            <a:ext cx="3335628" cy="2498501"/>
          </a:xfrm>
          <a:prstGeom prst="rect">
            <a:avLst/>
          </a:prstGeom>
        </p:spPr>
      </p:pic>
      <p:sp>
        <p:nvSpPr>
          <p:cNvPr id="2" name="Título 1"/>
          <p:cNvSpPr>
            <a:spLocks noGrp="1"/>
          </p:cNvSpPr>
          <p:nvPr>
            <p:ph type="title"/>
          </p:nvPr>
        </p:nvSpPr>
        <p:spPr/>
        <p:txBody>
          <a:bodyPr/>
          <a:lstStyle/>
          <a:p>
            <a:r>
              <a:rPr lang="es-CO" dirty="0" smtClean="0"/>
              <a:t>ESPECIALIZACIÓN CEULAR-TRANSCRIPCIÓN</a:t>
            </a:r>
            <a:endParaRPr lang="es-CO" dirty="0"/>
          </a:p>
        </p:txBody>
      </p:sp>
      <p:pic>
        <p:nvPicPr>
          <p:cNvPr id="6" name="Marcador de contenido 5"/>
          <p:cNvPicPr>
            <a:picLocks noGrp="1" noChangeAspect="1"/>
          </p:cNvPicPr>
          <p:nvPr>
            <p:ph idx="1"/>
          </p:nvPr>
        </p:nvPicPr>
        <p:blipFill>
          <a:blip r:embed="rId3" cstate="print"/>
          <a:stretch>
            <a:fillRect/>
          </a:stretch>
        </p:blipFill>
        <p:spPr>
          <a:xfrm>
            <a:off x="7328634" y="3374265"/>
            <a:ext cx="4719016" cy="3225890"/>
          </a:xfrm>
          <a:prstGeom prst="rect">
            <a:avLst/>
          </a:prstGeom>
        </p:spPr>
      </p:pic>
      <p:pic>
        <p:nvPicPr>
          <p:cNvPr id="7" name="Imagen 6"/>
          <p:cNvPicPr>
            <a:picLocks noChangeAspect="1"/>
          </p:cNvPicPr>
          <p:nvPr/>
        </p:nvPicPr>
        <p:blipFill>
          <a:blip r:embed="rId4" cstate="print"/>
          <a:stretch>
            <a:fillRect/>
          </a:stretch>
        </p:blipFill>
        <p:spPr>
          <a:xfrm>
            <a:off x="3768287" y="3992383"/>
            <a:ext cx="3333750" cy="2505075"/>
          </a:xfrm>
          <a:prstGeom prst="rect">
            <a:avLst/>
          </a:prstGeom>
        </p:spPr>
      </p:pic>
      <p:sp>
        <p:nvSpPr>
          <p:cNvPr id="8" name="CuadroTexto 7"/>
          <p:cNvSpPr txBox="1"/>
          <p:nvPr/>
        </p:nvSpPr>
        <p:spPr>
          <a:xfrm>
            <a:off x="6096000" y="1562980"/>
            <a:ext cx="5962918" cy="646331"/>
          </a:xfrm>
          <a:prstGeom prst="rect">
            <a:avLst/>
          </a:prstGeom>
          <a:noFill/>
        </p:spPr>
        <p:txBody>
          <a:bodyPr wrap="square" rtlCol="0">
            <a:spAutoFit/>
          </a:bodyPr>
          <a:lstStyle/>
          <a:p>
            <a:r>
              <a:rPr lang="es-CO" dirty="0" smtClean="0"/>
              <a:t>SINTESIS DE DIFERENTES </a:t>
            </a:r>
            <a:r>
              <a:rPr lang="es-CO" dirty="0" err="1" smtClean="0"/>
              <a:t>RNAm</a:t>
            </a:r>
            <a:r>
              <a:rPr lang="es-CO" dirty="0" smtClean="0"/>
              <a:t> y por ende diferentes proteínas  a partir del mismo genoma</a:t>
            </a:r>
            <a:endParaRPr lang="es-CO" dirty="0"/>
          </a:p>
        </p:txBody>
      </p:sp>
      <p:sp>
        <p:nvSpPr>
          <p:cNvPr id="9" name="CuadroTexto 8"/>
          <p:cNvSpPr txBox="1"/>
          <p:nvPr/>
        </p:nvSpPr>
        <p:spPr>
          <a:xfrm>
            <a:off x="463639" y="1771238"/>
            <a:ext cx="4172755" cy="2031325"/>
          </a:xfrm>
          <a:prstGeom prst="rect">
            <a:avLst/>
          </a:prstGeom>
          <a:noFill/>
        </p:spPr>
        <p:txBody>
          <a:bodyPr wrap="square" rtlCol="0">
            <a:spAutoFit/>
          </a:bodyPr>
          <a:lstStyle/>
          <a:p>
            <a:pPr algn="just"/>
            <a:r>
              <a:rPr lang="es-CO" dirty="0"/>
              <a:t>“Nuestros resultados contradicen la idea extendida de que las neuronas diferenciadas del sistema nervioso central adulto no expresan la proteína ATF5, que es un factor de transcripción. En este estudio se demuestra que la mayoría de las neuronas del cerebro sí la expresan”</a:t>
            </a:r>
          </a:p>
        </p:txBody>
      </p:sp>
    </p:spTree>
    <p:extLst>
      <p:ext uri="{BB962C8B-B14F-4D97-AF65-F5344CB8AC3E}">
        <p14:creationId xmlns="" xmlns:p14="http://schemas.microsoft.com/office/powerpoint/2010/main" val="4165603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583" y="121042"/>
            <a:ext cx="10515600" cy="1325563"/>
          </a:xfrm>
        </p:spPr>
        <p:txBody>
          <a:bodyPr/>
          <a:lstStyle/>
          <a:p>
            <a:pPr algn="ctr"/>
            <a:r>
              <a:rPr lang="es-CO" dirty="0" smtClean="0"/>
              <a:t>EXPRESIÓN GENICA</a:t>
            </a:r>
            <a:endParaRPr lang="es-CO" dirty="0"/>
          </a:p>
        </p:txBody>
      </p:sp>
      <p:sp>
        <p:nvSpPr>
          <p:cNvPr id="3" name="Marcador de contenido 2"/>
          <p:cNvSpPr>
            <a:spLocks noGrp="1"/>
          </p:cNvSpPr>
          <p:nvPr>
            <p:ph idx="1"/>
          </p:nvPr>
        </p:nvSpPr>
        <p:spPr>
          <a:xfrm>
            <a:off x="875583" y="1255341"/>
            <a:ext cx="10515600" cy="1097879"/>
          </a:xfrm>
        </p:spPr>
        <p:txBody>
          <a:bodyPr/>
          <a:lstStyle/>
          <a:p>
            <a:r>
              <a:rPr lang="es-CO" dirty="0" err="1" smtClean="0"/>
              <a:t>Info</a:t>
            </a:r>
            <a:r>
              <a:rPr lang="es-CO" dirty="0" smtClean="0"/>
              <a:t> codificada en un gen se traduce a proteína</a:t>
            </a:r>
          </a:p>
          <a:p>
            <a:r>
              <a:rPr lang="es-CO" dirty="0" smtClean="0"/>
              <a:t>Mayor punto de control se da en TRANSCRIPCIÓN</a:t>
            </a:r>
          </a:p>
          <a:p>
            <a:pPr marL="0" indent="0">
              <a:buNone/>
            </a:pPr>
            <a:endParaRPr lang="es-CO" dirty="0"/>
          </a:p>
        </p:txBody>
      </p:sp>
      <p:sp>
        <p:nvSpPr>
          <p:cNvPr id="4" name="Elipse 3"/>
          <p:cNvSpPr/>
          <p:nvPr/>
        </p:nvSpPr>
        <p:spPr>
          <a:xfrm>
            <a:off x="3361386" y="2498501"/>
            <a:ext cx="4868214" cy="4359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5" name="Elipse 4"/>
          <p:cNvSpPr/>
          <p:nvPr/>
        </p:nvSpPr>
        <p:spPr>
          <a:xfrm>
            <a:off x="4572000" y="3305818"/>
            <a:ext cx="2356834" cy="20477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4997003" y="3541690"/>
            <a:ext cx="1506828" cy="646331"/>
          </a:xfrm>
          <a:prstGeom prst="rect">
            <a:avLst/>
          </a:prstGeom>
          <a:noFill/>
        </p:spPr>
        <p:txBody>
          <a:bodyPr wrap="square" rtlCol="0">
            <a:spAutoFit/>
          </a:bodyPr>
          <a:lstStyle/>
          <a:p>
            <a:pPr algn="ctr"/>
            <a:r>
              <a:rPr lang="es-CO" dirty="0" smtClean="0"/>
              <a:t>transcripción  del DNA </a:t>
            </a:r>
            <a:r>
              <a:rPr lang="es-CO" b="1" dirty="0" smtClean="0"/>
              <a:t>1</a:t>
            </a:r>
            <a:endParaRPr lang="es-CO" b="1" dirty="0"/>
          </a:p>
        </p:txBody>
      </p:sp>
      <p:sp>
        <p:nvSpPr>
          <p:cNvPr id="7" name="CuadroTexto 6"/>
          <p:cNvSpPr txBox="1"/>
          <p:nvPr/>
        </p:nvSpPr>
        <p:spPr>
          <a:xfrm>
            <a:off x="5029200" y="4309125"/>
            <a:ext cx="1790163" cy="923330"/>
          </a:xfrm>
          <a:prstGeom prst="rect">
            <a:avLst/>
          </a:prstGeom>
          <a:noFill/>
        </p:spPr>
        <p:txBody>
          <a:bodyPr wrap="square" rtlCol="0">
            <a:spAutoFit/>
          </a:bodyPr>
          <a:lstStyle/>
          <a:p>
            <a:pPr algn="ctr"/>
            <a:r>
              <a:rPr lang="es-CO" dirty="0" smtClean="0"/>
              <a:t>RNA</a:t>
            </a:r>
          </a:p>
          <a:p>
            <a:pPr algn="ctr"/>
            <a:r>
              <a:rPr lang="es-CO" dirty="0" smtClean="0"/>
              <a:t>Procesamiento de </a:t>
            </a:r>
            <a:r>
              <a:rPr lang="es-CO" dirty="0" err="1" smtClean="0"/>
              <a:t>RNAm</a:t>
            </a:r>
            <a:r>
              <a:rPr lang="es-CO" dirty="0" smtClean="0"/>
              <a:t> </a:t>
            </a:r>
            <a:r>
              <a:rPr lang="es-CO" b="1" dirty="0" smtClean="0"/>
              <a:t>2</a:t>
            </a:r>
            <a:endParaRPr lang="es-CO" b="1" dirty="0"/>
          </a:p>
        </p:txBody>
      </p:sp>
      <p:sp>
        <p:nvSpPr>
          <p:cNvPr id="8" name="Flecha abajo 7"/>
          <p:cNvSpPr/>
          <p:nvPr/>
        </p:nvSpPr>
        <p:spPr>
          <a:xfrm>
            <a:off x="5692461" y="4095220"/>
            <a:ext cx="251138" cy="30670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9" name="CuadroTexto 8"/>
          <p:cNvSpPr txBox="1"/>
          <p:nvPr/>
        </p:nvSpPr>
        <p:spPr>
          <a:xfrm>
            <a:off x="4778062" y="5353559"/>
            <a:ext cx="2041301" cy="369332"/>
          </a:xfrm>
          <a:prstGeom prst="rect">
            <a:avLst/>
          </a:prstGeom>
          <a:noFill/>
        </p:spPr>
        <p:txBody>
          <a:bodyPr wrap="square" rtlCol="0">
            <a:spAutoFit/>
          </a:bodyPr>
          <a:lstStyle/>
          <a:p>
            <a:r>
              <a:rPr lang="es-CO" dirty="0" smtClean="0"/>
              <a:t>Transporte </a:t>
            </a:r>
            <a:r>
              <a:rPr lang="es-CO" dirty="0" err="1" smtClean="0"/>
              <a:t>RNAm</a:t>
            </a:r>
            <a:r>
              <a:rPr lang="es-CO" dirty="0" smtClean="0"/>
              <a:t> </a:t>
            </a:r>
            <a:r>
              <a:rPr lang="es-CO" b="1" dirty="0" smtClean="0"/>
              <a:t>3</a:t>
            </a:r>
            <a:endParaRPr lang="es-CO" b="1" dirty="0"/>
          </a:p>
        </p:txBody>
      </p:sp>
      <p:sp>
        <p:nvSpPr>
          <p:cNvPr id="10" name="CuadroTexto 9"/>
          <p:cNvSpPr txBox="1"/>
          <p:nvPr/>
        </p:nvSpPr>
        <p:spPr>
          <a:xfrm>
            <a:off x="4910069" y="5912596"/>
            <a:ext cx="1815921" cy="646331"/>
          </a:xfrm>
          <a:prstGeom prst="rect">
            <a:avLst/>
          </a:prstGeom>
          <a:noFill/>
        </p:spPr>
        <p:txBody>
          <a:bodyPr wrap="square" rtlCol="0">
            <a:spAutoFit/>
          </a:bodyPr>
          <a:lstStyle/>
          <a:p>
            <a:pPr algn="ctr"/>
            <a:r>
              <a:rPr lang="es-CO" dirty="0" smtClean="0"/>
              <a:t>Traducción Proteína      </a:t>
            </a:r>
            <a:r>
              <a:rPr lang="es-CO" b="1" dirty="0" smtClean="0"/>
              <a:t>4</a:t>
            </a:r>
            <a:endParaRPr lang="es-CO" b="1" dirty="0"/>
          </a:p>
        </p:txBody>
      </p:sp>
      <p:sp>
        <p:nvSpPr>
          <p:cNvPr id="11" name="CuadroTexto 10"/>
          <p:cNvSpPr txBox="1"/>
          <p:nvPr/>
        </p:nvSpPr>
        <p:spPr>
          <a:xfrm>
            <a:off x="6883756" y="4401926"/>
            <a:ext cx="1416677" cy="646331"/>
          </a:xfrm>
          <a:prstGeom prst="rect">
            <a:avLst/>
          </a:prstGeom>
          <a:noFill/>
        </p:spPr>
        <p:txBody>
          <a:bodyPr wrap="square" rtlCol="0">
            <a:spAutoFit/>
          </a:bodyPr>
          <a:lstStyle/>
          <a:p>
            <a:pPr algn="ctr"/>
            <a:r>
              <a:rPr lang="es-CO" dirty="0" smtClean="0"/>
              <a:t>Degradación </a:t>
            </a:r>
            <a:r>
              <a:rPr lang="es-CO" dirty="0" err="1" smtClean="0"/>
              <a:t>RNAm</a:t>
            </a:r>
            <a:r>
              <a:rPr lang="es-CO" dirty="0" smtClean="0"/>
              <a:t>  </a:t>
            </a:r>
            <a:r>
              <a:rPr lang="es-CO" b="1" dirty="0" smtClean="0"/>
              <a:t>5</a:t>
            </a:r>
            <a:endParaRPr lang="es-CO" b="1" dirty="0"/>
          </a:p>
        </p:txBody>
      </p:sp>
      <p:sp>
        <p:nvSpPr>
          <p:cNvPr id="12" name="Flecha abajo 11"/>
          <p:cNvSpPr/>
          <p:nvPr/>
        </p:nvSpPr>
        <p:spPr>
          <a:xfrm>
            <a:off x="5692460" y="5188676"/>
            <a:ext cx="251138" cy="30670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13" name="Flecha abajo 12"/>
          <p:cNvSpPr/>
          <p:nvPr/>
        </p:nvSpPr>
        <p:spPr>
          <a:xfrm>
            <a:off x="5692460" y="5690642"/>
            <a:ext cx="251138" cy="30670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14" name="CuadroTexto 13"/>
          <p:cNvSpPr txBox="1"/>
          <p:nvPr/>
        </p:nvSpPr>
        <p:spPr>
          <a:xfrm>
            <a:off x="3425780" y="4494727"/>
            <a:ext cx="1146220" cy="923330"/>
          </a:xfrm>
          <a:prstGeom prst="rect">
            <a:avLst/>
          </a:prstGeom>
          <a:noFill/>
        </p:spPr>
        <p:txBody>
          <a:bodyPr wrap="square" rtlCol="0">
            <a:spAutoFit/>
          </a:bodyPr>
          <a:lstStyle/>
          <a:p>
            <a:pPr algn="ctr"/>
            <a:r>
              <a:rPr lang="es-CO" dirty="0" smtClean="0"/>
              <a:t>Actividad de la proteína </a:t>
            </a:r>
            <a:r>
              <a:rPr lang="es-CO" b="1" dirty="0" smtClean="0"/>
              <a:t>6</a:t>
            </a:r>
            <a:endParaRPr lang="es-CO" b="1" dirty="0"/>
          </a:p>
        </p:txBody>
      </p:sp>
      <p:sp>
        <p:nvSpPr>
          <p:cNvPr id="18" name="Flecha derecha 17"/>
          <p:cNvSpPr/>
          <p:nvPr/>
        </p:nvSpPr>
        <p:spPr>
          <a:xfrm rot="18912021">
            <a:off x="6777506" y="5577476"/>
            <a:ext cx="772731" cy="5139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20" name="Flecha derecha 19"/>
          <p:cNvSpPr/>
          <p:nvPr/>
        </p:nvSpPr>
        <p:spPr>
          <a:xfrm rot="13905970">
            <a:off x="4121146" y="5623601"/>
            <a:ext cx="772731" cy="5139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417464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CONTROL TRANSCRIPCIONAL EN PROCARIOTAS</a:t>
            </a:r>
            <a:endParaRPr lang="es-CO" dirty="0"/>
          </a:p>
        </p:txBody>
      </p:sp>
      <p:pic>
        <p:nvPicPr>
          <p:cNvPr id="61446" name="Picture 6" descr="http://pendientedemigracion.ucm.es/info/genetica/grupod/Operon/Opero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1527" y="1961769"/>
            <a:ext cx="8062174" cy="46193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3340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CONTROL TRANSCRIPCIONAL EN PROCARIOTAS</a:t>
            </a:r>
            <a:endParaRPr lang="es-CO" dirty="0"/>
          </a:p>
        </p:txBody>
      </p:sp>
      <p:pic>
        <p:nvPicPr>
          <p:cNvPr id="61444" name="Picture 4" descr="http://pendientedemigracion.ucm.es/info/genetica/grupod/Operon/Operon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5413" y="1958319"/>
            <a:ext cx="5901952" cy="442646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Elipse 3"/>
          <p:cNvSpPr/>
          <p:nvPr/>
        </p:nvSpPr>
        <p:spPr>
          <a:xfrm>
            <a:off x="5547954" y="3232597"/>
            <a:ext cx="780201" cy="70833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8" name="Elipse 7"/>
          <p:cNvSpPr/>
          <p:nvPr/>
        </p:nvSpPr>
        <p:spPr>
          <a:xfrm>
            <a:off x="4103373" y="3101662"/>
            <a:ext cx="1444581" cy="1199882"/>
          </a:xfrm>
          <a:prstGeom prst="ellipse">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6" name="CuadroTexto 5"/>
          <p:cNvSpPr txBox="1"/>
          <p:nvPr/>
        </p:nvSpPr>
        <p:spPr>
          <a:xfrm>
            <a:off x="6941713" y="2691685"/>
            <a:ext cx="3850783" cy="2585323"/>
          </a:xfrm>
          <a:prstGeom prst="rect">
            <a:avLst/>
          </a:prstGeom>
          <a:noFill/>
        </p:spPr>
        <p:txBody>
          <a:bodyPr wrap="square" rtlCol="0">
            <a:spAutoFit/>
          </a:bodyPr>
          <a:lstStyle/>
          <a:p>
            <a:r>
              <a:rPr lang="es-CO" dirty="0" smtClean="0"/>
              <a:t>A:tiogalactosidasa ?</a:t>
            </a:r>
          </a:p>
          <a:p>
            <a:r>
              <a:rPr lang="es-CO" dirty="0" smtClean="0"/>
              <a:t> Z:  B. </a:t>
            </a:r>
            <a:r>
              <a:rPr lang="es-CO" dirty="0" err="1" smtClean="0"/>
              <a:t>Galactosidasa</a:t>
            </a:r>
            <a:endParaRPr lang="es-CO" dirty="0" smtClean="0"/>
          </a:p>
          <a:p>
            <a:r>
              <a:rPr lang="es-CO" dirty="0" smtClean="0"/>
              <a:t>Lactosa             </a:t>
            </a:r>
            <a:r>
              <a:rPr lang="es-CO" dirty="0" err="1" smtClean="0"/>
              <a:t>glucosa+galactosa</a:t>
            </a:r>
            <a:endParaRPr lang="es-CO" dirty="0" smtClean="0"/>
          </a:p>
          <a:p>
            <a:r>
              <a:rPr lang="es-CO" dirty="0" smtClean="0"/>
              <a:t>Y: </a:t>
            </a:r>
            <a:r>
              <a:rPr lang="es-CO" dirty="0" err="1" smtClean="0"/>
              <a:t>Permeasa</a:t>
            </a:r>
            <a:r>
              <a:rPr lang="es-CO" dirty="0" smtClean="0"/>
              <a:t> de lactosa, Bombea </a:t>
            </a:r>
            <a:r>
              <a:rPr lang="es-CO" dirty="0"/>
              <a:t>lactosa hacia </a:t>
            </a:r>
            <a:r>
              <a:rPr lang="es-CO" dirty="0" smtClean="0"/>
              <a:t>adentro</a:t>
            </a:r>
          </a:p>
          <a:p>
            <a:endParaRPr lang="es-CO" dirty="0"/>
          </a:p>
          <a:p>
            <a:endParaRPr lang="es-CO" dirty="0"/>
          </a:p>
          <a:p>
            <a:endParaRPr lang="es-CO" dirty="0" smtClean="0"/>
          </a:p>
          <a:p>
            <a:endParaRPr lang="es-CO" dirty="0" smtClean="0"/>
          </a:p>
        </p:txBody>
      </p:sp>
      <p:cxnSp>
        <p:nvCxnSpPr>
          <p:cNvPr id="10" name="Conector recto de flecha 9"/>
          <p:cNvCxnSpPr/>
          <p:nvPr/>
        </p:nvCxnSpPr>
        <p:spPr>
          <a:xfrm flipV="1">
            <a:off x="7830355" y="3425780"/>
            <a:ext cx="476518" cy="12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529294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CONTROL TRANSCRIPCIONAL EN PROCARIOTAS</a:t>
            </a:r>
            <a:endParaRPr lang="es-CO" dirty="0"/>
          </a:p>
        </p:txBody>
      </p:sp>
      <p:pic>
        <p:nvPicPr>
          <p:cNvPr id="64514" name="Picture 2" descr="http://pendientedemigracion.ucm.es/info/genetica/grupod/Operon/Operon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93194" y="1690689"/>
            <a:ext cx="7521262" cy="48517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981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OPERON TRIPTOFANO</a:t>
            </a:r>
            <a:endParaRPr lang="es-CO" dirty="0"/>
          </a:p>
        </p:txBody>
      </p:sp>
      <p:sp>
        <p:nvSpPr>
          <p:cNvPr id="3" name="Marcador de contenido 2"/>
          <p:cNvSpPr>
            <a:spLocks noGrp="1"/>
          </p:cNvSpPr>
          <p:nvPr>
            <p:ph idx="1"/>
          </p:nvPr>
        </p:nvSpPr>
        <p:spPr/>
        <p:txBody>
          <a:bodyPr/>
          <a:lstStyle/>
          <a:p>
            <a:endParaRPr lang="es-CO" dirty="0"/>
          </a:p>
        </p:txBody>
      </p:sp>
      <p:pic>
        <p:nvPicPr>
          <p:cNvPr id="4" name="Imagen 3"/>
          <p:cNvPicPr>
            <a:picLocks noChangeAspect="1"/>
          </p:cNvPicPr>
          <p:nvPr/>
        </p:nvPicPr>
        <p:blipFill>
          <a:blip r:embed="rId2" cstate="print"/>
          <a:stretch>
            <a:fillRect/>
          </a:stretch>
        </p:blipFill>
        <p:spPr>
          <a:xfrm>
            <a:off x="2409422" y="1429544"/>
            <a:ext cx="6858000" cy="5143500"/>
          </a:xfrm>
          <a:prstGeom prst="rect">
            <a:avLst/>
          </a:prstGeom>
        </p:spPr>
      </p:pic>
    </p:spTree>
    <p:extLst>
      <p:ext uri="{BB962C8B-B14F-4D97-AF65-F5344CB8AC3E}">
        <p14:creationId xmlns="" xmlns:p14="http://schemas.microsoft.com/office/powerpoint/2010/main" val="2520997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stretch>
            <a:fillRect/>
          </a:stretch>
        </p:blipFill>
        <p:spPr>
          <a:xfrm>
            <a:off x="1700011" y="598052"/>
            <a:ext cx="7778839" cy="5834129"/>
          </a:xfrm>
          <a:prstGeom prst="rect">
            <a:avLst/>
          </a:prstGeom>
        </p:spPr>
      </p:pic>
    </p:spTree>
    <p:extLst>
      <p:ext uri="{BB962C8B-B14F-4D97-AF65-F5344CB8AC3E}">
        <p14:creationId xmlns="" xmlns:p14="http://schemas.microsoft.com/office/powerpoint/2010/main" val="1350727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65538" name="Picture 2" descr="http://pendientedemigracion.ucm.es/info/genetica/grupod/Operon/Operon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26798" y="365125"/>
            <a:ext cx="7749116" cy="5811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0057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CONTROL TRANSCRIPCIONAL EN EUCARIOTAS</a:t>
            </a:r>
            <a:endParaRPr lang="es-CO" dirty="0"/>
          </a:p>
        </p:txBody>
      </p:sp>
      <p:sp>
        <p:nvSpPr>
          <p:cNvPr id="3" name="Marcador de contenido 2"/>
          <p:cNvSpPr>
            <a:spLocks noGrp="1"/>
          </p:cNvSpPr>
          <p:nvPr>
            <p:ph idx="1"/>
          </p:nvPr>
        </p:nvSpPr>
        <p:spPr/>
        <p:txBody>
          <a:bodyPr/>
          <a:lstStyle/>
          <a:p>
            <a:pPr marL="0" indent="0">
              <a:buNone/>
            </a:pPr>
            <a:r>
              <a:rPr lang="es-CO" dirty="0" smtClean="0"/>
              <a:t>                                       Transcripción es regulada</a:t>
            </a:r>
          </a:p>
          <a:p>
            <a:pPr marL="0" indent="0">
              <a:buNone/>
            </a:pPr>
            <a:endParaRPr lang="es-CO" dirty="0" smtClean="0"/>
          </a:p>
          <a:p>
            <a:pPr marL="0" indent="0">
              <a:buNone/>
            </a:pPr>
            <a:r>
              <a:rPr lang="es-CO" dirty="0" smtClean="0"/>
              <a:t>Proteínas reguladoras de un gen         Factores </a:t>
            </a:r>
            <a:r>
              <a:rPr lang="es-CO" dirty="0" err="1" smtClean="0"/>
              <a:t>transcripcional</a:t>
            </a:r>
            <a:endParaRPr lang="es-CO" dirty="0" smtClean="0"/>
          </a:p>
          <a:p>
            <a:pPr marL="0" indent="0">
              <a:buNone/>
            </a:pPr>
            <a:r>
              <a:rPr lang="es-CO" dirty="0"/>
              <a:t> </a:t>
            </a:r>
            <a:r>
              <a:rPr lang="es-CO" dirty="0" smtClean="0"/>
              <a:t>Unen </a:t>
            </a:r>
            <a:r>
              <a:rPr lang="es-CO" dirty="0" err="1" smtClean="0"/>
              <a:t>Seq</a:t>
            </a:r>
            <a:r>
              <a:rPr lang="es-CO" dirty="0" smtClean="0"/>
              <a:t>  </a:t>
            </a:r>
            <a:r>
              <a:rPr lang="es-CO" dirty="0" err="1" smtClean="0"/>
              <a:t>sp</a:t>
            </a:r>
            <a:r>
              <a:rPr lang="es-CO" dirty="0" smtClean="0"/>
              <a:t> DNA  20pb  lejos      (Muchos genes a la vez = </a:t>
            </a:r>
            <a:r>
              <a:rPr lang="es-CO" dirty="0" err="1" smtClean="0"/>
              <a:t>seq</a:t>
            </a:r>
            <a:r>
              <a:rPr lang="es-CO" dirty="0" smtClean="0"/>
              <a:t> </a:t>
            </a:r>
            <a:r>
              <a:rPr lang="es-CO" dirty="0" err="1" smtClean="0"/>
              <a:t>Prom</a:t>
            </a:r>
            <a:r>
              <a:rPr lang="es-CO" dirty="0" smtClean="0"/>
              <a:t>)</a:t>
            </a:r>
          </a:p>
          <a:p>
            <a:pPr marL="0" indent="0">
              <a:buNone/>
            </a:pPr>
            <a:r>
              <a:rPr lang="es-CO" dirty="0" smtClean="0"/>
              <a:t>del sitio de inicio de transcripción</a:t>
            </a:r>
            <a:endParaRPr lang="es-CO" dirty="0"/>
          </a:p>
        </p:txBody>
      </p:sp>
    </p:spTree>
    <p:extLst>
      <p:ext uri="{BB962C8B-B14F-4D97-AF65-F5344CB8AC3E}">
        <p14:creationId xmlns="" xmlns:p14="http://schemas.microsoft.com/office/powerpoint/2010/main" val="2765478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CO" dirty="0" smtClean="0"/>
              <a:t>RELACIÓN DNA-PROTEINAS</a:t>
            </a:r>
            <a:endParaRPr lang="es-CO" dirty="0"/>
          </a:p>
        </p:txBody>
      </p:sp>
      <p:sp>
        <p:nvSpPr>
          <p:cNvPr id="5" name="Marcador de texto 4"/>
          <p:cNvSpPr>
            <a:spLocks noGrp="1"/>
          </p:cNvSpPr>
          <p:nvPr>
            <p:ph type="body" idx="1"/>
          </p:nvPr>
        </p:nvSpPr>
        <p:spPr/>
        <p:txBody>
          <a:bodyPr/>
          <a:lstStyle/>
          <a:p>
            <a:pPr algn="ctr"/>
            <a:r>
              <a:rPr lang="es-CO" dirty="0" smtClean="0"/>
              <a:t>DNA</a:t>
            </a:r>
            <a:endParaRPr lang="es-CO" dirty="0"/>
          </a:p>
        </p:txBody>
      </p:sp>
      <p:sp>
        <p:nvSpPr>
          <p:cNvPr id="6" name="Marcador de contenido 5"/>
          <p:cNvSpPr>
            <a:spLocks noGrp="1"/>
          </p:cNvSpPr>
          <p:nvPr>
            <p:ph sz="half" idx="2"/>
          </p:nvPr>
        </p:nvSpPr>
        <p:spPr>
          <a:xfrm>
            <a:off x="839788" y="2505075"/>
            <a:ext cx="5157787" cy="1316038"/>
          </a:xfrm>
        </p:spPr>
        <p:txBody>
          <a:bodyPr/>
          <a:lstStyle/>
          <a:p>
            <a:r>
              <a:rPr lang="es-CO" dirty="0" smtClean="0"/>
              <a:t>Contiene instrucciones para las estructuras y funciones biológicas.</a:t>
            </a:r>
            <a:endParaRPr lang="es-CO" dirty="0"/>
          </a:p>
        </p:txBody>
      </p:sp>
      <p:sp>
        <p:nvSpPr>
          <p:cNvPr id="7" name="Marcador de texto 6"/>
          <p:cNvSpPr>
            <a:spLocks noGrp="1"/>
          </p:cNvSpPr>
          <p:nvPr>
            <p:ph type="body" sz="quarter" idx="3"/>
          </p:nvPr>
        </p:nvSpPr>
        <p:spPr/>
        <p:txBody>
          <a:bodyPr/>
          <a:lstStyle/>
          <a:p>
            <a:r>
              <a:rPr lang="es-CO" dirty="0" smtClean="0"/>
              <a:t>PROTEINAS</a:t>
            </a:r>
            <a:endParaRPr lang="es-CO" dirty="0"/>
          </a:p>
        </p:txBody>
      </p:sp>
      <p:sp>
        <p:nvSpPr>
          <p:cNvPr id="8" name="Marcador de contenido 7"/>
          <p:cNvSpPr>
            <a:spLocks noGrp="1"/>
          </p:cNvSpPr>
          <p:nvPr>
            <p:ph sz="quarter" idx="4"/>
          </p:nvPr>
        </p:nvSpPr>
        <p:spPr/>
        <p:txBody>
          <a:bodyPr/>
          <a:lstStyle/>
          <a:p>
            <a:r>
              <a:rPr lang="es-CO" dirty="0" smtClean="0"/>
              <a:t>Levan a cabo estas instrucciones</a:t>
            </a:r>
          </a:p>
          <a:p>
            <a:pPr marL="0" indent="0">
              <a:buNone/>
            </a:pPr>
            <a:r>
              <a:rPr lang="es-CO" dirty="0" smtClean="0"/>
              <a:t>(Lenguaje altamente especifico)</a:t>
            </a:r>
            <a:endParaRPr lang="es-CO" dirty="0"/>
          </a:p>
        </p:txBody>
      </p:sp>
      <p:sp>
        <p:nvSpPr>
          <p:cNvPr id="9" name="CuadroTexto 8"/>
          <p:cNvSpPr txBox="1"/>
          <p:nvPr/>
        </p:nvSpPr>
        <p:spPr>
          <a:xfrm>
            <a:off x="1970468" y="4095482"/>
            <a:ext cx="7547019" cy="830997"/>
          </a:xfrm>
          <a:prstGeom prst="rect">
            <a:avLst/>
          </a:prstGeom>
          <a:noFill/>
        </p:spPr>
        <p:txBody>
          <a:bodyPr wrap="square" rtlCol="0">
            <a:spAutoFit/>
          </a:bodyPr>
          <a:lstStyle/>
          <a:p>
            <a:pPr algn="ctr"/>
            <a:r>
              <a:rPr lang="es-CO" sz="2400" dirty="0" smtClean="0">
                <a:solidFill>
                  <a:srgbClr val="FF0000"/>
                </a:solidFill>
              </a:rPr>
              <a:t>¿De que manera el orden de las bases en el DNA especifica la secuencia de aminoácidos en una molécula de proteína?</a:t>
            </a:r>
            <a:endParaRPr lang="es-CO" sz="2400" dirty="0">
              <a:solidFill>
                <a:srgbClr val="FF0000"/>
              </a:solidFill>
            </a:endParaRPr>
          </a:p>
        </p:txBody>
      </p:sp>
      <p:sp>
        <p:nvSpPr>
          <p:cNvPr id="12" name="Flecha abajo 11"/>
          <p:cNvSpPr/>
          <p:nvPr/>
        </p:nvSpPr>
        <p:spPr>
          <a:xfrm>
            <a:off x="5447763" y="4909869"/>
            <a:ext cx="592428" cy="482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4243588" y="5653118"/>
            <a:ext cx="3000777" cy="461665"/>
          </a:xfrm>
          <a:prstGeom prst="rect">
            <a:avLst/>
          </a:prstGeom>
          <a:noFill/>
        </p:spPr>
        <p:txBody>
          <a:bodyPr wrap="square" rtlCol="0">
            <a:spAutoFit/>
          </a:bodyPr>
          <a:lstStyle/>
          <a:p>
            <a:pPr algn="ctr"/>
            <a:r>
              <a:rPr lang="es-CO" sz="2400" dirty="0" smtClean="0"/>
              <a:t>RNA</a:t>
            </a:r>
            <a:r>
              <a:rPr lang="es-CO" dirty="0" smtClean="0"/>
              <a:t> </a:t>
            </a:r>
            <a:endParaRPr lang="es-CO" dirty="0"/>
          </a:p>
        </p:txBody>
      </p:sp>
    </p:spTree>
    <p:extLst>
      <p:ext uri="{BB962C8B-B14F-4D97-AF65-F5344CB8AC3E}">
        <p14:creationId xmlns="" xmlns:p14="http://schemas.microsoft.com/office/powerpoint/2010/main" val="1771796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TIPOS DE GENES</a:t>
            </a:r>
            <a:endParaRPr lang="es-CO" dirty="0"/>
          </a:p>
        </p:txBody>
      </p:sp>
      <p:sp>
        <p:nvSpPr>
          <p:cNvPr id="3" name="Marcador de contenido 2"/>
          <p:cNvSpPr>
            <a:spLocks noGrp="1"/>
          </p:cNvSpPr>
          <p:nvPr>
            <p:ph idx="1"/>
          </p:nvPr>
        </p:nvSpPr>
        <p:spPr/>
        <p:txBody>
          <a:bodyPr/>
          <a:lstStyle/>
          <a:p>
            <a:r>
              <a:rPr lang="es-CO" dirty="0" smtClean="0"/>
              <a:t>Genes de expresión constitutiva: Codifican proteínas que se expresan de modo permanente (</a:t>
            </a:r>
            <a:r>
              <a:rPr lang="es-CO" dirty="0" err="1" smtClean="0"/>
              <a:t>Gliceraldehido</a:t>
            </a:r>
            <a:r>
              <a:rPr lang="es-CO" dirty="0" smtClean="0"/>
              <a:t> 3P, B </a:t>
            </a:r>
            <a:r>
              <a:rPr lang="es-CO" dirty="0" err="1" smtClean="0"/>
              <a:t>actin</a:t>
            </a:r>
            <a:r>
              <a:rPr lang="es-CO" dirty="0" smtClean="0"/>
              <a:t>.  No TATA, tienen regiones ricas en GC que son reconocidas por </a:t>
            </a:r>
            <a:r>
              <a:rPr lang="es-CO" dirty="0" err="1" smtClean="0"/>
              <a:t>fact</a:t>
            </a:r>
            <a:r>
              <a:rPr lang="es-CO" dirty="0" smtClean="0"/>
              <a:t> </a:t>
            </a:r>
            <a:r>
              <a:rPr lang="es-CO" dirty="0" err="1" smtClean="0"/>
              <a:t>trasncripcionales</a:t>
            </a:r>
            <a:r>
              <a:rPr lang="es-CO" dirty="0" smtClean="0"/>
              <a:t> especiales</a:t>
            </a:r>
          </a:p>
          <a:p>
            <a:pPr marL="0" indent="0">
              <a:buNone/>
            </a:pPr>
            <a:endParaRPr lang="es-CO" dirty="0" smtClean="0"/>
          </a:p>
          <a:p>
            <a:r>
              <a:rPr lang="es-CO" dirty="0" smtClean="0"/>
              <a:t>La transcripción de muchos genes se estimula a través de </a:t>
            </a:r>
            <a:r>
              <a:rPr lang="es-CO" b="1" dirty="0" smtClean="0"/>
              <a:t>potenciadores </a:t>
            </a:r>
            <a:r>
              <a:rPr lang="es-CO" dirty="0" smtClean="0"/>
              <a:t>sitios en los que se anclan las </a:t>
            </a:r>
            <a:r>
              <a:rPr lang="es-CO" dirty="0" err="1" smtClean="0"/>
              <a:t>prot</a:t>
            </a:r>
            <a:r>
              <a:rPr lang="es-CO" dirty="0" smtClean="0"/>
              <a:t> reguladoras</a:t>
            </a:r>
          </a:p>
          <a:p>
            <a:r>
              <a:rPr lang="es-CO" b="1" dirty="0" smtClean="0"/>
              <a:t>Región reguladora:</a:t>
            </a:r>
            <a:r>
              <a:rPr lang="es-CO" dirty="0" smtClean="0"/>
              <a:t> Promotor+ potenciador</a:t>
            </a:r>
            <a:endParaRPr lang="es-CO" b="1" dirty="0" smtClean="0"/>
          </a:p>
          <a:p>
            <a:r>
              <a:rPr lang="es-CO" b="1" dirty="0" smtClean="0"/>
              <a:t>Proteínas inhibidoras 5’</a:t>
            </a:r>
            <a:endParaRPr lang="es-CO" b="1" dirty="0"/>
          </a:p>
        </p:txBody>
      </p:sp>
    </p:spTree>
    <p:extLst>
      <p:ext uri="{BB962C8B-B14F-4D97-AF65-F5344CB8AC3E}">
        <p14:creationId xmlns="" xmlns:p14="http://schemas.microsoft.com/office/powerpoint/2010/main" val="2811877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TRADUCCIÓN DE LA INFORMACIÓN DE DNA A PROTEINA.</a:t>
            </a:r>
            <a:endParaRPr lang="es-CO" dirty="0"/>
          </a:p>
        </p:txBody>
      </p:sp>
      <p:sp>
        <p:nvSpPr>
          <p:cNvPr id="5" name="Marcador de texto 4"/>
          <p:cNvSpPr>
            <a:spLocks noGrp="1"/>
          </p:cNvSpPr>
          <p:nvPr>
            <p:ph type="body" sz="quarter" idx="3"/>
          </p:nvPr>
        </p:nvSpPr>
        <p:spPr>
          <a:xfrm>
            <a:off x="1046409" y="1681163"/>
            <a:ext cx="5183188" cy="823912"/>
          </a:xfrm>
        </p:spPr>
        <p:txBody>
          <a:bodyPr/>
          <a:lstStyle/>
          <a:p>
            <a:r>
              <a:rPr lang="es-CO" dirty="0" smtClean="0"/>
              <a:t>RNA</a:t>
            </a:r>
            <a:endParaRPr lang="es-CO" dirty="0"/>
          </a:p>
        </p:txBody>
      </p:sp>
      <p:sp>
        <p:nvSpPr>
          <p:cNvPr id="6" name="Marcador de contenido 5"/>
          <p:cNvSpPr>
            <a:spLocks noGrp="1"/>
          </p:cNvSpPr>
          <p:nvPr>
            <p:ph sz="quarter" idx="4"/>
          </p:nvPr>
        </p:nvSpPr>
        <p:spPr>
          <a:xfrm>
            <a:off x="839788" y="2505075"/>
            <a:ext cx="10515600" cy="3684588"/>
          </a:xfrm>
        </p:spPr>
        <p:txBody>
          <a:bodyPr/>
          <a:lstStyle/>
          <a:p>
            <a:r>
              <a:rPr lang="es-CO" dirty="0" smtClean="0"/>
              <a:t>Se encuentra en el citoplasma (Síntesis de proteínas).</a:t>
            </a:r>
          </a:p>
          <a:p>
            <a:r>
              <a:rPr lang="es-CO" dirty="0" err="1" smtClean="0"/>
              <a:t>Cel</a:t>
            </a:r>
            <a:r>
              <a:rPr lang="es-CO" dirty="0" smtClean="0"/>
              <a:t> embriones en desarrollo tienen altos niveles de RNA.</a:t>
            </a:r>
          </a:p>
          <a:p>
            <a:r>
              <a:rPr lang="es-CO" dirty="0" err="1" smtClean="0"/>
              <a:t>Cel</a:t>
            </a:r>
            <a:r>
              <a:rPr lang="es-CO" dirty="0" smtClean="0"/>
              <a:t> eucarióticas y </a:t>
            </a:r>
            <a:r>
              <a:rPr lang="es-CO" dirty="0" err="1" smtClean="0"/>
              <a:t>procarioticas</a:t>
            </a:r>
            <a:r>
              <a:rPr lang="es-CO" dirty="0" smtClean="0"/>
              <a:t> fabricadoras de grandes cantidades de proteína tienen numerosos ribosomas. </a:t>
            </a:r>
            <a:r>
              <a:rPr lang="es-CO" i="1" dirty="0" smtClean="0"/>
              <a:t>E </a:t>
            </a:r>
            <a:r>
              <a:rPr lang="es-CO" i="1" dirty="0" err="1" smtClean="0"/>
              <a:t>coli</a:t>
            </a:r>
            <a:r>
              <a:rPr lang="es-CO" i="1" dirty="0" smtClean="0"/>
              <a:t> </a:t>
            </a:r>
            <a:r>
              <a:rPr lang="es-CO" dirty="0" smtClean="0"/>
              <a:t>(15.000).</a:t>
            </a:r>
          </a:p>
          <a:p>
            <a:r>
              <a:rPr lang="es-CO" dirty="0" smtClean="0"/>
              <a:t>Ribosomas 2/3 RNA 1/3 </a:t>
            </a:r>
            <a:r>
              <a:rPr lang="es-CO" dirty="0" err="1" smtClean="0"/>
              <a:t>Proteinas</a:t>
            </a:r>
            <a:r>
              <a:rPr lang="es-CO" dirty="0" smtClean="0"/>
              <a:t>.</a:t>
            </a:r>
          </a:p>
          <a:p>
            <a:r>
              <a:rPr lang="es-CO" dirty="0" err="1" smtClean="0"/>
              <a:t>Bacteriofagos</a:t>
            </a:r>
            <a:r>
              <a:rPr lang="es-CO" dirty="0" smtClean="0"/>
              <a:t> ____DNA   Sintetiza RNA viral a partir de DNA  antes de que comience la síntesis de proteínas.</a:t>
            </a:r>
          </a:p>
          <a:p>
            <a:endParaRPr lang="es-CO" dirty="0" smtClean="0"/>
          </a:p>
        </p:txBody>
      </p:sp>
    </p:spTree>
    <p:extLst>
      <p:ext uri="{BB962C8B-B14F-4D97-AF65-F5344CB8AC3E}">
        <p14:creationId xmlns="" xmlns:p14="http://schemas.microsoft.com/office/powerpoint/2010/main" val="23424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TIPOS DE RNA</a:t>
            </a:r>
            <a:endParaRPr lang="es-CO" dirty="0"/>
          </a:p>
        </p:txBody>
      </p:sp>
      <p:pic>
        <p:nvPicPr>
          <p:cNvPr id="83970" name="Picture 2" descr="https://s-media-cache-ak0.pinimg.com/736x/93/cc/0e/93cc0eba2d5f000a755cfa836cc312a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8452" y="2038417"/>
            <a:ext cx="9555095" cy="37492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6832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5"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541293"/>
            <a:ext cx="10562855" cy="5635670"/>
          </a:xfrm>
          <a:prstGeom prst="rect">
            <a:avLst/>
          </a:prstGeom>
        </p:spPr>
      </p:pic>
    </p:spTree>
    <p:extLst>
      <p:ext uri="{BB962C8B-B14F-4D97-AF65-F5344CB8AC3E}">
        <p14:creationId xmlns="" xmlns:p14="http://schemas.microsoft.com/office/powerpoint/2010/main" val="189423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209800" y="152400"/>
            <a:ext cx="7772400" cy="1143000"/>
          </a:xfrm>
        </p:spPr>
        <p:txBody>
          <a:bodyPr/>
          <a:lstStyle/>
          <a:p>
            <a:pPr eaLnBrk="1" hangingPunct="1"/>
            <a:r>
              <a:rPr lang="en-US" altLang="es-CO" sz="3600">
                <a:latin typeface="Comic Sans MS" panose="030F0702030302020204" pitchFamily="66" charset="0"/>
              </a:rPr>
              <a:t>  </a:t>
            </a:r>
            <a:endParaRPr lang="en-US" altLang="es-CO" smtClean="0">
              <a:latin typeface="Comic Sans MS" panose="030F0702030302020204" pitchFamily="66" charset="0"/>
            </a:endParaRPr>
          </a:p>
        </p:txBody>
      </p:sp>
      <p:pic>
        <p:nvPicPr>
          <p:cNvPr id="104451" name="Picture 3" descr="DNAhelix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
            <a:ext cx="1828800" cy="642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2" name="Text Box 4"/>
          <p:cNvSpPr txBox="1">
            <a:spLocks noChangeArrowheads="1"/>
          </p:cNvSpPr>
          <p:nvPr/>
        </p:nvSpPr>
        <p:spPr bwMode="auto">
          <a:xfrm>
            <a:off x="3733800" y="1295400"/>
            <a:ext cx="594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519113">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519113">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519113">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519113">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519113"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s-CO" sz="2400">
                <a:latin typeface="Comic Sans MS" panose="030F0702030302020204" pitchFamily="66" charset="0"/>
              </a:rPr>
              <a:t>		</a:t>
            </a:r>
            <a:endParaRPr lang="en-US" altLang="es-CO" sz="2000">
              <a:latin typeface="Comic Sans MS" panose="030F0702030302020204" pitchFamily="66" charset="0"/>
            </a:endParaRPr>
          </a:p>
        </p:txBody>
      </p:sp>
      <p:sp>
        <p:nvSpPr>
          <p:cNvPr id="104453" name="Rectangle 6"/>
          <p:cNvSpPr>
            <a:spLocks noChangeArrowheads="1"/>
          </p:cNvSpPr>
          <p:nvPr/>
        </p:nvSpPr>
        <p:spPr bwMode="auto">
          <a:xfrm>
            <a:off x="3429000" y="152400"/>
            <a:ext cx="655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s-CO" altLang="es-CO" sz="4400" b="1">
                <a:solidFill>
                  <a:srgbClr val="009900"/>
                </a:solidFill>
                <a:latin typeface="Comic Sans MS" panose="030F0702030302020204" pitchFamily="66" charset="0"/>
              </a:rPr>
              <a:t>Transcripción</a:t>
            </a:r>
          </a:p>
        </p:txBody>
      </p:sp>
      <p:sp>
        <p:nvSpPr>
          <p:cNvPr id="104454" name="Rectangle 7"/>
          <p:cNvSpPr>
            <a:spLocks noChangeArrowheads="1"/>
          </p:cNvSpPr>
          <p:nvPr/>
        </p:nvSpPr>
        <p:spPr bwMode="auto">
          <a:xfrm>
            <a:off x="3886200" y="1447800"/>
            <a:ext cx="655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es-CO" altLang="es-CO" b="1">
                <a:solidFill>
                  <a:schemeClr val="accent2"/>
                </a:solidFill>
                <a:latin typeface="Comic Sans MS" panose="030F0702030302020204" pitchFamily="66" charset="0"/>
              </a:rPr>
              <a:t>Tipos de RNA</a:t>
            </a:r>
          </a:p>
          <a:p>
            <a:pPr eaLnBrk="1" hangingPunct="1">
              <a:buFontTx/>
              <a:buNone/>
            </a:pPr>
            <a:endParaRPr lang="es-CO" altLang="es-CO" sz="1600">
              <a:solidFill>
                <a:srgbClr val="090807"/>
              </a:solidFill>
              <a:latin typeface="Comic Sans MS" panose="030F0702030302020204" pitchFamily="66" charset="0"/>
            </a:endParaRPr>
          </a:p>
          <a:p>
            <a:pPr eaLnBrk="1" hangingPunct="1"/>
            <a:r>
              <a:rPr lang="es-CO" altLang="es-CO" sz="3000">
                <a:solidFill>
                  <a:srgbClr val="090807"/>
                </a:solidFill>
                <a:latin typeface="Comic Sans MS" panose="030F0702030302020204" pitchFamily="66" charset="0"/>
              </a:rPr>
              <a:t>mRNA (mensajero)</a:t>
            </a:r>
          </a:p>
          <a:p>
            <a:pPr eaLnBrk="1" hangingPunct="1">
              <a:buFontTx/>
              <a:buNone/>
            </a:pPr>
            <a:endParaRPr lang="es-CO" altLang="es-CO" sz="3000">
              <a:solidFill>
                <a:srgbClr val="090807"/>
              </a:solidFill>
              <a:latin typeface="Comic Sans MS" panose="030F0702030302020204" pitchFamily="66" charset="0"/>
            </a:endParaRPr>
          </a:p>
          <a:p>
            <a:pPr eaLnBrk="1" hangingPunct="1"/>
            <a:r>
              <a:rPr lang="es-CO" altLang="es-CO" sz="3000">
                <a:solidFill>
                  <a:srgbClr val="090807"/>
                </a:solidFill>
                <a:latin typeface="Comic Sans MS" panose="030F0702030302020204" pitchFamily="66" charset="0"/>
              </a:rPr>
              <a:t>tRNA (transferencia)</a:t>
            </a:r>
          </a:p>
          <a:p>
            <a:pPr eaLnBrk="1" hangingPunct="1">
              <a:buFontTx/>
              <a:buNone/>
            </a:pPr>
            <a:endParaRPr lang="es-CO" altLang="es-CO" sz="3000">
              <a:solidFill>
                <a:srgbClr val="090807"/>
              </a:solidFill>
              <a:latin typeface="Comic Sans MS" panose="030F0702030302020204" pitchFamily="66" charset="0"/>
            </a:endParaRPr>
          </a:p>
          <a:p>
            <a:pPr eaLnBrk="1" hangingPunct="1"/>
            <a:r>
              <a:rPr lang="es-CO" altLang="es-CO" sz="3000">
                <a:solidFill>
                  <a:srgbClr val="090807"/>
                </a:solidFill>
                <a:latin typeface="Comic Sans MS" panose="030F0702030302020204" pitchFamily="66" charset="0"/>
              </a:rPr>
              <a:t>rRNA (ribosomal</a:t>
            </a:r>
            <a:r>
              <a:rPr lang="es-CO" altLang="es-CO">
                <a:solidFill>
                  <a:srgbClr val="090807"/>
                </a:solidFill>
              </a:rPr>
              <a:t>)</a:t>
            </a:r>
          </a:p>
          <a:p>
            <a:pPr eaLnBrk="1" hangingPunct="1"/>
            <a:endParaRPr lang="es-CO" altLang="es-CO">
              <a:solidFill>
                <a:srgbClr val="090807"/>
              </a:solidFill>
            </a:endParaRPr>
          </a:p>
          <a:p>
            <a:pPr eaLnBrk="1" hangingPunct="1"/>
            <a:r>
              <a:rPr lang="es-CO" altLang="es-CO">
                <a:solidFill>
                  <a:srgbClr val="090807"/>
                </a:solidFill>
                <a:latin typeface="Comic Sans MS" panose="030F0702030302020204" pitchFamily="66" charset="0"/>
              </a:rPr>
              <a:t>miRNA (micro RNA)</a:t>
            </a:r>
          </a:p>
        </p:txBody>
      </p:sp>
    </p:spTree>
    <p:extLst>
      <p:ext uri="{BB962C8B-B14F-4D97-AF65-F5344CB8AC3E}">
        <p14:creationId xmlns="" xmlns:p14="http://schemas.microsoft.com/office/powerpoint/2010/main" val="2236919427"/>
      </p:ext>
    </p:extLst>
  </p:cSld>
  <p:clrMapOvr>
    <a:masterClrMapping/>
  </p:clrMapOvr>
  <p:transition>
    <p:cover dir="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6403</TotalTime>
  <Words>1479</Words>
  <Application>Microsoft Office PowerPoint</Application>
  <PresentationFormat>Personalizado</PresentationFormat>
  <Paragraphs>196</Paragraphs>
  <Slides>50</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2" baseType="lpstr">
      <vt:lpstr>Tema de Office</vt:lpstr>
      <vt:lpstr>Bitmap Image</vt:lpstr>
      <vt:lpstr>DEL DNA A LA PROTEINA</vt:lpstr>
      <vt:lpstr>  </vt:lpstr>
      <vt:lpstr>Diapositiva 3</vt:lpstr>
      <vt:lpstr>Diapositiva 4</vt:lpstr>
      <vt:lpstr>RELACIÓN DNA-PROTEINAS</vt:lpstr>
      <vt:lpstr>TRADUCCIÓN DE LA INFORMACIÓN DE DNA A PROTEINA.</vt:lpstr>
      <vt:lpstr>TIPOS DE RNA</vt:lpstr>
      <vt:lpstr>Diapositiva 8</vt:lpstr>
      <vt:lpstr>  </vt:lpstr>
      <vt:lpstr>  </vt:lpstr>
      <vt:lpstr>Diapositiva 11</vt:lpstr>
      <vt:lpstr>VIRUS CON RNA (MOSAICO DEL TABACO TMV) </vt:lpstr>
      <vt:lpstr>DOGMA CENTRAL DE LA BIOLOGIA MOLECULAR</vt:lpstr>
      <vt:lpstr>RNA Mensajero</vt:lpstr>
      <vt:lpstr>  </vt:lpstr>
      <vt:lpstr>Transcripción</vt:lpstr>
      <vt:lpstr>Transcripción</vt:lpstr>
      <vt:lpstr>Diapositiva 18</vt:lpstr>
      <vt:lpstr>Diapositiva 19</vt:lpstr>
      <vt:lpstr>ELEMENTOS DE LA TRANSCRIPCIÓN</vt:lpstr>
      <vt:lpstr>Diapositiva 21</vt:lpstr>
      <vt:lpstr>Diapositiva 22</vt:lpstr>
      <vt:lpstr>ENHANCER O REGULADORES: </vt:lpstr>
      <vt:lpstr>Diapositiva 24</vt:lpstr>
      <vt:lpstr>Diapositiva 25</vt:lpstr>
      <vt:lpstr>Diapositiva 26</vt:lpstr>
      <vt:lpstr>Diapositiva 27</vt:lpstr>
      <vt:lpstr>MADURACIÓN DE RNA MENSAJERO</vt:lpstr>
      <vt:lpstr>SPLICING (Corte y Empalme)</vt:lpstr>
      <vt:lpstr>SPLICING (Corte y Empalme)</vt:lpstr>
      <vt:lpstr>Diapositiva 31</vt:lpstr>
      <vt:lpstr>Diapositiva 32</vt:lpstr>
      <vt:lpstr>ADICIÓN DE LA CAPERUZA (CAP) 5’</vt:lpstr>
      <vt:lpstr>ADICIÓN DE POLIADENILATO POLI A</vt:lpstr>
      <vt:lpstr>Diapositiva 35</vt:lpstr>
      <vt:lpstr>Diapositiva 36</vt:lpstr>
      <vt:lpstr>Diapositiva 37</vt:lpstr>
      <vt:lpstr>Diapositiva 38</vt:lpstr>
      <vt:lpstr>  </vt:lpstr>
      <vt:lpstr>REGULACIÓN DE LA TRANSCRICIÓN</vt:lpstr>
      <vt:lpstr>ESPECIALIZACIÓN CEULAR-TRANSCRIPCIÓN</vt:lpstr>
      <vt:lpstr>EXPRESIÓN GENICA</vt:lpstr>
      <vt:lpstr>CONTROL TRANSCRIPCIONAL EN PROCARIOTAS</vt:lpstr>
      <vt:lpstr>CONTROL TRANSCRIPCIONAL EN PROCARIOTAS</vt:lpstr>
      <vt:lpstr>CONTROL TRANSCRIPCIONAL EN PROCARIOTAS</vt:lpstr>
      <vt:lpstr>OPERON TRIPTOFANO</vt:lpstr>
      <vt:lpstr>Diapositiva 47</vt:lpstr>
      <vt:lpstr>Diapositiva 48</vt:lpstr>
      <vt:lpstr>CONTROL TRANSCRIPCIONAL EN EUCARIOTAS</vt:lpstr>
      <vt:lpstr>TIPOS DE GENES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 DNA A LA PROTEINA</dc:title>
  <dc:creator>Melissa Trejos Ceballos</dc:creator>
  <cp:lastModifiedBy>melitceballos</cp:lastModifiedBy>
  <cp:revision>76</cp:revision>
  <dcterms:created xsi:type="dcterms:W3CDTF">2015-09-17T22:29:49Z</dcterms:created>
  <dcterms:modified xsi:type="dcterms:W3CDTF">2017-09-07T14:09:44Z</dcterms:modified>
</cp:coreProperties>
</file>