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333" r:id="rId3"/>
    <p:sldId id="258" r:id="rId4"/>
    <p:sldId id="260" r:id="rId5"/>
    <p:sldId id="261" r:id="rId6"/>
    <p:sldId id="262" r:id="rId7"/>
    <p:sldId id="340" r:id="rId8"/>
    <p:sldId id="263" r:id="rId9"/>
    <p:sldId id="264" r:id="rId10"/>
    <p:sldId id="265" r:id="rId11"/>
    <p:sldId id="266" r:id="rId12"/>
    <p:sldId id="267" r:id="rId13"/>
    <p:sldId id="355" r:id="rId14"/>
    <p:sldId id="268" r:id="rId15"/>
    <p:sldId id="269" r:id="rId16"/>
    <p:sldId id="278" r:id="rId17"/>
    <p:sldId id="270" r:id="rId18"/>
    <p:sldId id="271" r:id="rId19"/>
    <p:sldId id="272" r:id="rId20"/>
    <p:sldId id="273" r:id="rId21"/>
    <p:sldId id="274" r:id="rId22"/>
    <p:sldId id="275" r:id="rId23"/>
    <p:sldId id="341" r:id="rId24"/>
    <p:sldId id="344" r:id="rId25"/>
    <p:sldId id="345" r:id="rId26"/>
    <p:sldId id="346" r:id="rId27"/>
    <p:sldId id="350" r:id="rId28"/>
    <p:sldId id="352" r:id="rId29"/>
    <p:sldId id="360" r:id="rId30"/>
    <p:sldId id="353" r:id="rId31"/>
    <p:sldId id="276" r:id="rId32"/>
    <p:sldId id="277" r:id="rId33"/>
    <p:sldId id="259" r:id="rId34"/>
    <p:sldId id="334" r:id="rId35"/>
    <p:sldId id="280" r:id="rId36"/>
    <p:sldId id="283" r:id="rId37"/>
    <p:sldId id="279" r:id="rId38"/>
    <p:sldId id="354" r:id="rId39"/>
    <p:sldId id="356" r:id="rId40"/>
    <p:sldId id="357" r:id="rId41"/>
    <p:sldId id="358" r:id="rId42"/>
    <p:sldId id="359" r:id="rId43"/>
    <p:sldId id="335" r:id="rId44"/>
    <p:sldId id="336" r:id="rId45"/>
    <p:sldId id="337" r:id="rId46"/>
    <p:sldId id="282" r:id="rId47"/>
    <p:sldId id="285" r:id="rId48"/>
    <p:sldId id="338" r:id="rId49"/>
    <p:sldId id="286" r:id="rId50"/>
    <p:sldId id="287" r:id="rId51"/>
    <p:sldId id="288" r:id="rId52"/>
    <p:sldId id="289" r:id="rId53"/>
    <p:sldId id="290" r:id="rId54"/>
    <p:sldId id="291" r:id="rId55"/>
    <p:sldId id="332" r:id="rId56"/>
    <p:sldId id="311" r:id="rId57"/>
    <p:sldId id="312" r:id="rId58"/>
    <p:sldId id="308" r:id="rId59"/>
    <p:sldId id="310" r:id="rId60"/>
    <p:sldId id="318" r:id="rId61"/>
    <p:sldId id="307" r:id="rId62"/>
    <p:sldId id="309" r:id="rId63"/>
    <p:sldId id="313" r:id="rId64"/>
    <p:sldId id="314" r:id="rId65"/>
    <p:sldId id="315" r:id="rId66"/>
    <p:sldId id="316" r:id="rId67"/>
    <p:sldId id="317" r:id="rId68"/>
    <p:sldId id="319" r:id="rId69"/>
    <p:sldId id="320" r:id="rId70"/>
    <p:sldId id="321" r:id="rId71"/>
    <p:sldId id="326" r:id="rId72"/>
    <p:sldId id="327" r:id="rId73"/>
    <p:sldId id="328" r:id="rId74"/>
    <p:sldId id="329" r:id="rId75"/>
    <p:sldId id="331" r:id="rId76"/>
    <p:sldId id="330" r:id="rId77"/>
    <p:sldId id="325" r:id="rId78"/>
    <p:sldId id="322" r:id="rId79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C63BA-056A-40FA-AE59-8286C5B68A46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A9E72-1A6B-4A8D-811F-771BB948B891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856269-0965-4183-82B3-99BB19C0F3D2}" type="slidenum">
              <a:rPr lang="es-ES"/>
              <a:pPr/>
              <a:t>23</a:t>
            </a:fld>
            <a:endParaRPr lang="es-ES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E05A9D-E194-4FAD-9237-1365F0450264}" type="slidenum">
              <a:rPr lang="es-ES"/>
              <a:pPr/>
              <a:t>24</a:t>
            </a:fld>
            <a:endParaRPr lang="es-ES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5B9EF6-2A52-461D-99EA-35B86D9237BB}" type="slidenum">
              <a:rPr lang="es-ES"/>
              <a:pPr/>
              <a:t>25</a:t>
            </a:fld>
            <a:endParaRPr lang="es-ES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40CD66-947C-425A-B1C5-0918627C9551}" type="slidenum">
              <a:rPr lang="es-ES"/>
              <a:pPr/>
              <a:t>26</a:t>
            </a:fld>
            <a:endParaRPr lang="es-ES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AB74F-1589-4AA5-97AB-11143CA0BAEA}" type="slidenum">
              <a:rPr lang="es-ES"/>
              <a:pPr/>
              <a:t>27</a:t>
            </a:fld>
            <a:endParaRPr lang="es-ES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530863-2C1A-4684-9535-45B793488F9A}" type="slidenum">
              <a:rPr lang="es-ES"/>
              <a:pPr/>
              <a:t>28</a:t>
            </a:fld>
            <a:endParaRPr lang="es-E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A9E72-1A6B-4A8D-811F-771BB948B891}" type="slidenum">
              <a:rPr lang="es-CO" smtClean="0"/>
              <a:pPr/>
              <a:t>51</a:t>
            </a:fld>
            <a:endParaRPr lang="es-C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A9E72-1A6B-4A8D-811F-771BB948B891}" type="slidenum">
              <a:rPr lang="es-CO" smtClean="0"/>
              <a:pPr/>
              <a:t>54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D0BE7-81AE-444E-9AD5-C7478F84408B}" type="datetimeFigureOut">
              <a:rPr lang="es-CO" smtClean="0"/>
              <a:pPr/>
              <a:t>13/02/2017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0F772-DBEF-4B38-8B18-89F4E13385A5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18.xml"/><Relationship Id="rId7" Type="http://schemas.openxmlformats.org/officeDocument/2006/relationships/slide" Target="slide6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H%C3%ADgado" TargetMode="External"/><Relationship Id="rId13" Type="http://schemas.openxmlformats.org/officeDocument/2006/relationships/hyperlink" Target="https://es.wikipedia.org/wiki/Bazo" TargetMode="External"/><Relationship Id="rId18" Type="http://schemas.openxmlformats.org/officeDocument/2006/relationships/hyperlink" Target="https://es.wikipedia.org/wiki/Pulmones" TargetMode="External"/><Relationship Id="rId3" Type="http://schemas.openxmlformats.org/officeDocument/2006/relationships/hyperlink" Target="https://es.wikipedia.org/wiki/Primavera" TargetMode="External"/><Relationship Id="rId7" Type="http://schemas.openxmlformats.org/officeDocument/2006/relationships/hyperlink" Target="https://es.wikipedia.org/wiki/Fuego_(elemento)" TargetMode="External"/><Relationship Id="rId12" Type="http://schemas.openxmlformats.org/officeDocument/2006/relationships/hyperlink" Target="https://es.wikipedia.org/wiki/Tierra_(elemento)" TargetMode="External"/><Relationship Id="rId17" Type="http://schemas.openxmlformats.org/officeDocument/2006/relationships/hyperlink" Target="https://es.wikipedia.org/wiki/Cerebro" TargetMode="External"/><Relationship Id="rId2" Type="http://schemas.openxmlformats.org/officeDocument/2006/relationships/hyperlink" Target="https://es.wikipedia.org/wiki/Sangre" TargetMode="External"/><Relationship Id="rId16" Type="http://schemas.openxmlformats.org/officeDocument/2006/relationships/hyperlink" Target="https://es.wikipedia.org/wiki/Agua_(elemento)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s.wikipedia.org/wiki/Verano" TargetMode="External"/><Relationship Id="rId11" Type="http://schemas.openxmlformats.org/officeDocument/2006/relationships/hyperlink" Target="https://es.wikipedia.org/wiki/Oto%C3%B1o" TargetMode="External"/><Relationship Id="rId5" Type="http://schemas.openxmlformats.org/officeDocument/2006/relationships/hyperlink" Target="https://es.wikipedia.org/wiki/Coraz%C3%B3n" TargetMode="External"/><Relationship Id="rId15" Type="http://schemas.openxmlformats.org/officeDocument/2006/relationships/hyperlink" Target="https://es.wikipedia.org/wiki/Invierno" TargetMode="External"/><Relationship Id="rId10" Type="http://schemas.openxmlformats.org/officeDocument/2006/relationships/hyperlink" Target="https://es.wikipedia.org/wiki/Bilis_negra" TargetMode="External"/><Relationship Id="rId4" Type="http://schemas.openxmlformats.org/officeDocument/2006/relationships/hyperlink" Target="https://es.wikipedia.org/wiki/Aire_(elemento)" TargetMode="External"/><Relationship Id="rId9" Type="http://schemas.openxmlformats.org/officeDocument/2006/relationships/hyperlink" Target="https://es.wikipedia.org/wiki/Ves%C3%ADcula_biliar" TargetMode="External"/><Relationship Id="rId14" Type="http://schemas.openxmlformats.org/officeDocument/2006/relationships/hyperlink" Target="https://es.wikipedia.org/wiki/Flem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196752"/>
            <a:ext cx="7772400" cy="1470025"/>
          </a:xfrm>
        </p:spPr>
        <p:txBody>
          <a:bodyPr/>
          <a:lstStyle/>
          <a:p>
            <a:r>
              <a:rPr lang="es-CO" dirty="0" smtClean="0"/>
              <a:t>ORIGEN Y EVOLUCIÓN DE LAS CELULAS</a:t>
            </a:r>
            <a:endParaRPr lang="es-CO" dirty="0"/>
          </a:p>
        </p:txBody>
      </p:sp>
      <p:pic>
        <p:nvPicPr>
          <p:cNvPr id="1026" name="Picture 2" descr="http://4.bp.blogspot.com/_PMVRCa6NLO4/TI63zvXx5CI/AAAAAAAAAQk/DAw9BErNYXM/s1600/endosimbio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852936"/>
            <a:ext cx="6539880" cy="3629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844824"/>
            <a:ext cx="7305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METABOLISMO</a:t>
            </a:r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es-CO" dirty="0" smtClean="0"/>
              <a:t>Inicialmente             Energía y alimento --- </a:t>
            </a:r>
            <a:r>
              <a:rPr lang="es-CO" dirty="0" err="1" smtClean="0"/>
              <a:t>amb</a:t>
            </a:r>
            <a:endParaRPr lang="es-CO" dirty="0" smtClean="0"/>
          </a:p>
          <a:p>
            <a:r>
              <a:rPr lang="es-CO" dirty="0" smtClean="0"/>
              <a:t>Adenosina 5 </a:t>
            </a:r>
            <a:r>
              <a:rPr lang="es-CO" dirty="0" err="1" smtClean="0"/>
              <a:t>trifosfato</a:t>
            </a:r>
            <a:r>
              <a:rPr lang="es-CO" dirty="0" smtClean="0"/>
              <a:t> (ATP)---- Fuente de 						energía metabólica </a:t>
            </a:r>
          </a:p>
          <a:p>
            <a:endParaRPr lang="es-CO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059832" y="2060848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https://encrypted-tbn0.gstatic.com/images?q=tbn:ANd9GcQXwD5ACnkmAtQUqVsbxTSEqt53LM3YxPtj4xkgTMWU0T9zUUNWB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429000"/>
            <a:ext cx="6552728" cy="3134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0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s-CO" dirty="0" smtClean="0"/>
              <a:t>Mecanismos para generar ATP  </a:t>
            </a:r>
          </a:p>
          <a:p>
            <a:pPr algn="ctr">
              <a:buNone/>
            </a:pPr>
            <a:endParaRPr lang="es-CO" dirty="0" smtClean="0"/>
          </a:p>
          <a:p>
            <a:pPr algn="ctr">
              <a:buNone/>
            </a:pPr>
            <a:r>
              <a:rPr lang="es-CO" dirty="0" smtClean="0"/>
              <a:t>Evolucionaron de forma independiente</a:t>
            </a:r>
          </a:p>
          <a:p>
            <a:pPr algn="ctr">
              <a:buNone/>
            </a:pPr>
            <a:r>
              <a:rPr lang="es-CO" dirty="0" smtClean="0"/>
              <a:t>Fotosíntesis, Glucolisis, Metabolismo </a:t>
            </a:r>
            <a:r>
              <a:rPr lang="es-CO" dirty="0" err="1" smtClean="0"/>
              <a:t>oxidativo</a:t>
            </a:r>
            <a:endParaRPr lang="es-CO" dirty="0" smtClean="0"/>
          </a:p>
          <a:p>
            <a:pPr algn="ctr">
              <a:buNone/>
            </a:pPr>
            <a:endParaRPr lang="es-CO" dirty="0" smtClean="0"/>
          </a:p>
          <a:p>
            <a:pPr algn="ctr">
              <a:buNone/>
            </a:pPr>
            <a:endParaRPr lang="es-CO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4427984" y="2132856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http://danimartinez.blogspot.es/cache/media/files/00/548/289/2015/02/endosimbios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7632848" cy="2569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94178"/>
            <a:ext cx="4104456" cy="658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0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44824"/>
            <a:ext cx="846680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PROCARIOTAS ACTUALES</a:t>
            </a:r>
            <a:endParaRPr lang="es-CO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s-CO" b="1" dirty="0" smtClean="0"/>
              <a:t>ARQUEBACTERIAS  </a:t>
            </a:r>
            <a:r>
              <a:rPr lang="es-CO" dirty="0" smtClean="0"/>
              <a:t> 		       </a:t>
            </a:r>
            <a:r>
              <a:rPr lang="es-CO" b="1" dirty="0" smtClean="0"/>
              <a:t>EUBACTERIAS</a:t>
            </a:r>
          </a:p>
          <a:p>
            <a:pPr>
              <a:buNone/>
            </a:pPr>
            <a:r>
              <a:rPr lang="es-CO" dirty="0" smtClean="0"/>
              <a:t>Condiciones extremas                 Comunes hoy en Termoacidofilos                         día.</a:t>
            </a:r>
            <a:endParaRPr lang="es-CO" dirty="0"/>
          </a:p>
        </p:txBody>
      </p:sp>
      <p:pic>
        <p:nvPicPr>
          <p:cNvPr id="19458" name="Picture 2" descr="https://upload.wikimedia.org/wikipedia/commons/thumb/3/3e/Hot_spring_in_Yellowstone.jpg/275px-Hot_spring_in_Yellowst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40"/>
            <a:ext cx="3556706" cy="2664296"/>
          </a:xfrm>
          <a:prstGeom prst="rect">
            <a:avLst/>
          </a:prstGeom>
          <a:noFill/>
        </p:spPr>
      </p:pic>
      <p:pic>
        <p:nvPicPr>
          <p:cNvPr id="19460" name="Picture 4" descr="http://image.slidesharecdn.com/certamenbiologia-140923200144-phpapp02/95/certamen-biologia-7-638.jpg?cb=1411503631"/>
          <p:cNvPicPr>
            <a:picLocks noChangeAspect="1" noChangeArrowheads="1"/>
          </p:cNvPicPr>
          <p:nvPr/>
        </p:nvPicPr>
        <p:blipFill>
          <a:blip r:embed="rId3" cstate="print"/>
          <a:srcRect t="23674" r="59712" b="41604"/>
          <a:stretch>
            <a:fillRect/>
          </a:stretch>
        </p:blipFill>
        <p:spPr bwMode="auto">
          <a:xfrm>
            <a:off x="0" y="5273824"/>
            <a:ext cx="2448272" cy="1584176"/>
          </a:xfrm>
          <a:prstGeom prst="rect">
            <a:avLst/>
          </a:prstGeom>
          <a:noFill/>
        </p:spPr>
      </p:pic>
      <p:sp>
        <p:nvSpPr>
          <p:cNvPr id="19462" name="AutoShape 6" descr="Resultado de imagen para e coli microscop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9464" name="AutoShape 8" descr="Resultado de imagen para e coli microscop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9466" name="Picture 10" descr="http://www.abc.es/Media/201106/08/bacteria--644x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933056"/>
            <a:ext cx="3843077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CIANOBACTERIAS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7890" name="Picture 2" descr="http://www.barrameda.com.ar/dp/images/news02/cyanob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280920" cy="5548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18434" name="AutoShape 2" descr="Resultado de imagen para ARQUEOBACTERIAS Y EUBACTER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8436" name="AutoShape 4" descr="Resultado de imagen para ARQUEOBACTERIAS Y EUBACTER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8438" name="Picture 6" descr="https://lh5.googleusercontent.com/-RSRlGfhbE_8/TXIfeqeYgFI/AAAAAAAAASE/YYOcOp_vqf4/s1600/dominios_vida_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60847"/>
            <a:ext cx="8280920" cy="4530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0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17410" name="AutoShape 2" descr="Resultado de imagen para arqueobacterias y eubacterias diferenc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7412" name="AutoShape 4" descr="Resultado de imagen para arqueobacterias y eubacterias diferenc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7414" name="Picture 6" descr="http://cibertareas.info/wp-content/uploads/2015/09/diferencias-entre-arqueobacterias-y-eubacterias.jpg"/>
          <p:cNvPicPr>
            <a:picLocks noChangeAspect="1" noChangeArrowheads="1"/>
          </p:cNvPicPr>
          <p:nvPr/>
        </p:nvPicPr>
        <p:blipFill>
          <a:blip r:embed="rId4" cstate="print"/>
          <a:srcRect b="13133"/>
          <a:stretch>
            <a:fillRect/>
          </a:stretch>
        </p:blipFill>
        <p:spPr bwMode="auto">
          <a:xfrm>
            <a:off x="971600" y="1628800"/>
            <a:ext cx="7200800" cy="4608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6386" name="Picture 2" descr="http://ambientech.org/blog/wp-content/uploads/2014/02/Captura-de-pantalla-2014-02-14-a-las-10.30.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8705850" cy="5981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Para comenzar…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>
            <a:normAutofit lnSpcReduction="10000"/>
          </a:bodyPr>
          <a:lstStyle/>
          <a:p>
            <a:r>
              <a:rPr lang="es-CO" dirty="0" smtClean="0"/>
              <a:t>¿Cómo describiría una célula?</a:t>
            </a:r>
          </a:p>
          <a:p>
            <a:r>
              <a:rPr lang="es-CO" dirty="0" smtClean="0"/>
              <a:t>¿Cuál cree es la función mas importante de una célula?</a:t>
            </a:r>
          </a:p>
          <a:p>
            <a:r>
              <a:rPr lang="es-CO" dirty="0" smtClean="0"/>
              <a:t>¿Porque considera que  es importante estudiar las células?</a:t>
            </a:r>
          </a:p>
          <a:p>
            <a:endParaRPr lang="es-CO" dirty="0"/>
          </a:p>
        </p:txBody>
      </p:sp>
      <p:pic>
        <p:nvPicPr>
          <p:cNvPr id="104450" name="Picture 2" descr="https://jgarcia.files.wordpress.com/2007/11/ninos-interrogac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221088"/>
            <a:ext cx="2857500" cy="2257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EUCARIOTAS</a:t>
            </a:r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https://mileon.files.wordpress.com/2013/10/imagen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4016921" cy="3014108"/>
          </a:xfrm>
          <a:prstGeom prst="rect">
            <a:avLst/>
          </a:prstGeom>
          <a:noFill/>
        </p:spPr>
      </p:pic>
      <p:pic>
        <p:nvPicPr>
          <p:cNvPr id="15364" name="Picture 4" descr="http://3.bp.blogspot.com/-mu_htdI5FJY/UhGzh-T7gTI/AAAAAAAAAns/Nb4NyFhlSfg/s1600/art58_f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645024"/>
            <a:ext cx="3196555" cy="3045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057675" cy="541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46485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8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447800"/>
            <a:ext cx="1512888" cy="1695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1600200" y="1257300"/>
            <a:ext cx="2016125" cy="2744788"/>
            <a:chOff x="1008" y="792"/>
            <a:chExt cx="1270" cy="1729"/>
          </a:xfrm>
        </p:grpSpPr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>
              <a:off x="1640" y="792"/>
              <a:ext cx="5" cy="1729"/>
            </a:xfrm>
            <a:prstGeom prst="line">
              <a:avLst/>
            </a:prstGeom>
            <a:noFill/>
            <a:ln w="34920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CO"/>
            </a:p>
          </p:txBody>
        </p:sp>
        <p:sp>
          <p:nvSpPr>
            <p:cNvPr id="4135" name="Text Box 39"/>
            <p:cNvSpPr txBox="1">
              <a:spLocks noChangeArrowheads="1"/>
            </p:cNvSpPr>
            <p:nvPr/>
          </p:nvSpPr>
          <p:spPr bwMode="auto">
            <a:xfrm>
              <a:off x="1008" y="1145"/>
              <a:ext cx="1270" cy="31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1200">
                  <a:solidFill>
                    <a:srgbClr val="000000"/>
                  </a:solidFill>
                  <a:latin typeface="Arial" charset="0"/>
                </a:rPr>
                <a:t>Hooke</a:t>
              </a:r>
              <a:br>
                <a:rPr lang="es-ES" sz="1200">
                  <a:solidFill>
                    <a:srgbClr val="000000"/>
                  </a:solidFill>
                  <a:latin typeface="Arial" charset="0"/>
                </a:rPr>
              </a:br>
              <a:r>
                <a:rPr lang="es-ES" sz="1200">
                  <a:solidFill>
                    <a:srgbClr val="000000"/>
                  </a:solidFill>
                  <a:latin typeface="Arial" charset="0"/>
                </a:rPr>
                <a:t>da nombre a las células</a:t>
              </a: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609600" y="4365625"/>
            <a:ext cx="2133600" cy="1841500"/>
            <a:chOff x="384" y="2750"/>
            <a:chExt cx="1344" cy="1160"/>
          </a:xfrm>
        </p:grpSpPr>
        <p:sp>
          <p:nvSpPr>
            <p:cNvPr id="4099" name="Line 3"/>
            <p:cNvSpPr>
              <a:spLocks noChangeShapeType="1"/>
            </p:cNvSpPr>
            <p:nvPr/>
          </p:nvSpPr>
          <p:spPr bwMode="auto">
            <a:xfrm>
              <a:off x="1055" y="2750"/>
              <a:ext cx="1" cy="952"/>
            </a:xfrm>
            <a:prstGeom prst="line">
              <a:avLst/>
            </a:prstGeom>
            <a:noFill/>
            <a:ln w="34920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CO"/>
            </a:p>
          </p:txBody>
        </p:sp>
        <p:sp>
          <p:nvSpPr>
            <p:cNvPr id="4136" name="Text Box 40"/>
            <p:cNvSpPr txBox="1">
              <a:spLocks noChangeArrowheads="1"/>
            </p:cNvSpPr>
            <p:nvPr/>
          </p:nvSpPr>
          <p:spPr bwMode="auto">
            <a:xfrm>
              <a:off x="384" y="3600"/>
              <a:ext cx="1344" cy="31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1200">
                  <a:solidFill>
                    <a:srgbClr val="000000"/>
                  </a:solidFill>
                  <a:latin typeface="Arial" charset="0"/>
                </a:rPr>
                <a:t>Leeuwenhoek</a:t>
              </a:r>
              <a:br>
                <a:rPr lang="es-ES" sz="1200">
                  <a:solidFill>
                    <a:srgbClr val="000000"/>
                  </a:solidFill>
                  <a:latin typeface="Arial" charset="0"/>
                </a:rPr>
              </a:br>
              <a:r>
                <a:rPr lang="es-ES" sz="1200">
                  <a:solidFill>
                    <a:srgbClr val="000000"/>
                  </a:solidFill>
                  <a:latin typeface="Arial" charset="0"/>
                </a:rPr>
                <a:t>observa microorganismos</a:t>
              </a:r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3498850" y="4365625"/>
            <a:ext cx="2520950" cy="1841500"/>
            <a:chOff x="2204" y="2750"/>
            <a:chExt cx="1588" cy="1160"/>
          </a:xfrm>
        </p:grpSpPr>
        <p:sp>
          <p:nvSpPr>
            <p:cNvPr id="4097" name="Line 1"/>
            <p:cNvSpPr>
              <a:spLocks noChangeShapeType="1"/>
            </p:cNvSpPr>
            <p:nvPr/>
          </p:nvSpPr>
          <p:spPr bwMode="auto">
            <a:xfrm>
              <a:off x="2997" y="2750"/>
              <a:ext cx="1" cy="1088"/>
            </a:xfrm>
            <a:prstGeom prst="line">
              <a:avLst/>
            </a:prstGeom>
            <a:noFill/>
            <a:ln w="34920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CO"/>
            </a:p>
          </p:txBody>
        </p:sp>
        <p:sp>
          <p:nvSpPr>
            <p:cNvPr id="4138" name="Text Box 42"/>
            <p:cNvSpPr txBox="1">
              <a:spLocks noChangeArrowheads="1"/>
            </p:cNvSpPr>
            <p:nvPr/>
          </p:nvSpPr>
          <p:spPr bwMode="auto">
            <a:xfrm>
              <a:off x="2204" y="3600"/>
              <a:ext cx="1588" cy="31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1200">
                  <a:solidFill>
                    <a:srgbClr val="000000"/>
                  </a:solidFill>
                  <a:latin typeface="Arial" charset="0"/>
                </a:rPr>
                <a:t>Schleiden, Schwann  y Virchow postulan la teoría celular.</a:t>
              </a:r>
            </a:p>
          </p:txBody>
        </p:sp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6477000" y="3154363"/>
            <a:ext cx="1979613" cy="779462"/>
            <a:chOff x="4080" y="1987"/>
            <a:chExt cx="1247" cy="491"/>
          </a:xfrm>
        </p:grpSpPr>
        <p:sp>
          <p:nvSpPr>
            <p:cNvPr id="4101" name="Line 5"/>
            <p:cNvSpPr>
              <a:spLocks noChangeShapeType="1"/>
            </p:cNvSpPr>
            <p:nvPr/>
          </p:nvSpPr>
          <p:spPr bwMode="auto">
            <a:xfrm flipH="1">
              <a:off x="4698" y="1987"/>
              <a:ext cx="6" cy="491"/>
            </a:xfrm>
            <a:prstGeom prst="line">
              <a:avLst/>
            </a:prstGeom>
            <a:noFill/>
            <a:ln w="34920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CO"/>
            </a:p>
          </p:txBody>
        </p:sp>
        <p:sp>
          <p:nvSpPr>
            <p:cNvPr id="4140" name="Text Box 44"/>
            <p:cNvSpPr txBox="1">
              <a:spLocks noChangeArrowheads="1"/>
            </p:cNvSpPr>
            <p:nvPr/>
          </p:nvSpPr>
          <p:spPr bwMode="auto">
            <a:xfrm>
              <a:off x="4080" y="2064"/>
              <a:ext cx="1247" cy="31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1200">
                  <a:solidFill>
                    <a:srgbClr val="000000"/>
                  </a:solidFill>
                  <a:latin typeface="Arial" charset="0"/>
                </a:rPr>
                <a:t>Se perfeccionan</a:t>
              </a:r>
              <a:br>
                <a:rPr lang="es-ES" sz="1200">
                  <a:solidFill>
                    <a:srgbClr val="000000"/>
                  </a:solidFill>
                  <a:latin typeface="Arial" charset="0"/>
                </a:rPr>
              </a:br>
              <a:r>
                <a:rPr lang="es-ES" sz="1200">
                  <a:solidFill>
                    <a:srgbClr val="000000"/>
                  </a:solidFill>
                  <a:latin typeface="Arial" charset="0"/>
                </a:rPr>
                <a:t>los microscopios</a:t>
              </a:r>
            </a:p>
          </p:txBody>
        </p:sp>
      </p:grp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465138" y="3933825"/>
            <a:ext cx="7993062" cy="431800"/>
            <a:chOff x="249" y="2478"/>
            <a:chExt cx="5035" cy="272"/>
          </a:xfrm>
        </p:grpSpPr>
        <p:sp>
          <p:nvSpPr>
            <p:cNvPr id="4117" name="Rectangle 21"/>
            <p:cNvSpPr>
              <a:spLocks noChangeArrowheads="1"/>
            </p:cNvSpPr>
            <p:nvPr/>
          </p:nvSpPr>
          <p:spPr bwMode="auto">
            <a:xfrm>
              <a:off x="249" y="2478"/>
              <a:ext cx="1452" cy="272"/>
            </a:xfrm>
            <a:prstGeom prst="rect">
              <a:avLst/>
            </a:prstGeom>
            <a:solidFill>
              <a:srgbClr val="0070C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>
                  <a:solidFill>
                    <a:srgbClr val="F2F2F2"/>
                  </a:solidFill>
                  <a:latin typeface="Arial" charset="0"/>
                </a:rPr>
                <a:t>Siglo XVII</a:t>
              </a:r>
            </a:p>
          </p:txBody>
        </p:sp>
        <p:sp>
          <p:nvSpPr>
            <p:cNvPr id="4118" name="Rectangle 22"/>
            <p:cNvSpPr>
              <a:spLocks noChangeArrowheads="1"/>
            </p:cNvSpPr>
            <p:nvPr/>
          </p:nvSpPr>
          <p:spPr bwMode="auto">
            <a:xfrm>
              <a:off x="2381" y="2478"/>
              <a:ext cx="1452" cy="272"/>
            </a:xfrm>
            <a:prstGeom prst="rect">
              <a:avLst/>
            </a:prstGeom>
            <a:solidFill>
              <a:srgbClr val="0070C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>
                  <a:solidFill>
                    <a:srgbClr val="FFFFFF"/>
                  </a:solidFill>
                  <a:latin typeface="Arial" charset="0"/>
                </a:rPr>
                <a:t>Siglo XIX</a:t>
              </a:r>
            </a:p>
          </p:txBody>
        </p:sp>
        <p:sp>
          <p:nvSpPr>
            <p:cNvPr id="4119" name="Rectangle 23"/>
            <p:cNvSpPr>
              <a:spLocks noChangeArrowheads="1"/>
            </p:cNvSpPr>
            <p:nvPr/>
          </p:nvSpPr>
          <p:spPr bwMode="auto">
            <a:xfrm>
              <a:off x="3833" y="2478"/>
              <a:ext cx="1451" cy="272"/>
            </a:xfrm>
            <a:prstGeom prst="rect">
              <a:avLst/>
            </a:prstGeom>
            <a:solidFill>
              <a:srgbClr val="0070C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0000" tIns="46800" rIns="90000" bIns="46800"/>
            <a:lstStyle/>
            <a:p>
              <a:pPr algn="ct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>
                  <a:solidFill>
                    <a:srgbClr val="FFFFFF"/>
                  </a:solidFill>
                  <a:latin typeface="Arial" charset="0"/>
                </a:rPr>
                <a:t>Siglo XX</a:t>
              </a:r>
            </a:p>
          </p:txBody>
        </p:sp>
        <p:sp>
          <p:nvSpPr>
            <p:cNvPr id="4120" name="Rectangle 24"/>
            <p:cNvSpPr>
              <a:spLocks noChangeArrowheads="1"/>
            </p:cNvSpPr>
            <p:nvPr/>
          </p:nvSpPr>
          <p:spPr bwMode="auto">
            <a:xfrm>
              <a:off x="1701" y="2478"/>
              <a:ext cx="680" cy="272"/>
            </a:xfrm>
            <a:prstGeom prst="rect">
              <a:avLst/>
            </a:prstGeom>
            <a:solidFill>
              <a:srgbClr val="0070C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121" name="AutoShape 25"/>
            <p:cNvSpPr>
              <a:spLocks noChangeArrowheads="1"/>
            </p:cNvSpPr>
            <p:nvPr/>
          </p:nvSpPr>
          <p:spPr bwMode="auto">
            <a:xfrm>
              <a:off x="1927" y="2614"/>
              <a:ext cx="318" cy="136"/>
            </a:xfrm>
            <a:prstGeom prst="chevron">
              <a:avLst>
                <a:gd name="adj" fmla="val 50250"/>
              </a:avLst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142" name="AutoShape 46"/>
            <p:cNvSpPr>
              <a:spLocks noChangeArrowheads="1"/>
            </p:cNvSpPr>
            <p:nvPr/>
          </p:nvSpPr>
          <p:spPr bwMode="auto">
            <a:xfrm>
              <a:off x="1927" y="2478"/>
              <a:ext cx="318" cy="136"/>
            </a:xfrm>
            <a:prstGeom prst="chevron">
              <a:avLst>
                <a:gd name="adj" fmla="val 50250"/>
              </a:avLst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</p:grpSp>
      <p:pic>
        <p:nvPicPr>
          <p:cNvPr id="4124" name="Picture 2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5063" y="4508500"/>
            <a:ext cx="1081087" cy="1081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25" name="Picture 2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8513" y="609600"/>
            <a:ext cx="107950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30" name="Picture 3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600" y="4876800"/>
            <a:ext cx="733425" cy="749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31" name="Picture 3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4922838"/>
            <a:ext cx="687388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32" name="Picture 3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92613" y="4508500"/>
            <a:ext cx="733425" cy="747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827088" y="2133600"/>
            <a:ext cx="3600450" cy="27106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>
                <a:solidFill>
                  <a:srgbClr val="000000"/>
                </a:solidFill>
                <a:latin typeface="Arial" charset="0"/>
              </a:rPr>
              <a:t> Científico y comerciante holandés nacido en 1632</a:t>
            </a:r>
            <a:br>
              <a:rPr lang="es-ES" sz="2000" dirty="0">
                <a:solidFill>
                  <a:srgbClr val="000000"/>
                </a:solidFill>
                <a:latin typeface="Arial" charset="0"/>
              </a:rPr>
            </a:br>
            <a:r>
              <a:rPr lang="es-ES" sz="2000" dirty="0">
                <a:solidFill>
                  <a:srgbClr val="000000"/>
                </a:solidFill>
                <a:latin typeface="Arial" charset="0"/>
              </a:rPr>
              <a:t>y fallecido en 1723.</a:t>
            </a:r>
          </a:p>
          <a:p>
            <a:pPr algn="just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>
                <a:solidFill>
                  <a:srgbClr val="000000"/>
                </a:solidFill>
                <a:latin typeface="Arial" charset="0"/>
              </a:rPr>
              <a:t> Fabricó numerosos microscopios con los que realizó observaciones de microorganismos</a:t>
            </a:r>
            <a:r>
              <a:rPr lang="es-ES" sz="20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just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83568" y="476672"/>
            <a:ext cx="6864350" cy="51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eaLnBrk="1" hangingPunct="1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 dirty="0">
                <a:solidFill>
                  <a:srgbClr val="333399"/>
                </a:solidFill>
                <a:latin typeface="Arial" charset="0"/>
                <a:ea typeface="Osaka" charset="-128"/>
              </a:rPr>
              <a:t>Historia de la teoría celular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23528" y="4509120"/>
            <a:ext cx="4660900" cy="1524000"/>
            <a:chOff x="336" y="2880"/>
            <a:chExt cx="2936" cy="960"/>
          </a:xfrm>
        </p:grpSpPr>
        <p:pic>
          <p:nvPicPr>
            <p:cNvPr id="717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4" y="2880"/>
              <a:ext cx="1928" cy="9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179" name="Text Box 11"/>
            <p:cNvSpPr txBox="1">
              <a:spLocks noChangeArrowheads="1"/>
            </p:cNvSpPr>
            <p:nvPr/>
          </p:nvSpPr>
          <p:spPr bwMode="auto">
            <a:xfrm>
              <a:off x="336" y="3600"/>
              <a:ext cx="1872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Microscopio de Leeuwenhoek</a:t>
              </a:r>
              <a:endParaRPr lang="es-ES" sz="16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55774" y="332656"/>
            <a:ext cx="7556500" cy="2947988"/>
            <a:chOff x="839" y="0"/>
            <a:chExt cx="4760" cy="1857"/>
          </a:xfrm>
        </p:grpSpPr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839" y="771"/>
              <a:ext cx="2722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dirty="0" err="1">
                  <a:solidFill>
                    <a:srgbClr val="008200"/>
                  </a:solidFill>
                  <a:latin typeface="Arial" charset="0"/>
                </a:rPr>
                <a:t>Anton</a:t>
              </a:r>
              <a:r>
                <a:rPr lang="es-ES" dirty="0">
                  <a:solidFill>
                    <a:srgbClr val="008200"/>
                  </a:solidFill>
                  <a:latin typeface="Arial" charset="0"/>
                </a:rPr>
                <a:t> van </a:t>
              </a:r>
              <a:r>
                <a:rPr lang="es-ES" dirty="0" err="1">
                  <a:solidFill>
                    <a:srgbClr val="008200"/>
                  </a:solidFill>
                  <a:latin typeface="Arial" charset="0"/>
                </a:rPr>
                <a:t>Leeuwenhoek</a:t>
              </a:r>
              <a:endParaRPr lang="es-ES" dirty="0">
                <a:solidFill>
                  <a:srgbClr val="008200"/>
                </a:solidFill>
                <a:latin typeface="Arial" charset="0"/>
              </a:endParaRPr>
            </a:p>
          </p:txBody>
        </p:sp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2" y="0"/>
              <a:ext cx="1857" cy="18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pic>
        <p:nvPicPr>
          <p:cNvPr id="10" name="Picture 2" descr="Resultado de imagen para anton van leeuwenhoek descubrimient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429000"/>
            <a:ext cx="3635896" cy="185356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3744912" cy="4894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788024" y="1124744"/>
            <a:ext cx="3744912" cy="1633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 smtClean="0">
                <a:solidFill>
                  <a:srgbClr val="000000"/>
                </a:solidFill>
                <a:latin typeface="Arial" charset="0"/>
              </a:rPr>
              <a:t>Algunos </a:t>
            </a:r>
            <a:r>
              <a:rPr lang="es-ES" sz="2000" dirty="0">
                <a:solidFill>
                  <a:srgbClr val="000000"/>
                </a:solidFill>
                <a:latin typeface="Arial" charset="0"/>
              </a:rPr>
              <a:t>dibujos de los microorganismos observados por </a:t>
            </a:r>
            <a:r>
              <a:rPr lang="es-ES" sz="2000" dirty="0" err="1">
                <a:solidFill>
                  <a:srgbClr val="000000"/>
                </a:solidFill>
                <a:latin typeface="Arial" charset="0"/>
              </a:rPr>
              <a:t>Leeuwenhoek</a:t>
            </a:r>
            <a:r>
              <a:rPr lang="es-ES" sz="2000" dirty="0">
                <a:solidFill>
                  <a:srgbClr val="000000"/>
                </a:solidFill>
                <a:latin typeface="Arial" charset="0"/>
              </a:rPr>
              <a:t> con los microscopios que el mismo fabricó.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984250" y="90488"/>
            <a:ext cx="6864350" cy="51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eaLnBrk="1" hangingPunct="1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  <a:latin typeface="Arial" charset="0"/>
                <a:ea typeface="Osaka" charset="-128"/>
              </a:rPr>
              <a:t>Historia de la teoría celular</a:t>
            </a:r>
          </a:p>
        </p:txBody>
      </p:sp>
      <p:pic>
        <p:nvPicPr>
          <p:cNvPr id="5" name="Picture 6" descr="Resultado de imagen para anton van leeuwenhoek descubrimient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890" y="3212976"/>
            <a:ext cx="4132589" cy="256793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55650" y="188912"/>
            <a:ext cx="8007350" cy="3111500"/>
            <a:chOff x="476" y="119"/>
            <a:chExt cx="5044" cy="1960"/>
          </a:xfrm>
        </p:grpSpPr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60" y="119"/>
              <a:ext cx="1960" cy="19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476" y="709"/>
              <a:ext cx="2722" cy="5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dirty="0">
                  <a:solidFill>
                    <a:srgbClr val="008200"/>
                  </a:solidFill>
                  <a:latin typeface="Arial" charset="0"/>
                </a:rPr>
                <a:t>Robert </a:t>
              </a:r>
              <a:r>
                <a:rPr lang="es-ES" dirty="0" err="1" smtClean="0">
                  <a:solidFill>
                    <a:srgbClr val="008200"/>
                  </a:solidFill>
                  <a:latin typeface="Arial" charset="0"/>
                </a:rPr>
                <a:t>Hooke</a:t>
              </a:r>
              <a:r>
                <a:rPr lang="es-ES" dirty="0" smtClean="0">
                  <a:solidFill>
                    <a:srgbClr val="008200"/>
                  </a:solidFill>
                  <a:latin typeface="Arial" charset="0"/>
                </a:rPr>
                <a:t>. </a:t>
              </a: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s-ES" dirty="0" smtClean="0">
                <a:solidFill>
                  <a:srgbClr val="008200"/>
                </a:solidFill>
                <a:latin typeface="Arial" charset="0"/>
              </a:endParaRPr>
            </a:p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dirty="0" smtClean="0">
                  <a:solidFill>
                    <a:srgbClr val="008200"/>
                  </a:solidFill>
                  <a:latin typeface="Arial" charset="0"/>
                </a:rPr>
                <a:t>ESTABLECE EL NOMBRE DE CELULA</a:t>
              </a:r>
            </a:p>
          </p:txBody>
        </p:sp>
      </p:grp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827088" y="2133600"/>
            <a:ext cx="3600450" cy="27875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>
                <a:solidFill>
                  <a:srgbClr val="000000"/>
                </a:solidFill>
                <a:latin typeface="Arial" charset="0"/>
              </a:rPr>
              <a:t>Científico inglés nacido en 1635 y fallecido en 1703</a:t>
            </a:r>
          </a:p>
          <a:p>
            <a:pPr algn="just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>
                <a:solidFill>
                  <a:srgbClr val="000000"/>
                </a:solidFill>
                <a:latin typeface="Arial" charset="0"/>
              </a:rPr>
              <a:t> En 1665, examinó una lámina de corcho con un sencillo </a:t>
            </a:r>
            <a:r>
              <a:rPr lang="es-ES" sz="2000" dirty="0" smtClean="0">
                <a:solidFill>
                  <a:srgbClr val="000000"/>
                </a:solidFill>
                <a:latin typeface="Arial" charset="0"/>
              </a:rPr>
              <a:t>microscopio</a:t>
            </a:r>
          </a:p>
          <a:p>
            <a:pPr algn="just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 smtClean="0">
                <a:solidFill>
                  <a:srgbClr val="000000"/>
                </a:solidFill>
                <a:latin typeface="Arial" charset="0"/>
              </a:rPr>
              <a:t>Observaciones de una lamina de corcho.</a:t>
            </a:r>
          </a:p>
          <a:p>
            <a:pPr algn="just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 smtClean="0">
                <a:solidFill>
                  <a:srgbClr val="000000"/>
                </a:solidFill>
                <a:latin typeface="Arial" charset="0"/>
              </a:rPr>
              <a:t>Celdillas (Latín)- Células </a:t>
            </a:r>
            <a:endParaRPr lang="es-E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984250" y="90488"/>
            <a:ext cx="6864350" cy="51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eaLnBrk="1" hangingPunct="1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  <a:latin typeface="Arial" charset="0"/>
                <a:ea typeface="Osaka" charset="-128"/>
              </a:rPr>
              <a:t>Historia de la teoría celular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339752" y="5005387"/>
            <a:ext cx="3886200" cy="1852613"/>
            <a:chOff x="576" y="2736"/>
            <a:chExt cx="2448" cy="1167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80" y="2736"/>
              <a:ext cx="1344" cy="11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229" name="Text Box 13"/>
            <p:cNvSpPr txBox="1">
              <a:spLocks noChangeArrowheads="1"/>
            </p:cNvSpPr>
            <p:nvPr/>
          </p:nvSpPr>
          <p:spPr bwMode="auto">
            <a:xfrm>
              <a:off x="576" y="3264"/>
              <a:ext cx="10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Microscopio</a:t>
              </a:r>
              <a:br>
                <a:rPr lang="es-ES" sz="1400" b="1">
                  <a:solidFill>
                    <a:srgbClr val="000000"/>
                  </a:solidFill>
                  <a:latin typeface="Arial" charset="0"/>
                </a:rPr>
              </a:b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de Hooke</a:t>
              </a:r>
              <a:endParaRPr lang="es-ES_tradnl" sz="1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212976"/>
            <a:ext cx="2376501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259632" y="764704"/>
            <a:ext cx="6515100" cy="1906588"/>
            <a:chOff x="793" y="618"/>
            <a:chExt cx="4104" cy="1201"/>
          </a:xfrm>
        </p:grpSpPr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6" y="618"/>
              <a:ext cx="1201" cy="12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793" y="663"/>
              <a:ext cx="2722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dirty="0" err="1">
                  <a:solidFill>
                    <a:srgbClr val="008200"/>
                  </a:solidFill>
                  <a:latin typeface="Arial" charset="0"/>
                </a:rPr>
                <a:t>Matthias</a:t>
              </a:r>
              <a:r>
                <a:rPr lang="es-ES" dirty="0">
                  <a:solidFill>
                    <a:srgbClr val="008200"/>
                  </a:solidFill>
                  <a:latin typeface="Arial" charset="0"/>
                </a:rPr>
                <a:t> </a:t>
              </a:r>
              <a:r>
                <a:rPr lang="es-ES" dirty="0" err="1">
                  <a:solidFill>
                    <a:srgbClr val="008200"/>
                  </a:solidFill>
                  <a:latin typeface="Arial" charset="0"/>
                </a:rPr>
                <a:t>Schleiden</a:t>
              </a:r>
              <a:endParaRPr lang="es-ES" dirty="0">
                <a:solidFill>
                  <a:srgbClr val="008200"/>
                </a:solidFill>
                <a:latin typeface="Arial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971550" y="2565400"/>
            <a:ext cx="7265988" cy="1906588"/>
            <a:chOff x="612" y="1616"/>
            <a:chExt cx="4577" cy="1201"/>
          </a:xfrm>
        </p:grpSpPr>
        <p:pic>
          <p:nvPicPr>
            <p:cNvPr id="133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" y="1616"/>
              <a:ext cx="1201" cy="12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3321" name="Text Box 9"/>
            <p:cNvSpPr txBox="1">
              <a:spLocks noChangeArrowheads="1"/>
            </p:cNvSpPr>
            <p:nvPr/>
          </p:nvSpPr>
          <p:spPr bwMode="auto">
            <a:xfrm>
              <a:off x="2132" y="1842"/>
              <a:ext cx="3057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dirty="0" err="1">
                  <a:solidFill>
                    <a:srgbClr val="008200"/>
                  </a:solidFill>
                  <a:latin typeface="Arial" charset="0"/>
                </a:rPr>
                <a:t>Theodor</a:t>
              </a:r>
              <a:r>
                <a:rPr lang="es-ES" dirty="0">
                  <a:solidFill>
                    <a:srgbClr val="008200"/>
                  </a:solidFill>
                  <a:latin typeface="Arial" charset="0"/>
                </a:rPr>
                <a:t> </a:t>
              </a:r>
              <a:r>
                <a:rPr lang="es-ES" dirty="0" err="1">
                  <a:solidFill>
                    <a:srgbClr val="008200"/>
                  </a:solidFill>
                  <a:latin typeface="Arial" charset="0"/>
                </a:rPr>
                <a:t>Schwann</a:t>
              </a:r>
              <a:endParaRPr lang="es-ES" dirty="0">
                <a:solidFill>
                  <a:srgbClr val="008200"/>
                </a:solidFill>
                <a:latin typeface="Arial" charset="0"/>
              </a:endParaRPr>
            </a:p>
          </p:txBody>
        </p:sp>
      </p:grp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3384550" y="3327400"/>
            <a:ext cx="5256213" cy="14025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>
                <a:solidFill>
                  <a:srgbClr val="000000"/>
                </a:solidFill>
                <a:latin typeface="Arial" charset="0"/>
              </a:rPr>
              <a:t> Fisiólogo y anatomista alemán</a:t>
            </a:r>
            <a:br>
              <a:rPr lang="es-ES" sz="2000" dirty="0">
                <a:solidFill>
                  <a:srgbClr val="000000"/>
                </a:solidFill>
                <a:latin typeface="Arial" charset="0"/>
              </a:rPr>
            </a:br>
            <a:r>
              <a:rPr lang="es-ES" sz="2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s-E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1810-1882</a:t>
            </a:r>
            <a:r>
              <a:rPr lang="es-E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1839 </a:t>
            </a:r>
            <a:r>
              <a:rPr lang="es-AR" sz="2000" dirty="0" smtClean="0">
                <a:latin typeface="Arial" pitchFamily="34" charset="0"/>
                <a:cs typeface="Arial" pitchFamily="34" charset="0"/>
              </a:rPr>
              <a:t>Todos los tejidos animales están formados por células</a:t>
            </a:r>
            <a:endParaRPr lang="es-E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1258888" y="1628775"/>
            <a:ext cx="4681537" cy="1094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>
                <a:solidFill>
                  <a:srgbClr val="000000"/>
                </a:solidFill>
                <a:latin typeface="Arial" charset="0"/>
              </a:rPr>
              <a:t>Botánico alemán (1804-1881</a:t>
            </a:r>
            <a:r>
              <a:rPr lang="es-ES" sz="20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000" dirty="0" smtClean="0">
                <a:solidFill>
                  <a:srgbClr val="000000"/>
                </a:solidFill>
                <a:latin typeface="Arial" charset="0"/>
              </a:rPr>
              <a:t> 1937 célula es la unidad estructural de los vegetales</a:t>
            </a:r>
            <a:endParaRPr lang="es-E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984250" y="90488"/>
            <a:ext cx="6864350" cy="51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eaLnBrk="1" hangingPunct="1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  <a:latin typeface="Arial" charset="0"/>
                <a:ea typeface="Osaka" charset="-128"/>
              </a:rPr>
              <a:t>Historia de la teoría celular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219200" y="5105400"/>
            <a:ext cx="7010400" cy="1479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457200" lvl="1" indent="0" algn="ctr">
              <a:spcBef>
                <a:spcPts val="600"/>
              </a:spcBef>
              <a:buClr>
                <a:srgbClr val="009900"/>
              </a:buClr>
              <a:buFont typeface="Arial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dirty="0">
                <a:solidFill>
                  <a:schemeClr val="tx1"/>
                </a:solidFill>
                <a:latin typeface="Arial" charset="0"/>
              </a:rPr>
              <a:t>A partir de los hallazgos de ambos científicos, se postuló el primer principio de la teoría celular:</a:t>
            </a:r>
            <a:endParaRPr lang="es-ES" sz="2000" b="1" dirty="0">
              <a:solidFill>
                <a:srgbClr val="3333CC"/>
              </a:solidFill>
              <a:latin typeface="Arial" charset="0"/>
            </a:endParaRPr>
          </a:p>
          <a:p>
            <a:pPr marL="457200" lvl="1" indent="0" algn="ctr">
              <a:spcBef>
                <a:spcPts val="600"/>
              </a:spcBef>
              <a:buClr>
                <a:srgbClr val="009900"/>
              </a:buClr>
              <a:buFont typeface="Arial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b="1" dirty="0">
                <a:solidFill>
                  <a:srgbClr val="3333CC"/>
                </a:solidFill>
                <a:latin typeface="Arial" charset="0"/>
              </a:rPr>
              <a:t>La célula es la unidad estructural de los seres vivos</a:t>
            </a:r>
            <a:r>
              <a:rPr lang="es-ES" sz="2000" b="1" dirty="0" smtClean="0">
                <a:solidFill>
                  <a:srgbClr val="3333CC"/>
                </a:solidFill>
                <a:latin typeface="Arial" charset="0"/>
              </a:rPr>
              <a:t>.</a:t>
            </a:r>
            <a:endParaRPr lang="es-ES" sz="20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algn="ctr">
              <a:spcBef>
                <a:spcPts val="600"/>
              </a:spcBef>
              <a:buClr>
                <a:srgbClr val="009900"/>
              </a:buClr>
              <a:buFont typeface="Arial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s-ES" sz="2000" b="1" dirty="0" smtClean="0">
              <a:solidFill>
                <a:srgbClr val="3333CC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autoUpdateAnimBg="0"/>
      <p:bldP spid="13326" grpId="0" autoUpdateAnimBg="0"/>
      <p:bldP spid="1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557338"/>
            <a:ext cx="3608387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39552" y="908720"/>
            <a:ext cx="4032250" cy="51728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lvl="1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s-CO" sz="2000" b="1" dirty="0" err="1" smtClean="0"/>
              <a:t>Rudolf</a:t>
            </a:r>
            <a:r>
              <a:rPr lang="es-CO" sz="2000" b="1" dirty="0" smtClean="0"/>
              <a:t> Ludwig Karl </a:t>
            </a:r>
            <a:r>
              <a:rPr lang="es-ES" sz="2000" dirty="0" err="1" smtClean="0">
                <a:solidFill>
                  <a:srgbClr val="000000"/>
                </a:solidFill>
                <a:latin typeface="Arial" charset="0"/>
              </a:rPr>
              <a:t>Virchov</a:t>
            </a:r>
            <a:r>
              <a:rPr lang="es-ES" sz="2000" dirty="0" smtClean="0">
                <a:solidFill>
                  <a:srgbClr val="000000"/>
                </a:solidFill>
                <a:latin typeface="Arial" charset="0"/>
              </a:rPr>
              <a:t> : Padre de la </a:t>
            </a:r>
            <a:r>
              <a:rPr lang="es-ES" sz="2000" dirty="0" err="1" smtClean="0">
                <a:solidFill>
                  <a:srgbClr val="000000"/>
                </a:solidFill>
                <a:latin typeface="Arial" charset="0"/>
              </a:rPr>
              <a:t>patologia</a:t>
            </a:r>
            <a:endParaRPr lang="es-ES" sz="2000" dirty="0" smtClean="0">
              <a:solidFill>
                <a:srgbClr val="000000"/>
              </a:solidFill>
              <a:latin typeface="Arial" charset="0"/>
            </a:endParaRP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i="1" dirty="0" err="1" smtClean="0">
                <a:solidFill>
                  <a:srgbClr val="000000"/>
                </a:solidFill>
                <a:latin typeface="Arial" charset="0"/>
              </a:rPr>
              <a:t>Omnis</a:t>
            </a:r>
            <a:r>
              <a:rPr lang="es-ES" sz="20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s-ES" sz="2000" i="1" dirty="0" err="1" smtClean="0">
                <a:solidFill>
                  <a:srgbClr val="000000"/>
                </a:solidFill>
                <a:latin typeface="Arial" charset="0"/>
              </a:rPr>
              <a:t>cellula</a:t>
            </a:r>
            <a:r>
              <a:rPr lang="es-ES" sz="2000" i="1" dirty="0" smtClean="0">
                <a:solidFill>
                  <a:srgbClr val="000000"/>
                </a:solidFill>
                <a:latin typeface="Arial" charset="0"/>
              </a:rPr>
              <a:t> e </a:t>
            </a:r>
            <a:r>
              <a:rPr lang="es-ES" sz="2000" i="1" dirty="0" err="1" smtClean="0">
                <a:solidFill>
                  <a:srgbClr val="000000"/>
                </a:solidFill>
                <a:latin typeface="Arial" charset="0"/>
              </a:rPr>
              <a:t>cellula</a:t>
            </a:r>
            <a:endParaRPr lang="es-ES" sz="2000" i="1" dirty="0" smtClean="0">
              <a:solidFill>
                <a:srgbClr val="000000"/>
              </a:solidFill>
              <a:latin typeface="Arial" charset="0"/>
            </a:endParaRP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i="1" dirty="0" smtClean="0">
                <a:solidFill>
                  <a:srgbClr val="000000"/>
                </a:solidFill>
                <a:latin typeface="Arial" charset="0"/>
              </a:rPr>
              <a:t>Refutar teoría de humorismo (Flema, sangre, bilis, bilis negra).</a:t>
            </a: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i="1" dirty="0" smtClean="0">
                <a:solidFill>
                  <a:srgbClr val="000000"/>
                </a:solidFill>
                <a:latin typeface="Arial" charset="0"/>
              </a:rPr>
              <a:t>Teofrasto: 4 humores</a:t>
            </a: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i="1" dirty="0" smtClean="0">
                <a:solidFill>
                  <a:srgbClr val="000000"/>
                </a:solidFill>
                <a:latin typeface="Arial" charset="0"/>
              </a:rPr>
              <a:t>Sangre: Sociables</a:t>
            </a: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i="1" dirty="0" smtClean="0">
                <a:solidFill>
                  <a:srgbClr val="000000"/>
                </a:solidFill>
                <a:latin typeface="Arial" charset="0"/>
              </a:rPr>
              <a:t>Flema: Calmados</a:t>
            </a: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i="1" dirty="0" smtClean="0">
                <a:solidFill>
                  <a:srgbClr val="000000"/>
                </a:solidFill>
                <a:latin typeface="Arial" charset="0"/>
              </a:rPr>
              <a:t>Bilis: </a:t>
            </a:r>
            <a:r>
              <a:rPr lang="es-ES" sz="2000" i="1" dirty="0" err="1" smtClean="0">
                <a:solidFill>
                  <a:srgbClr val="000000"/>
                </a:solidFill>
                <a:latin typeface="Arial" charset="0"/>
              </a:rPr>
              <a:t>Colericos</a:t>
            </a:r>
            <a:endParaRPr lang="es-ES" sz="2000" i="1" dirty="0" smtClean="0">
              <a:solidFill>
                <a:srgbClr val="000000"/>
              </a:solidFill>
              <a:latin typeface="Arial" charset="0"/>
            </a:endParaRP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i="1" dirty="0" smtClean="0">
                <a:solidFill>
                  <a:srgbClr val="000000"/>
                </a:solidFill>
                <a:latin typeface="Arial" charset="0"/>
              </a:rPr>
              <a:t>Bilis negra: </a:t>
            </a:r>
            <a:r>
              <a:rPr lang="es-ES" sz="2000" i="1" dirty="0" err="1" smtClean="0">
                <a:solidFill>
                  <a:srgbClr val="000000"/>
                </a:solidFill>
                <a:latin typeface="Arial" charset="0"/>
              </a:rPr>
              <a:t>Melancolicos</a:t>
            </a:r>
            <a:endParaRPr lang="es-ES" sz="2000" i="1" dirty="0" smtClean="0">
              <a:solidFill>
                <a:srgbClr val="000000"/>
              </a:solidFill>
              <a:latin typeface="Arial" charset="0"/>
            </a:endParaRP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s-ES" sz="2000" i="1" dirty="0" smtClean="0">
              <a:solidFill>
                <a:srgbClr val="000000"/>
              </a:solidFill>
              <a:latin typeface="Arial" charset="0"/>
            </a:endParaRP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s-ES" sz="2000" i="1" dirty="0" smtClean="0">
              <a:solidFill>
                <a:srgbClr val="000000"/>
              </a:solidFill>
              <a:latin typeface="Arial" charset="0"/>
            </a:endParaRP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s-ES" sz="20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984250" y="90488"/>
            <a:ext cx="6864350" cy="51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eaLnBrk="1" hangingPunct="1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800" b="1">
                <a:solidFill>
                  <a:srgbClr val="333399"/>
                </a:solidFill>
                <a:latin typeface="Arial" charset="0"/>
                <a:ea typeface="Osaka" charset="-128"/>
              </a:rPr>
              <a:t>Historia de la teoría celular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1043608" y="5157192"/>
            <a:ext cx="7416824" cy="1479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dirty="0">
                <a:solidFill>
                  <a:srgbClr val="000000"/>
                </a:solidFill>
                <a:latin typeface="Arial" charset="0"/>
              </a:rPr>
              <a:t>Gracias a sus estudios se completaron los otros dos principios de la teoría celular: </a:t>
            </a: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b="1" dirty="0">
                <a:solidFill>
                  <a:srgbClr val="3333CC"/>
                </a:solidFill>
                <a:latin typeface="Arial" charset="0"/>
              </a:rPr>
              <a:t>La célula es la unidad funcional de los seres vivos.</a:t>
            </a:r>
          </a:p>
          <a:p>
            <a:pPr marL="457200" lvl="1" indent="0">
              <a:spcBef>
                <a:spcPts val="600"/>
              </a:spcBef>
              <a:buClr>
                <a:srgbClr val="009900"/>
              </a:buClr>
              <a:buFont typeface="Arial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s-ES" sz="2000" b="1" dirty="0">
                <a:solidFill>
                  <a:srgbClr val="3333CC"/>
                </a:solidFill>
                <a:latin typeface="Arial" charset="0"/>
              </a:rPr>
              <a:t>Toda célula procede de otra anterior.</a:t>
            </a:r>
            <a:endParaRPr lang="es-ES" sz="20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utoUpdateAnimBg="0"/>
      <p:bldP spid="1537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539552" y="908720"/>
          <a:ext cx="8064896" cy="4896545"/>
        </p:xfrm>
        <a:graphic>
          <a:graphicData uri="http://schemas.openxmlformats.org/drawingml/2006/table">
            <a:tbl>
              <a:tblPr/>
              <a:tblGrid>
                <a:gridCol w="1008112"/>
                <a:gridCol w="1008112"/>
                <a:gridCol w="1008112"/>
                <a:gridCol w="1008112"/>
                <a:gridCol w="1008112"/>
                <a:gridCol w="1152128"/>
                <a:gridCol w="864096"/>
                <a:gridCol w="1008112"/>
              </a:tblGrid>
              <a:tr h="799436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/>
                        <a:t>Humor</a:t>
                      </a:r>
                      <a:endParaRPr lang="es-CO" sz="1600" dirty="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/>
                        <a:t>Estación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/>
                        <a:t>Elemento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/>
                        <a:t>Órgano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/>
                        <a:t>Cualidades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/>
                        <a:t>Adjetivación antigua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/>
                        <a:t>Adjetivación moderna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b="1"/>
                        <a:t>Características antiguas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DBB"/>
                    </a:solidFill>
                  </a:tcPr>
                </a:tc>
              </a:tr>
              <a:tr h="1099224"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 dirty="0">
                          <a:solidFill>
                            <a:srgbClr val="0B0080"/>
                          </a:solidFill>
                          <a:hlinkClick r:id="rId2" tooltip="Sangre"/>
                        </a:rPr>
                        <a:t>sangre</a:t>
                      </a:r>
                      <a:endParaRPr lang="es-CO" sz="1600" dirty="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 dirty="0">
                          <a:solidFill>
                            <a:srgbClr val="0B0080"/>
                          </a:solidFill>
                          <a:hlinkClick r:id="rId3" tooltip="Primavera"/>
                        </a:rPr>
                        <a:t>primavera</a:t>
                      </a:r>
                      <a:endParaRPr lang="es-CO" sz="1600" dirty="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 dirty="0">
                          <a:solidFill>
                            <a:srgbClr val="0B0080"/>
                          </a:solidFill>
                          <a:hlinkClick r:id="rId4" tooltip="Aire (elemento)"/>
                        </a:rPr>
                        <a:t>aire</a:t>
                      </a:r>
                      <a:endParaRPr lang="es-CO" sz="1600" dirty="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5" tooltip="Corazón"/>
                        </a:rPr>
                        <a:t>corazón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caliente y húmedo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sanguíneo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artesano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valiente, esperanzado, amoroso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FBB"/>
                    </a:solidFill>
                  </a:tcPr>
                </a:tc>
              </a:tr>
              <a:tr h="1249119"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 dirty="0" smtClean="0">
                          <a:solidFill>
                            <a:srgbClr val="0B0080"/>
                          </a:solidFill>
                        </a:rPr>
                        <a:t>bilis</a:t>
                      </a:r>
                      <a:endParaRPr lang="es-CO" sz="1600" dirty="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6" tooltip="Verano"/>
                        </a:rPr>
                        <a:t>verano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 dirty="0">
                          <a:solidFill>
                            <a:srgbClr val="0B0080"/>
                          </a:solidFill>
                          <a:hlinkClick r:id="rId7" tooltip="Fuego (elemento)"/>
                        </a:rPr>
                        <a:t>fuego</a:t>
                      </a:r>
                      <a:endParaRPr lang="es-CO" sz="1600" dirty="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 dirty="0">
                          <a:solidFill>
                            <a:srgbClr val="0B0080"/>
                          </a:solidFill>
                          <a:hlinkClick r:id="rId8" tooltip="Hígado"/>
                        </a:rPr>
                        <a:t>hígado</a:t>
                      </a:r>
                      <a:r>
                        <a:rPr lang="es-CO" sz="1600" dirty="0"/>
                        <a:t>, </a:t>
                      </a:r>
                      <a:r>
                        <a:rPr lang="es-CO" sz="1600" u="none" strike="noStrike" dirty="0">
                          <a:solidFill>
                            <a:srgbClr val="0B0080"/>
                          </a:solidFill>
                          <a:hlinkClick r:id="rId9" tooltip="Vesícula biliar"/>
                        </a:rPr>
                        <a:t>vesícula biliar</a:t>
                      </a:r>
                      <a:endParaRPr lang="es-CO" sz="1600" dirty="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caliente y seco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colérico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idealista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mal temperamento, fácil de enojar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CC"/>
                    </a:solidFill>
                  </a:tcPr>
                </a:tc>
              </a:tr>
              <a:tr h="1099224"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10" tooltip="Bilis negra"/>
                        </a:rPr>
                        <a:t>bilis negra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B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11" tooltip="Otoño"/>
                        </a:rPr>
                        <a:t>otoño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B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12" tooltip="Tierra (elemento)"/>
                        </a:rPr>
                        <a:t>tierra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B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13" tooltip="Bazo"/>
                        </a:rPr>
                        <a:t>bazo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B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frío y seco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B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melancólico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B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guardián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B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abatido, somnoliento, depresivo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BBFF"/>
                    </a:solidFill>
                  </a:tcPr>
                </a:tc>
              </a:tr>
              <a:tr h="649542"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14" tooltip="Flema"/>
                        </a:rPr>
                        <a:t>flema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15" tooltip="Invierno"/>
                        </a:rPr>
                        <a:t>invierno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16" tooltip="Agua (elemento)"/>
                        </a:rPr>
                        <a:t>agua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17" tooltip="Cerebro"/>
                        </a:rPr>
                        <a:t>cerebro</a:t>
                      </a:r>
                      <a:r>
                        <a:rPr lang="es-CO" sz="1600"/>
                        <a:t>/</a:t>
                      </a:r>
                      <a:r>
                        <a:rPr lang="es-CO" sz="1600" u="none" strike="noStrike">
                          <a:solidFill>
                            <a:srgbClr val="0B0080"/>
                          </a:solidFill>
                          <a:hlinkClick r:id="rId18" tooltip="Pulmones"/>
                        </a:rPr>
                        <a:t>pulmón</a:t>
                      </a:r>
                      <a:endParaRPr lang="es-CO" sz="1600"/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frío y húmedo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flemático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/>
                        <a:t>racional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/>
                        <a:t>calmado, indiferente</a:t>
                      </a:r>
                    </a:p>
                  </a:txBody>
                  <a:tcPr marL="41469" marR="41469" marT="20735" marB="207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F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098" name="Picture 2" descr="http://3.bp.blogspot.com/_iGOO9nV6a44/S2muAykE1gI/AAAAAAAAAKI/WMvtxhYjoWU/s1600/celula+pro-euc.jpg"/>
          <p:cNvPicPr>
            <a:picLocks noChangeAspect="1" noChangeArrowheads="1"/>
          </p:cNvPicPr>
          <p:nvPr/>
        </p:nvPicPr>
        <p:blipFill>
          <a:blip r:embed="rId4" cstate="print"/>
          <a:srcRect t="16242"/>
          <a:stretch>
            <a:fillRect/>
          </a:stretch>
        </p:blipFill>
        <p:spPr bwMode="auto">
          <a:xfrm>
            <a:off x="827584" y="1988840"/>
            <a:ext cx="7200800" cy="4411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>
                <a:solidFill>
                  <a:schemeClr val="accent1"/>
                </a:solidFill>
              </a:rPr>
              <a:t>POSTULADOS DE LA TEORIA CELULAR</a:t>
            </a:r>
            <a:endParaRPr lang="es-CO" dirty="0">
              <a:solidFill>
                <a:schemeClr val="accent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3333CC"/>
                </a:solidFill>
                <a:latin typeface="Arial" charset="0"/>
              </a:rPr>
              <a:t>La célula es la unidad estructural de los seres vivos.</a:t>
            </a:r>
          </a:p>
          <a:p>
            <a:pPr>
              <a:buNone/>
            </a:pPr>
            <a:endParaRPr lang="es-ES" b="1" dirty="0" smtClean="0">
              <a:solidFill>
                <a:srgbClr val="3333CC"/>
              </a:solidFill>
              <a:latin typeface="Arial" charset="0"/>
            </a:endParaRPr>
          </a:p>
          <a:p>
            <a:r>
              <a:rPr lang="es-ES" b="1" dirty="0" smtClean="0">
                <a:solidFill>
                  <a:srgbClr val="3333CC"/>
                </a:solidFill>
                <a:latin typeface="Arial" charset="0"/>
              </a:rPr>
              <a:t>La célula es la unidad funcional de los seres vivos.</a:t>
            </a:r>
          </a:p>
          <a:p>
            <a:pPr>
              <a:buNone/>
            </a:pPr>
            <a:endParaRPr lang="es-ES" b="1" dirty="0" smtClean="0">
              <a:solidFill>
                <a:srgbClr val="3333CC"/>
              </a:solidFill>
              <a:latin typeface="Arial" charset="0"/>
            </a:endParaRPr>
          </a:p>
          <a:p>
            <a:r>
              <a:rPr lang="es-ES" b="1" dirty="0" smtClean="0">
                <a:solidFill>
                  <a:srgbClr val="3333CC"/>
                </a:solidFill>
                <a:latin typeface="Arial" charset="0"/>
              </a:rPr>
              <a:t>Toda célula procede de otra anterior. (Herencia)</a:t>
            </a:r>
            <a:endParaRPr lang="es-ES" dirty="0" smtClean="0">
              <a:solidFill>
                <a:srgbClr val="000000"/>
              </a:solidFill>
              <a:latin typeface="Arial" charset="0"/>
            </a:endParaRPr>
          </a:p>
          <a:p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COMPOSICIÓN MOLECULAR DE LA CELULA</a:t>
            </a:r>
            <a:endParaRPr lang="es-CO" dirty="0"/>
          </a:p>
        </p:txBody>
      </p:sp>
      <p:pic>
        <p:nvPicPr>
          <p:cNvPr id="12290" name="Picture 2" descr="http://images.slideplayer.es/3/1060906/slides/slide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CO" dirty="0" smtClean="0"/>
              <a:t>Carbohidratos:  Azucares simples y polisacáridos.</a:t>
            </a:r>
          </a:p>
          <a:p>
            <a:r>
              <a:rPr lang="es-CO" dirty="0" smtClean="0"/>
              <a:t>Degradación: Fuente de ATP</a:t>
            </a:r>
          </a:p>
          <a:p>
            <a:r>
              <a:rPr lang="es-CO" dirty="0" smtClean="0"/>
              <a:t>Marcadores celulares</a:t>
            </a:r>
          </a:p>
          <a:p>
            <a:r>
              <a:rPr lang="es-CO" dirty="0" smtClean="0"/>
              <a:t>Formula general </a:t>
            </a:r>
            <a:r>
              <a:rPr lang="es-CO" dirty="0" err="1" smtClean="0"/>
              <a:t>monosacaridos</a:t>
            </a:r>
            <a:r>
              <a:rPr lang="es-CO" dirty="0" smtClean="0"/>
              <a:t> (CH</a:t>
            </a:r>
            <a:r>
              <a:rPr lang="es-CO" sz="1800" dirty="0" smtClean="0"/>
              <a:t>2</a:t>
            </a:r>
            <a:r>
              <a:rPr lang="es-CO" dirty="0" smtClean="0"/>
              <a:t>O)</a:t>
            </a:r>
            <a:r>
              <a:rPr lang="es-CO" sz="2400" i="1" dirty="0" smtClean="0"/>
              <a:t>n</a:t>
            </a:r>
          </a:p>
          <a:p>
            <a:r>
              <a:rPr lang="es-CO" dirty="0" smtClean="0"/>
              <a:t>Uniones mediante enlaces </a:t>
            </a:r>
            <a:r>
              <a:rPr lang="es-CO" dirty="0" err="1" smtClean="0"/>
              <a:t>glicocidicos</a:t>
            </a:r>
            <a:r>
              <a:rPr lang="es-CO" dirty="0" smtClean="0"/>
              <a:t> (Deshidratación)</a:t>
            </a:r>
          </a:p>
          <a:p>
            <a:r>
              <a:rPr lang="es-CO" dirty="0" err="1" smtClean="0"/>
              <a:t>Glucogeno</a:t>
            </a:r>
            <a:r>
              <a:rPr lang="es-CO" dirty="0" smtClean="0"/>
              <a:t> y </a:t>
            </a:r>
            <a:r>
              <a:rPr lang="es-CO" dirty="0" err="1" smtClean="0"/>
              <a:t>almidon</a:t>
            </a:r>
            <a:r>
              <a:rPr lang="es-CO" dirty="0" smtClean="0"/>
              <a:t>: Deposito en animales y plantas.</a:t>
            </a:r>
          </a:p>
          <a:p>
            <a:endParaRPr lang="es-CO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28107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20607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5629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84772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38914" name="Picture 2" descr="http://genesis.uag.mx/edmedia/material/quimicaii/images/Carbohidratos_clip_image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56682" cy="3600400"/>
          </a:xfrm>
          <a:prstGeom prst="rect">
            <a:avLst/>
          </a:prstGeom>
          <a:noFill/>
        </p:spPr>
      </p:pic>
      <p:pic>
        <p:nvPicPr>
          <p:cNvPr id="38916" name="Picture 4" descr="http://www.perafan.com/azucar/imagenes/ea02sac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2200275" cy="1209676"/>
          </a:xfrm>
          <a:prstGeom prst="rect">
            <a:avLst/>
          </a:prstGeom>
          <a:noFill/>
        </p:spPr>
      </p:pic>
      <p:pic>
        <p:nvPicPr>
          <p:cNvPr id="38918" name="Picture 6" descr="http://2.bp.blogspot.com/-WFSOrQddXWg/TsBBBo7r02I/AAAAAAAAADM/Q7UuhU6VV54/s400/lactos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077072"/>
            <a:ext cx="2600325" cy="1933576"/>
          </a:xfrm>
          <a:prstGeom prst="rect">
            <a:avLst/>
          </a:prstGeom>
          <a:noFill/>
        </p:spPr>
      </p:pic>
      <p:pic>
        <p:nvPicPr>
          <p:cNvPr id="38920" name="Picture 8" descr="http://cmapspublic3.ihmc.us/rid=1GNRMF0CM-1SNBLY1-MSH/estructu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21088"/>
            <a:ext cx="2654622" cy="1243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POLISACARIDOS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33" r="2601"/>
          <a:stretch>
            <a:fillRect/>
          </a:stretch>
        </p:blipFill>
        <p:spPr bwMode="auto">
          <a:xfrm>
            <a:off x="251520" y="1988840"/>
            <a:ext cx="8712968" cy="313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LIPIDOS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>
            <a:normAutofit fontScale="92500" lnSpcReduction="20000"/>
          </a:bodyPr>
          <a:lstStyle/>
          <a:p>
            <a:r>
              <a:rPr lang="es-CO" dirty="0" smtClean="0"/>
              <a:t>Fuente de energía</a:t>
            </a:r>
          </a:p>
          <a:p>
            <a:r>
              <a:rPr lang="es-CO" dirty="0" smtClean="0"/>
              <a:t>Componente principal de la membrana</a:t>
            </a:r>
          </a:p>
          <a:p>
            <a:r>
              <a:rPr lang="es-CO" dirty="0" smtClean="0"/>
              <a:t>Señalización celular (Hormonas esteroideas)</a:t>
            </a:r>
          </a:p>
          <a:p>
            <a:r>
              <a:rPr lang="es-CO" dirty="0" smtClean="0"/>
              <a:t>Insolubles en agua</a:t>
            </a:r>
          </a:p>
        </p:txBody>
      </p:sp>
      <p:pic>
        <p:nvPicPr>
          <p:cNvPr id="39938" name="Picture 2" descr="https://jcalvarezvalle.files.wordpress.com/2015/08/en-donde-se-encuentran-los-lc3adpid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429000"/>
            <a:ext cx="4680520" cy="3115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IMPORTANCIA BIOLOGICA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sz="2800" dirty="0" smtClean="0">
                <a:latin typeface="Tahoma" pitchFamily="34" charset="0"/>
                <a:cs typeface="Tahoma" pitchFamily="34" charset="0"/>
              </a:rPr>
              <a:t>Aislantes térmicos en tejidos subcutáneos y alrededor de ciertos órganos.</a:t>
            </a:r>
          </a:p>
          <a:p>
            <a:pPr>
              <a:buNone/>
            </a:pPr>
            <a:endParaRPr lang="es-ES_tradnl" sz="2800" dirty="0" smtClean="0">
              <a:latin typeface="Tahoma" pitchFamily="34" charset="0"/>
              <a:cs typeface="Tahoma" pitchFamily="34" charset="0"/>
            </a:endParaRPr>
          </a:p>
          <a:p>
            <a:r>
              <a:rPr lang="es-ES_tradnl" sz="2800" dirty="0" smtClean="0">
                <a:latin typeface="Tahoma" pitchFamily="34" charset="0"/>
                <a:cs typeface="Tahoma" pitchFamily="34" charset="0"/>
              </a:rPr>
              <a:t>Aislantes eléctricos a lo largo de nervios </a:t>
            </a:r>
            <a:r>
              <a:rPr lang="es-ES_tradnl" sz="2800" dirty="0" err="1" smtClean="0">
                <a:latin typeface="Tahoma" pitchFamily="34" charset="0"/>
                <a:cs typeface="Tahoma" pitchFamily="34" charset="0"/>
              </a:rPr>
              <a:t>mielinizados</a:t>
            </a:r>
            <a:r>
              <a:rPr lang="es-ES_tradnl" sz="2800" dirty="0" smtClean="0">
                <a:latin typeface="Tahoma" pitchFamily="34" charset="0"/>
                <a:cs typeface="Tahoma" pitchFamily="34" charset="0"/>
              </a:rPr>
              <a:t>.</a:t>
            </a:r>
          </a:p>
          <a:p>
            <a:pPr>
              <a:buNone/>
            </a:pPr>
            <a:endParaRPr lang="es-ES_tradnl" sz="2800" dirty="0" smtClean="0">
              <a:latin typeface="Tahoma" pitchFamily="34" charset="0"/>
              <a:cs typeface="Tahoma" pitchFamily="34" charset="0"/>
            </a:endParaRPr>
          </a:p>
          <a:p>
            <a:r>
              <a:rPr lang="es-ES_tradnl" sz="2800" dirty="0" smtClean="0">
                <a:latin typeface="Tahoma" pitchFamily="34" charset="0"/>
                <a:cs typeface="Tahoma" pitchFamily="34" charset="0"/>
              </a:rPr>
              <a:t>Constituyentes principales de membranas celulares.</a:t>
            </a:r>
          </a:p>
          <a:p>
            <a:pPr>
              <a:buNone/>
            </a:pPr>
            <a:endParaRPr lang="es-ES_tradnl" sz="2800" dirty="0" smtClean="0">
              <a:latin typeface="Tahoma" pitchFamily="34" charset="0"/>
              <a:cs typeface="Tahoma" pitchFamily="34" charset="0"/>
            </a:endParaRPr>
          </a:p>
          <a:p>
            <a:r>
              <a:rPr lang="es-GT" sz="2800" dirty="0" smtClean="0">
                <a:latin typeface="Tahoma" pitchFamily="34" charset="0"/>
                <a:cs typeface="Tahoma" pitchFamily="34" charset="0"/>
              </a:rPr>
              <a:t>Forma de almacenamiento de carbono y energía.</a:t>
            </a:r>
          </a:p>
          <a:p>
            <a:pPr>
              <a:buNone/>
            </a:pPr>
            <a:endParaRPr lang="es-GT" sz="2800" dirty="0" smtClean="0">
              <a:latin typeface="Tahoma" pitchFamily="34" charset="0"/>
              <a:cs typeface="Tahoma" pitchFamily="34" charset="0"/>
            </a:endParaRPr>
          </a:p>
          <a:p>
            <a:r>
              <a:rPr lang="es-GT" sz="2800" dirty="0" smtClean="0">
                <a:latin typeface="Tahoma" pitchFamily="34" charset="0"/>
                <a:cs typeface="Tahoma" pitchFamily="34" charset="0"/>
              </a:rPr>
              <a:t>Componen algunas vitaminas y hormonas.</a:t>
            </a:r>
            <a:endParaRPr lang="es-ES" sz="2800" dirty="0" smtClean="0">
              <a:latin typeface="Tahoma" pitchFamily="34" charset="0"/>
              <a:cs typeface="Tahoma" pitchFamily="34" charset="0"/>
            </a:endParaRPr>
          </a:p>
          <a:p>
            <a:endParaRPr lang="es-GT" dirty="0" smtClean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ACIDOS GRASOS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Cadenas de hidrocarburos con un grupo carboxilo (COOH)</a:t>
            </a:r>
          </a:p>
        </p:txBody>
      </p:sp>
      <p:pic>
        <p:nvPicPr>
          <p:cNvPr id="51204" name="Picture 4" descr="Resultado de imagen para acidos grasos saturad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4286250" cy="2857500"/>
          </a:xfrm>
          <a:prstGeom prst="rect">
            <a:avLst/>
          </a:prstGeom>
          <a:noFill/>
        </p:spPr>
      </p:pic>
      <p:sp>
        <p:nvSpPr>
          <p:cNvPr id="51206" name="AutoShape 6" descr="Resultado de imagen para acidos grasos satur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1208" name="AutoShape 8" descr="Resultado de imagen para acidos grasos satur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1210" name="Picture 10" descr="Resultado de imagen para acidos grasos saturad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128966"/>
            <a:ext cx="3710186" cy="2892321"/>
          </a:xfrm>
          <a:prstGeom prst="rect">
            <a:avLst/>
          </a:prstGeom>
          <a:noFill/>
        </p:spPr>
      </p:pic>
      <p:sp>
        <p:nvSpPr>
          <p:cNvPr id="9" name="8 Elipse"/>
          <p:cNvSpPr/>
          <p:nvPr/>
        </p:nvSpPr>
        <p:spPr>
          <a:xfrm>
            <a:off x="6300192" y="3933056"/>
            <a:ext cx="216024" cy="2160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276872"/>
            <a:ext cx="8244028" cy="335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ACIDOS GRASOS INSATURADOS</a:t>
            </a:r>
            <a:endParaRPr lang="es-CO" dirty="0"/>
          </a:p>
        </p:txBody>
      </p:sp>
      <p:sp>
        <p:nvSpPr>
          <p:cNvPr id="128002" name="AutoShape 2" descr="Resultado de imagen para aceite de oli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28004" name="AutoShape 4" descr="Resultado de imagen para aceite de oli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28006" name="AutoShape 6" descr="Resultado de imagen para aceite de oli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28008" name="Picture 8" descr="Resultado de imagen para aceite de oli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3394348" cy="2715479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467544" y="48691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MONOINSATURADO</a:t>
            </a:r>
            <a:endParaRPr lang="es-CO" dirty="0"/>
          </a:p>
        </p:txBody>
      </p:sp>
      <p:pic>
        <p:nvPicPr>
          <p:cNvPr id="128010" name="Picture 10" descr="Resultado de imagen para aceite de GIRAS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916832"/>
            <a:ext cx="2552377" cy="2686713"/>
          </a:xfrm>
          <a:prstGeom prst="rect">
            <a:avLst/>
          </a:prstGeom>
          <a:noFill/>
        </p:spPr>
      </p:pic>
      <p:pic>
        <p:nvPicPr>
          <p:cNvPr id="128012" name="Picture 12" descr="Resultado de imagen para aceite de MAI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772816"/>
            <a:ext cx="2857500" cy="2857500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5076056" y="486916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POLIINSATURADOS</a:t>
            </a:r>
            <a:endParaRPr lang="es-CO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123728" y="551723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Aumentan el colesterol HDL y disminuyen el LDL</a:t>
            </a:r>
          </a:p>
          <a:p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ACIDOS GRASOS SATURADOS</a:t>
            </a:r>
            <a:endParaRPr lang="es-CO" dirty="0"/>
          </a:p>
        </p:txBody>
      </p:sp>
      <p:pic>
        <p:nvPicPr>
          <p:cNvPr id="129026" name="Picture 2" descr="Resultado de imagen para acidos grasos saturados aliment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380820" cy="295232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123728" y="551723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Aumentan el colesterol LDL</a:t>
            </a:r>
          </a:p>
          <a:p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ACIDOS GRASOS ESENCIALES</a:t>
            </a:r>
            <a:endParaRPr lang="es-CO" dirty="0"/>
          </a:p>
        </p:txBody>
      </p:sp>
      <p:pic>
        <p:nvPicPr>
          <p:cNvPr id="130050" name="Picture 2" descr="Resultado de imagen para acidos grasos esenciales estructura"/>
          <p:cNvPicPr>
            <a:picLocks noChangeAspect="1" noChangeArrowheads="1"/>
          </p:cNvPicPr>
          <p:nvPr/>
        </p:nvPicPr>
        <p:blipFill>
          <a:blip r:embed="rId2" cstate="print"/>
          <a:srcRect t="8815" b="38298"/>
          <a:stretch>
            <a:fillRect/>
          </a:stretch>
        </p:blipFill>
        <p:spPr bwMode="auto">
          <a:xfrm>
            <a:off x="899592" y="1412776"/>
            <a:ext cx="6932888" cy="2592288"/>
          </a:xfrm>
          <a:prstGeom prst="rect">
            <a:avLst/>
          </a:prstGeom>
          <a:noFill/>
        </p:spPr>
      </p:pic>
      <p:pic>
        <p:nvPicPr>
          <p:cNvPr id="130052" name="Picture 4" descr="Resultado de imagen para acidos grasos esenciales alimentos"/>
          <p:cNvPicPr>
            <a:picLocks noChangeAspect="1" noChangeArrowheads="1"/>
          </p:cNvPicPr>
          <p:nvPr/>
        </p:nvPicPr>
        <p:blipFill>
          <a:blip r:embed="rId3" cstate="print"/>
          <a:srcRect t="28489"/>
          <a:stretch>
            <a:fillRect/>
          </a:stretch>
        </p:blipFill>
        <p:spPr bwMode="auto">
          <a:xfrm>
            <a:off x="2051720" y="4048818"/>
            <a:ext cx="4680520" cy="2809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594" y="692696"/>
            <a:ext cx="7392822" cy="55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3100" dirty="0" err="1" smtClean="0"/>
              <a:t>Trigliceridos</a:t>
            </a:r>
            <a:r>
              <a:rPr lang="es-CO" sz="3100" dirty="0" smtClean="0"/>
              <a:t>: 3 </a:t>
            </a:r>
            <a:r>
              <a:rPr lang="es-CO" sz="3100" dirty="0" err="1" smtClean="0"/>
              <a:t>acidos</a:t>
            </a:r>
            <a:r>
              <a:rPr lang="es-CO" sz="3100" dirty="0" smtClean="0"/>
              <a:t> </a:t>
            </a:r>
            <a:r>
              <a:rPr lang="es-CO" sz="3100" dirty="0" err="1" smtClean="0"/>
              <a:t>grasos+glicerol</a:t>
            </a:r>
            <a:r>
              <a:rPr lang="es-CO" sz="3100" dirty="0" smtClean="0"/>
              <a:t>. Insolubles al agua---- Acumulan en el citoplasma</a:t>
            </a:r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8570" y="3068960"/>
            <a:ext cx="256286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068960"/>
            <a:ext cx="2797101" cy="31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755650" y="1557338"/>
            <a:ext cx="76327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latin typeface="+mn-lt"/>
              </a:rPr>
              <a:t>Actúan como reservas energéticas, como aislantes térmicos y protegiendo mecánicamente algunos órganos al formar parte del tejido adiposo.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  <a:p>
            <a:pPr>
              <a:buNone/>
            </a:pPr>
            <a:endParaRPr lang="es-C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59893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971600" y="4509120"/>
            <a:ext cx="74168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Colesterol: Membranas, Hormonas esteroideas</a:t>
            </a:r>
          </a:p>
          <a:p>
            <a:endParaRPr lang="es-CO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Fosfolipidos: Principales componentes de membrana </a:t>
            </a:r>
            <a:r>
              <a:rPr lang="es-CO" dirty="0" err="1" smtClean="0"/>
              <a:t>cell</a:t>
            </a:r>
            <a:r>
              <a:rPr lang="es-CO" dirty="0" smtClean="0"/>
              <a:t>. </a:t>
            </a:r>
            <a:r>
              <a:rPr lang="es-CO" dirty="0" err="1" smtClean="0"/>
              <a:t>Deriv</a:t>
            </a:r>
            <a:r>
              <a:rPr lang="es-CO" dirty="0" smtClean="0"/>
              <a:t>. </a:t>
            </a:r>
            <a:r>
              <a:rPr lang="es-CO" dirty="0" err="1" smtClean="0"/>
              <a:t>Msn</a:t>
            </a:r>
            <a:r>
              <a:rPr lang="es-CO" dirty="0" smtClean="0"/>
              <a:t> </a:t>
            </a:r>
            <a:r>
              <a:rPr lang="es-CO" dirty="0" err="1" smtClean="0"/>
              <a:t>Cell</a:t>
            </a:r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pic>
        <p:nvPicPr>
          <p:cNvPr id="40962" name="Picture 2" descr="http://www3.uah.es/biomodel/model2/lip/fig/bicapa-sat-insa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573016"/>
            <a:ext cx="4057650" cy="2762251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l="16165" t="51302" r="39529" b="20813"/>
          <a:stretch>
            <a:fillRect/>
          </a:stretch>
        </p:blipFill>
        <p:spPr bwMode="auto">
          <a:xfrm>
            <a:off x="1475656" y="1412776"/>
            <a:ext cx="6265862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ACIDOS NUCLEICOS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Principales moléculas de información de la célula.</a:t>
            </a:r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41986" name="Picture 2" descr="https://scientistgene.files.wordpress.com/2013/02/adn-y-a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420888"/>
            <a:ext cx="5298579" cy="4184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1903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RNA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3010" name="Picture 2" descr="http://www.lostipos.com/wp-content/uploads/Tipos-de-ARN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7956376" cy="4084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5959" y="188640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/>
          <a:lstStyle/>
          <a:p>
            <a:r>
              <a:rPr lang="es-CO" dirty="0" smtClean="0"/>
              <a:t>LA PRIMERA CELULA</a:t>
            </a:r>
            <a:endParaRPr lang="es-CO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r>
              <a:rPr lang="es-CO" dirty="0" smtClean="0"/>
              <a:t>Origen de la vida                3800 millones de 					años 750 </a:t>
            </a:r>
            <a:r>
              <a:rPr lang="es-CO" dirty="0" err="1" smtClean="0"/>
              <a:t>mill</a:t>
            </a:r>
            <a:r>
              <a:rPr lang="es-CO" dirty="0" smtClean="0"/>
              <a:t> </a:t>
            </a:r>
            <a:r>
              <a:rPr lang="es-CO" dirty="0" err="1" smtClean="0"/>
              <a:t>desp</a:t>
            </a:r>
            <a:r>
              <a:rPr lang="es-CO" dirty="0" smtClean="0"/>
              <a:t> 					de la tierra.</a:t>
            </a:r>
          </a:p>
          <a:p>
            <a:r>
              <a:rPr lang="es-CO" dirty="0" smtClean="0"/>
              <a:t>1920                 Moléculas orgánicas simples  			polimerizan--- macromoléculas</a:t>
            </a:r>
          </a:p>
          <a:p>
            <a:r>
              <a:rPr lang="es-CO" dirty="0" smtClean="0"/>
              <a:t>Atmosfera primitiva---- N</a:t>
            </a:r>
            <a:r>
              <a:rPr lang="es-CO" sz="2000" dirty="0" smtClean="0"/>
              <a:t>2</a:t>
            </a:r>
            <a:r>
              <a:rPr lang="es-CO" dirty="0" smtClean="0"/>
              <a:t>, CO</a:t>
            </a:r>
            <a:r>
              <a:rPr lang="es-CO" sz="2000" dirty="0" smtClean="0"/>
              <a:t>2, </a:t>
            </a:r>
            <a:r>
              <a:rPr lang="es-CO" dirty="0"/>
              <a:t> </a:t>
            </a:r>
            <a:r>
              <a:rPr lang="es-CO" dirty="0" smtClean="0"/>
              <a:t>H</a:t>
            </a:r>
            <a:r>
              <a:rPr lang="es-CO" sz="1800" dirty="0" smtClean="0"/>
              <a:t>2</a:t>
            </a:r>
            <a:r>
              <a:rPr lang="es-CO" dirty="0" smtClean="0"/>
              <a:t>S, CO, H</a:t>
            </a:r>
            <a:r>
              <a:rPr lang="es-CO" sz="1800" dirty="0" smtClean="0"/>
              <a:t>2</a:t>
            </a:r>
          </a:p>
          <a:p>
            <a:pPr>
              <a:buNone/>
            </a:pPr>
            <a:endParaRPr lang="es-CO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707904" y="2420888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1907704" y="4005064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COMPOSICIÓN DE LOS ACIDOS NUCLEICOS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Bases nitrogenadas</a:t>
            </a:r>
          </a:p>
          <a:p>
            <a:r>
              <a:rPr lang="es-CO" dirty="0" smtClean="0"/>
              <a:t>Puricas y Pirimidinicas</a:t>
            </a:r>
          </a:p>
          <a:p>
            <a:r>
              <a:rPr lang="es-CO" dirty="0" smtClean="0"/>
              <a:t>Ligadas a azucares fosoforilados</a:t>
            </a:r>
            <a:endParaRPr lang="es-CO" dirty="0"/>
          </a:p>
        </p:txBody>
      </p:sp>
      <p:pic>
        <p:nvPicPr>
          <p:cNvPr id="4" name="6 Imagen" descr="abasesnitro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01008"/>
            <a:ext cx="4032448" cy="296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 Imagen" descr="abasenitro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4067944" cy="298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FORMACIÓN DE ACIDOS NUCLEICOS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Polimerización de nucleótidos--- Enlace 							</a:t>
            </a:r>
            <a:r>
              <a:rPr lang="es-CO" dirty="0" err="1" smtClean="0"/>
              <a:t>fosfodiester</a:t>
            </a:r>
            <a:endParaRPr lang="es-CO" dirty="0"/>
          </a:p>
        </p:txBody>
      </p:sp>
      <p:pic>
        <p:nvPicPr>
          <p:cNvPr id="1026" name="Picture 2" descr="https://upload.wikimedia.org/wikipedia/commons/thumb/e/e5/Enlace_fosfodi%C3%A9ster.png/220px-Enlace_fosfodi%C3%A9s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276872"/>
            <a:ext cx="4104456" cy="4328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POLINUCLEOTIDOS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4968552" cy="530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6082" name="Picture 2" descr="http://www.biogeo.iespedrojimenezmontoya.es/BIOLOGIAJM/BIOQUIMICA/trasnsacidosnucleicos/adnestruprima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63"/>
            <a:ext cx="8640960" cy="6587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PROTEINAS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 err="1" smtClean="0">
                <a:solidFill>
                  <a:srgbClr val="FF0000"/>
                </a:solidFill>
              </a:rPr>
              <a:t>Proteina</a:t>
            </a:r>
            <a:r>
              <a:rPr lang="es-CO" dirty="0" smtClean="0">
                <a:solidFill>
                  <a:srgbClr val="FF0000"/>
                </a:solidFill>
              </a:rPr>
              <a:t>: </a:t>
            </a:r>
            <a:r>
              <a:rPr lang="es-CO" dirty="0" smtClean="0"/>
              <a:t>griego </a:t>
            </a:r>
            <a:r>
              <a:rPr lang="es-CO" dirty="0" err="1" smtClean="0"/>
              <a:t>Proteios</a:t>
            </a:r>
            <a:r>
              <a:rPr lang="es-CO" dirty="0" smtClean="0"/>
              <a:t>: De primer rango</a:t>
            </a:r>
          </a:p>
          <a:p>
            <a:r>
              <a:rPr lang="es-CO" dirty="0" smtClean="0"/>
              <a:t>Ejecutan las tareas dirigidas por el ADN</a:t>
            </a:r>
          </a:p>
          <a:p>
            <a:r>
              <a:rPr lang="es-CO" dirty="0" smtClean="0"/>
              <a:t>Componentes </a:t>
            </a:r>
            <a:r>
              <a:rPr lang="es-CO" dirty="0" err="1" smtClean="0"/>
              <a:t>cell</a:t>
            </a:r>
            <a:endParaRPr lang="es-CO" dirty="0" smtClean="0"/>
          </a:p>
          <a:p>
            <a:r>
              <a:rPr lang="es-CO" dirty="0" smtClean="0"/>
              <a:t>Transporte</a:t>
            </a:r>
          </a:p>
          <a:p>
            <a:r>
              <a:rPr lang="es-CO" dirty="0" smtClean="0"/>
              <a:t>Almacenamiento</a:t>
            </a:r>
          </a:p>
          <a:p>
            <a:r>
              <a:rPr lang="es-CO" dirty="0" smtClean="0"/>
              <a:t>Transmisión de información</a:t>
            </a:r>
          </a:p>
          <a:p>
            <a:r>
              <a:rPr lang="es-CO" dirty="0" smtClean="0"/>
              <a:t>Defensa infección</a:t>
            </a:r>
          </a:p>
          <a:p>
            <a:r>
              <a:rPr lang="es-CO" dirty="0" smtClean="0">
                <a:solidFill>
                  <a:srgbClr val="FF0000"/>
                </a:solidFill>
              </a:rPr>
              <a:t>Enzimas!!!</a:t>
            </a:r>
            <a:endParaRPr lang="es-CO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http://cnho.files.wordpress.com/2009/12/tipos-de-proteinas-y-funciones.png?w=5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67654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PROTEINAS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Cadenas de </a:t>
            </a:r>
            <a:r>
              <a:rPr lang="es-CO" dirty="0" err="1" smtClean="0"/>
              <a:t>aminoacidos</a:t>
            </a:r>
            <a:endParaRPr lang="es-CO" dirty="0" smtClean="0"/>
          </a:p>
          <a:p>
            <a:pPr>
              <a:buNone/>
            </a:pPr>
            <a:endParaRPr lang="es-CO" dirty="0"/>
          </a:p>
        </p:txBody>
      </p:sp>
      <p:pic>
        <p:nvPicPr>
          <p:cNvPr id="83970" name="Picture 2" descr="http://depa.fquim.unam.mx/proteinas/estructura/drw/aAad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708920"/>
            <a:ext cx="6065195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PROTEINAS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Enlace </a:t>
            </a:r>
            <a:r>
              <a:rPr lang="es-CO" dirty="0" err="1" smtClean="0"/>
              <a:t>polipeptidico</a:t>
            </a:r>
            <a:endParaRPr lang="es-CO" dirty="0"/>
          </a:p>
        </p:txBody>
      </p:sp>
      <p:pic>
        <p:nvPicPr>
          <p:cNvPr id="84994" name="Picture 2" descr="https://upload.wikimedia.org/wikipedia/commons/thumb/3/38/Peptidos.png/300px-Peptid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04864"/>
            <a:ext cx="5400600" cy="448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https://i.ytimg.com/vi/VEy8TYGs4mA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7982855" cy="44903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1922" name="Picture 2" descr="http://static.naukas.com/media/2010/07/Figura-2-codigo-genetic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6768752" cy="6208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r>
              <a:rPr lang="es-CO" dirty="0" smtClean="0"/>
              <a:t>Años 50         Stanley Miller </a:t>
            </a:r>
          </a:p>
          <a:p>
            <a:r>
              <a:rPr lang="es-CO" dirty="0" smtClean="0"/>
              <a:t>Chispa eléctrica + CH</a:t>
            </a:r>
            <a:r>
              <a:rPr lang="es-CO" sz="1800" dirty="0" smtClean="0"/>
              <a:t>4</a:t>
            </a:r>
            <a:r>
              <a:rPr lang="es-CO" dirty="0" smtClean="0"/>
              <a:t>, H</a:t>
            </a:r>
            <a:r>
              <a:rPr lang="es-CO" sz="2000" dirty="0" smtClean="0"/>
              <a:t>2</a:t>
            </a:r>
            <a:r>
              <a:rPr lang="es-CO" dirty="0" smtClean="0"/>
              <a:t>, NH</a:t>
            </a:r>
            <a:r>
              <a:rPr lang="es-CO" sz="2000" dirty="0" smtClean="0"/>
              <a:t>3</a:t>
            </a:r>
            <a:r>
              <a:rPr lang="es-CO" dirty="0" smtClean="0"/>
              <a:t> </a:t>
            </a:r>
          </a:p>
          <a:p>
            <a:endParaRPr lang="es-C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664" y="0"/>
            <a:ext cx="3024336" cy="644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 de flecha"/>
          <p:cNvCxnSpPr/>
          <p:nvPr/>
        </p:nvCxnSpPr>
        <p:spPr>
          <a:xfrm>
            <a:off x="2339752" y="2060848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5508104" y="2852936"/>
            <a:ext cx="864096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611560" y="3789040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/>
              <a:t>¡¡SINTESIS ESPONTANEA DE MOLECULAS ORGANICAS!!</a:t>
            </a:r>
            <a:endParaRPr lang="es-CO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0114" name="Picture 2" descr="http://laurafitness.es/wp-content/uploads/2014/04/Tabla-aminoacid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8787368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PROTEINAS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err="1" smtClean="0"/>
              <a:t>Peptido</a:t>
            </a:r>
            <a:r>
              <a:rPr lang="es-CO" dirty="0" smtClean="0"/>
              <a:t>: </a:t>
            </a:r>
            <a:r>
              <a:rPr lang="es-CO" dirty="0" err="1" smtClean="0"/>
              <a:t>Union</a:t>
            </a:r>
            <a:r>
              <a:rPr lang="es-CO" dirty="0" smtClean="0"/>
              <a:t> de un bajo grupo de </a:t>
            </a:r>
            <a:r>
              <a:rPr lang="es-CO" dirty="0" err="1" smtClean="0"/>
              <a:t>aa</a:t>
            </a:r>
            <a:endParaRPr lang="es-CO" dirty="0" smtClean="0"/>
          </a:p>
          <a:p>
            <a:r>
              <a:rPr lang="es-CO" dirty="0" err="1" smtClean="0"/>
              <a:t>Oligopeptido</a:t>
            </a:r>
            <a:r>
              <a:rPr lang="es-CO" dirty="0" smtClean="0"/>
              <a:t>: Menos de 10 </a:t>
            </a:r>
            <a:r>
              <a:rPr lang="es-CO" dirty="0" err="1" smtClean="0"/>
              <a:t>aa</a:t>
            </a:r>
            <a:endParaRPr lang="es-CO" dirty="0" smtClean="0"/>
          </a:p>
          <a:p>
            <a:r>
              <a:rPr lang="es-CO" dirty="0" err="1" smtClean="0"/>
              <a:t>Polipeptido</a:t>
            </a:r>
            <a:r>
              <a:rPr lang="es-CO" dirty="0" smtClean="0"/>
              <a:t>: Mayor de 10 </a:t>
            </a:r>
            <a:r>
              <a:rPr lang="es-CO" dirty="0" err="1" smtClean="0"/>
              <a:t>aaa</a:t>
            </a:r>
            <a:endParaRPr lang="es-CO" dirty="0" smtClean="0"/>
          </a:p>
          <a:p>
            <a:r>
              <a:rPr lang="es-CO" dirty="0" err="1" smtClean="0"/>
              <a:t>Proteina</a:t>
            </a:r>
            <a:r>
              <a:rPr lang="es-CO" dirty="0" smtClean="0"/>
              <a:t>: mas de 50 </a:t>
            </a:r>
            <a:r>
              <a:rPr lang="es-CO" dirty="0" err="1" smtClean="0"/>
              <a:t>aa</a:t>
            </a:r>
            <a:endParaRPr lang="es-CO" dirty="0" smtClean="0"/>
          </a:p>
          <a:p>
            <a:endParaRPr lang="es-CO" dirty="0"/>
          </a:p>
        </p:txBody>
      </p:sp>
      <p:pic>
        <p:nvPicPr>
          <p:cNvPr id="2050" name="Picture 2" descr="http://blog.hsnstore.com/wp-content/uploads/2015/02/peptidos.jpg"/>
          <p:cNvPicPr>
            <a:picLocks noChangeAspect="1" noChangeArrowheads="1"/>
          </p:cNvPicPr>
          <p:nvPr/>
        </p:nvPicPr>
        <p:blipFill>
          <a:blip r:embed="rId2" cstate="print"/>
          <a:srcRect l="13979" t="21505" r="12903" b="22581"/>
          <a:stretch>
            <a:fillRect/>
          </a:stretch>
        </p:blipFill>
        <p:spPr bwMode="auto">
          <a:xfrm>
            <a:off x="1259632" y="4005064"/>
            <a:ext cx="6408712" cy="2450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CLASES DE AMINOACIDOS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NO POLARES: No interaccionan con el agua</a:t>
            </a:r>
          </a:p>
          <a:p>
            <a:r>
              <a:rPr lang="es-CO" dirty="0" smtClean="0"/>
              <a:t>Cadenas laterales </a:t>
            </a:r>
            <a:r>
              <a:rPr lang="es-CO" dirty="0" err="1" smtClean="0"/>
              <a:t>hidrofobas</a:t>
            </a:r>
            <a:r>
              <a:rPr lang="es-CO" dirty="0" smtClean="0"/>
              <a:t> </a:t>
            </a:r>
          </a:p>
          <a:p>
            <a:r>
              <a:rPr lang="es-CO" dirty="0" smtClean="0"/>
              <a:t>Localización al interior de las </a:t>
            </a:r>
            <a:r>
              <a:rPr lang="es-CO" dirty="0" err="1" smtClean="0"/>
              <a:t>proteinas</a:t>
            </a:r>
            <a:endParaRPr lang="es-CO" dirty="0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408065"/>
            <a:ext cx="8739290" cy="344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CLASES DE AMINOACIDOS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POLARES: Forman puentes de hidrogeno</a:t>
            </a:r>
          </a:p>
          <a:p>
            <a:r>
              <a:rPr lang="es-CO" dirty="0" smtClean="0"/>
              <a:t>Exterior e las </a:t>
            </a:r>
            <a:r>
              <a:rPr lang="es-CO" dirty="0" err="1" smtClean="0"/>
              <a:t>proteinas</a:t>
            </a:r>
            <a:endParaRPr lang="es-CO" dirty="0" smtClean="0"/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 l="2477" r="3201"/>
          <a:stretch>
            <a:fillRect/>
          </a:stretch>
        </p:blipFill>
        <p:spPr bwMode="auto">
          <a:xfrm>
            <a:off x="0" y="2852936"/>
            <a:ext cx="92364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CLASES DE AMINOACIDOS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2060848"/>
            <a:ext cx="4042792" cy="4525963"/>
          </a:xfrm>
        </p:spPr>
        <p:txBody>
          <a:bodyPr/>
          <a:lstStyle/>
          <a:p>
            <a:r>
              <a:rPr lang="es-CO" dirty="0" smtClean="0"/>
              <a:t>Cadenas laterales acidas---- ACIDOS</a:t>
            </a:r>
          </a:p>
          <a:p>
            <a:r>
              <a:rPr lang="es-CO" dirty="0" smtClean="0"/>
              <a:t>Cadenas cargadas negativamente</a:t>
            </a:r>
          </a:p>
          <a:p>
            <a:r>
              <a:rPr lang="es-CO" dirty="0" err="1" smtClean="0"/>
              <a:t>Hidrofilos</a:t>
            </a:r>
            <a:r>
              <a:rPr lang="es-CO" dirty="0" smtClean="0"/>
              <a:t>- Superficie</a:t>
            </a:r>
            <a:endParaRPr lang="es-CO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04864"/>
            <a:ext cx="4788024" cy="270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CLASES DE AMINOACIDOS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636912"/>
            <a:ext cx="3538736" cy="1972816"/>
          </a:xfrm>
        </p:spPr>
        <p:txBody>
          <a:bodyPr/>
          <a:lstStyle/>
          <a:p>
            <a:r>
              <a:rPr lang="es-CO" dirty="0" smtClean="0"/>
              <a:t>Cadenas básicas</a:t>
            </a:r>
          </a:p>
          <a:p>
            <a:r>
              <a:rPr lang="es-CO" dirty="0" smtClean="0"/>
              <a:t>Cargas +</a:t>
            </a:r>
          </a:p>
          <a:p>
            <a:r>
              <a:rPr lang="es-CO" dirty="0" smtClean="0"/>
              <a:t>Hidrófilos</a:t>
            </a:r>
            <a:endParaRPr lang="es-CO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132856"/>
            <a:ext cx="48577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9090" name="Picture 2" descr="http://www.ehu.eus/biomoleculas/proteinas/jpg/primar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7920880" cy="4316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1138" name="Picture 2" descr="http://www.uaeh.edu.mx/scige/boletin/icbi/n1/multimedia/e7/e7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44948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964488" cy="343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3186" name="Picture 2" descr="https://i.ytimg.com/vi/tTNH6EVB_0w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057" y="332656"/>
            <a:ext cx="8251969" cy="6206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15616" y="1556792"/>
          <a:ext cx="6451482" cy="2664296"/>
        </p:xfrm>
        <a:graphic>
          <a:graphicData uri="http://schemas.openxmlformats.org/presentationml/2006/ole">
            <p:oleObj spid="_x0000_s1026" name="Objeto empaquetador del shell" showAsIcon="1" r:id="rId3" imgW="1003680" imgH="4150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LAS ENZIMAS COMO CATALIZADORES BIOLOGICOS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ENZIMAS: Catalizadores Biológicos</a:t>
            </a:r>
          </a:p>
          <a:p>
            <a:r>
              <a:rPr lang="es-CO" dirty="0" smtClean="0"/>
              <a:t>Sin ellas serian lentas</a:t>
            </a:r>
          </a:p>
          <a:p>
            <a:r>
              <a:rPr lang="es-CO" dirty="0" smtClean="0"/>
              <a:t>Aceleran la velocidad de una reacción 1000000 de veces</a:t>
            </a:r>
          </a:p>
          <a:p>
            <a:r>
              <a:rPr lang="es-CO" dirty="0" smtClean="0"/>
              <a:t>Célula: Miles de enzimas</a:t>
            </a:r>
          </a:p>
          <a:p>
            <a:r>
              <a:rPr lang="es-CO" dirty="0" smtClean="0"/>
              <a:t>No son degradadas o alteradas</a:t>
            </a:r>
          </a:p>
          <a:p>
            <a:r>
              <a:rPr lang="es-CO" dirty="0" smtClean="0"/>
              <a:t>No alteran el equilibrio químico</a:t>
            </a:r>
          </a:p>
          <a:p>
            <a:endParaRPr lang="es-CO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571500" y="928688"/>
            <a:ext cx="2928938" cy="8572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b="1" dirty="0"/>
              <a:t>No sufren cambios </a:t>
            </a:r>
            <a:r>
              <a:rPr lang="es-ES" dirty="0"/>
              <a:t>durante la reacción.</a:t>
            </a:r>
          </a:p>
          <a:p>
            <a:pPr algn="ctr">
              <a:defRPr/>
            </a:pPr>
            <a:endParaRPr lang="es-CO" dirty="0"/>
          </a:p>
        </p:txBody>
      </p:sp>
      <p:sp>
        <p:nvSpPr>
          <p:cNvPr id="4" name="3 Rectángulo redondeado"/>
          <p:cNvSpPr/>
          <p:nvPr/>
        </p:nvSpPr>
        <p:spPr>
          <a:xfrm>
            <a:off x="3786188" y="3500438"/>
            <a:ext cx="2643187" cy="8572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endParaRPr lang="es-ES" dirty="0"/>
          </a:p>
          <a:p>
            <a:pPr algn="ctr">
              <a:lnSpc>
                <a:spcPct val="90000"/>
              </a:lnSpc>
              <a:defRPr/>
            </a:pPr>
            <a:r>
              <a:rPr lang="es-ES" dirty="0"/>
              <a:t>Son </a:t>
            </a:r>
            <a:r>
              <a:rPr lang="es-ES" b="1" dirty="0"/>
              <a:t>especificas</a:t>
            </a:r>
            <a:r>
              <a:rPr lang="es-ES" dirty="0"/>
              <a:t> a un sustrato.</a:t>
            </a:r>
          </a:p>
          <a:p>
            <a:pPr algn="ctr">
              <a:defRPr/>
            </a:pPr>
            <a:endParaRPr lang="es-CO" dirty="0"/>
          </a:p>
        </p:txBody>
      </p:sp>
      <p:sp>
        <p:nvSpPr>
          <p:cNvPr id="5" name="4 Rectángulo redondeado"/>
          <p:cNvSpPr/>
          <p:nvPr/>
        </p:nvSpPr>
        <p:spPr>
          <a:xfrm>
            <a:off x="4786313" y="4572000"/>
            <a:ext cx="2643187" cy="8572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endParaRPr lang="es-ES" dirty="0"/>
          </a:p>
          <a:p>
            <a:pPr algn="ctr">
              <a:lnSpc>
                <a:spcPct val="90000"/>
              </a:lnSpc>
              <a:defRPr/>
            </a:pPr>
            <a:r>
              <a:rPr lang="es-ES" dirty="0"/>
              <a:t>Actúan a cierta </a:t>
            </a:r>
            <a:r>
              <a:rPr lang="es-ES" b="1" dirty="0"/>
              <a:t>temperatura</a:t>
            </a:r>
            <a:r>
              <a:rPr lang="es-ES" dirty="0"/>
              <a:t> y condiciones de </a:t>
            </a:r>
            <a:r>
              <a:rPr lang="es-ES" b="1" dirty="0"/>
              <a:t>pH</a:t>
            </a:r>
            <a:r>
              <a:rPr lang="es-ES" dirty="0"/>
              <a:t>.</a:t>
            </a:r>
          </a:p>
          <a:p>
            <a:pPr algn="ctr">
              <a:defRPr/>
            </a:pPr>
            <a:endParaRPr lang="es-CO" dirty="0"/>
          </a:p>
        </p:txBody>
      </p:sp>
      <p:sp>
        <p:nvSpPr>
          <p:cNvPr id="6" name="5 Rectángulo redondeado"/>
          <p:cNvSpPr/>
          <p:nvPr/>
        </p:nvSpPr>
        <p:spPr>
          <a:xfrm>
            <a:off x="6286500" y="5572125"/>
            <a:ext cx="2643188" cy="8572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endParaRPr lang="es-ES" dirty="0"/>
          </a:p>
          <a:p>
            <a:pPr algn="ctr">
              <a:lnSpc>
                <a:spcPct val="90000"/>
              </a:lnSpc>
              <a:defRPr/>
            </a:pPr>
            <a:r>
              <a:rPr lang="es-ES" dirty="0"/>
              <a:t>Son las </a:t>
            </a:r>
            <a:r>
              <a:rPr lang="es-ES" b="1" dirty="0"/>
              <a:t>unidades funcionales </a:t>
            </a:r>
            <a:r>
              <a:rPr lang="es-ES" dirty="0"/>
              <a:t>del metabolismo celular</a:t>
            </a:r>
          </a:p>
          <a:p>
            <a:pPr algn="ctr">
              <a:defRPr/>
            </a:pPr>
            <a:endParaRPr lang="es-CO" dirty="0"/>
          </a:p>
        </p:txBody>
      </p:sp>
      <p:grpSp>
        <p:nvGrpSpPr>
          <p:cNvPr id="2" name="7 Flecha abajo"/>
          <p:cNvGrpSpPr>
            <a:grpSpLocks/>
          </p:cNvGrpSpPr>
          <p:nvPr/>
        </p:nvGrpSpPr>
        <p:grpSpPr bwMode="auto">
          <a:xfrm>
            <a:off x="1560513" y="384175"/>
            <a:ext cx="665162" cy="517525"/>
            <a:chOff x="983" y="242"/>
            <a:chExt cx="419" cy="326"/>
          </a:xfrm>
        </p:grpSpPr>
        <p:pic>
          <p:nvPicPr>
            <p:cNvPr id="143367" name="7 Flecha abajo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3" y="242"/>
              <a:ext cx="419" cy="326"/>
            </a:xfrm>
            <a:prstGeom prst="rect">
              <a:avLst/>
            </a:prstGeom>
            <a:noFill/>
          </p:spPr>
        </p:pic>
        <p:sp>
          <p:nvSpPr>
            <p:cNvPr id="143368" name="Text Box 8"/>
            <p:cNvSpPr txBox="1">
              <a:spLocks noChangeArrowheads="1"/>
            </p:cNvSpPr>
            <p:nvPr/>
          </p:nvSpPr>
          <p:spPr bwMode="auto">
            <a:xfrm>
              <a:off x="1114" y="270"/>
              <a:ext cx="157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s-ES_tradnl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7" name="8 Flecha abajo"/>
          <p:cNvGrpSpPr>
            <a:grpSpLocks/>
          </p:cNvGrpSpPr>
          <p:nvPr/>
        </p:nvGrpSpPr>
        <p:grpSpPr bwMode="auto">
          <a:xfrm>
            <a:off x="3413125" y="1670050"/>
            <a:ext cx="665163" cy="519113"/>
            <a:chOff x="2150" y="1052"/>
            <a:chExt cx="419" cy="327"/>
          </a:xfrm>
        </p:grpSpPr>
        <p:pic>
          <p:nvPicPr>
            <p:cNvPr id="143370" name="8 Flecha abajo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0" y="1052"/>
              <a:ext cx="419" cy="327"/>
            </a:xfrm>
            <a:prstGeom prst="rect">
              <a:avLst/>
            </a:prstGeom>
            <a:noFill/>
          </p:spPr>
        </p:pic>
        <p:sp>
          <p:nvSpPr>
            <p:cNvPr id="143371" name="Text Box 11"/>
            <p:cNvSpPr txBox="1">
              <a:spLocks noChangeArrowheads="1"/>
            </p:cNvSpPr>
            <p:nvPr/>
          </p:nvSpPr>
          <p:spPr bwMode="auto">
            <a:xfrm>
              <a:off x="2284" y="1080"/>
              <a:ext cx="157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s-ES_tradnl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8" name="9 Flecha abajo"/>
          <p:cNvGrpSpPr>
            <a:grpSpLocks/>
          </p:cNvGrpSpPr>
          <p:nvPr/>
        </p:nvGrpSpPr>
        <p:grpSpPr bwMode="auto">
          <a:xfrm>
            <a:off x="6559550" y="3956050"/>
            <a:ext cx="663575" cy="519113"/>
            <a:chOff x="4132" y="2492"/>
            <a:chExt cx="418" cy="327"/>
          </a:xfrm>
        </p:grpSpPr>
        <p:pic>
          <p:nvPicPr>
            <p:cNvPr id="143373" name="9 Flecha abajo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2" y="2492"/>
              <a:ext cx="418" cy="327"/>
            </a:xfrm>
            <a:prstGeom prst="rect">
              <a:avLst/>
            </a:prstGeom>
            <a:noFill/>
          </p:spPr>
        </p:pic>
        <p:sp>
          <p:nvSpPr>
            <p:cNvPr id="143374" name="Text Box 14"/>
            <p:cNvSpPr txBox="1">
              <a:spLocks noChangeArrowheads="1"/>
            </p:cNvSpPr>
            <p:nvPr/>
          </p:nvSpPr>
          <p:spPr bwMode="auto">
            <a:xfrm>
              <a:off x="4264" y="2520"/>
              <a:ext cx="157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s-ES_tradnl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9" name="10 Flecha abajo"/>
          <p:cNvGrpSpPr>
            <a:grpSpLocks/>
          </p:cNvGrpSpPr>
          <p:nvPr/>
        </p:nvGrpSpPr>
        <p:grpSpPr bwMode="auto">
          <a:xfrm>
            <a:off x="8132763" y="4889500"/>
            <a:ext cx="663575" cy="511175"/>
            <a:chOff x="5123" y="3080"/>
            <a:chExt cx="418" cy="322"/>
          </a:xfrm>
        </p:grpSpPr>
        <p:pic>
          <p:nvPicPr>
            <p:cNvPr id="143376" name="10 Flecha abajo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23" y="3080"/>
              <a:ext cx="418" cy="322"/>
            </a:xfrm>
            <a:prstGeom prst="rect">
              <a:avLst/>
            </a:prstGeom>
            <a:noFill/>
          </p:spPr>
        </p:pic>
        <p:sp>
          <p:nvSpPr>
            <p:cNvPr id="143377" name="Text Box 17"/>
            <p:cNvSpPr txBox="1">
              <a:spLocks noChangeArrowheads="1"/>
            </p:cNvSpPr>
            <p:nvPr/>
          </p:nvSpPr>
          <p:spPr bwMode="auto">
            <a:xfrm>
              <a:off x="5254" y="3105"/>
              <a:ext cx="157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s-ES_tradnl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12" name="11 Elipse"/>
          <p:cNvSpPr/>
          <p:nvPr/>
        </p:nvSpPr>
        <p:spPr>
          <a:xfrm>
            <a:off x="4929188" y="1000125"/>
            <a:ext cx="3357562" cy="100012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dirty="0"/>
              <a:t>…Características </a:t>
            </a:r>
          </a:p>
        </p:txBody>
      </p:sp>
      <p:pic>
        <p:nvPicPr>
          <p:cNvPr id="143379" name="Picture 3" descr="enzima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4214813"/>
            <a:ext cx="3286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Rectángulo redondeado"/>
          <p:cNvSpPr/>
          <p:nvPr/>
        </p:nvSpPr>
        <p:spPr>
          <a:xfrm>
            <a:off x="1785938" y="2143125"/>
            <a:ext cx="3500437" cy="1071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dirty="0">
                <a:solidFill>
                  <a:schemeClr val="tx1"/>
                </a:solidFill>
              </a:rPr>
              <a:t>no son consumidas en la reacción, son REUTILIZABLES.</a:t>
            </a:r>
          </a:p>
          <a:p>
            <a:pPr algn="ctr">
              <a:defRPr/>
            </a:pPr>
            <a:endParaRPr lang="es-CO" dirty="0"/>
          </a:p>
        </p:txBody>
      </p:sp>
      <p:grpSp>
        <p:nvGrpSpPr>
          <p:cNvPr id="10" name="14 Flecha abajo"/>
          <p:cNvGrpSpPr>
            <a:grpSpLocks/>
          </p:cNvGrpSpPr>
          <p:nvPr/>
        </p:nvGrpSpPr>
        <p:grpSpPr bwMode="auto">
          <a:xfrm>
            <a:off x="5559425" y="2955925"/>
            <a:ext cx="665163" cy="519113"/>
            <a:chOff x="3502" y="1862"/>
            <a:chExt cx="419" cy="327"/>
          </a:xfrm>
        </p:grpSpPr>
        <p:pic>
          <p:nvPicPr>
            <p:cNvPr id="143382" name="14 Flecha abajo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02" y="1862"/>
              <a:ext cx="419" cy="327"/>
            </a:xfrm>
            <a:prstGeom prst="rect">
              <a:avLst/>
            </a:prstGeom>
            <a:noFill/>
          </p:spPr>
        </p:pic>
        <p:sp>
          <p:nvSpPr>
            <p:cNvPr id="143383" name="Text Box 23"/>
            <p:cNvSpPr txBox="1">
              <a:spLocks noChangeArrowheads="1"/>
            </p:cNvSpPr>
            <p:nvPr/>
          </p:nvSpPr>
          <p:spPr bwMode="auto">
            <a:xfrm>
              <a:off x="3634" y="1890"/>
              <a:ext cx="157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s-ES_tradnl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solidFill>
                  <a:srgbClr val="FF0000"/>
                </a:solidFill>
              </a:rPr>
              <a:t>ENZIMAS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Son un tipo de proteínas.</a:t>
            </a:r>
          </a:p>
          <a:p>
            <a:pPr>
              <a:buFont typeface="Wingdings" pitchFamily="2" charset="2"/>
              <a:buNone/>
            </a:pPr>
            <a:endParaRPr lang="es-MX"/>
          </a:p>
          <a:p>
            <a:r>
              <a:rPr lang="es-MX"/>
              <a:t>Aceleran la velocidad de las reacciones químicas que ocurren en las células.</a:t>
            </a:r>
          </a:p>
          <a:p>
            <a:r>
              <a:rPr lang="es-MX"/>
              <a:t>Son altamente específicas respecto del tipo de reacción</a:t>
            </a:r>
          </a:p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4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solidFill>
                  <a:srgbClr val="FF0000"/>
                </a:solidFill>
              </a:rPr>
              <a:t>Nomenclatura enzimática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MX"/>
              <a:t>La mayoría se denominan con la terminación “asa”, según el tipo de reacción que catalizan.</a:t>
            </a:r>
          </a:p>
          <a:p>
            <a:endParaRPr lang="es-ES"/>
          </a:p>
        </p:txBody>
      </p:sp>
      <p:pic>
        <p:nvPicPr>
          <p:cNvPr id="98306" name="Picture 2" descr="http://1.bp.blogspot.com/-W2cALG1esIo/URsapkWk8FI/AAAAAAAACQc/NFuNzaZGdFE/s640/Enzima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36912"/>
            <a:ext cx="7272808" cy="3583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solidFill>
                  <a:srgbClr val="FF0000"/>
                </a:solidFill>
              </a:rPr>
              <a:t>Principales tipos de enzimas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412875"/>
            <a:ext cx="7010400" cy="50403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MX" sz="2500">
                <a:solidFill>
                  <a:srgbClr val="FF0000"/>
                </a:solidFill>
              </a:rPr>
              <a:t>Oxidorreductasas</a:t>
            </a:r>
            <a:r>
              <a:rPr lang="es-MX" sz="2500"/>
              <a:t>: Reacción de transferencia de electrones.</a:t>
            </a:r>
          </a:p>
          <a:p>
            <a:pPr>
              <a:lnSpc>
                <a:spcPct val="90000"/>
              </a:lnSpc>
            </a:pPr>
            <a:r>
              <a:rPr lang="es-MX" sz="2500">
                <a:solidFill>
                  <a:srgbClr val="FF0000"/>
                </a:solidFill>
              </a:rPr>
              <a:t>Transferasas</a:t>
            </a:r>
            <a:r>
              <a:rPr lang="es-MX" sz="2500"/>
              <a:t>: Transferencia de un grupo de átomos desde una molécula a otra.</a:t>
            </a:r>
          </a:p>
          <a:p>
            <a:pPr>
              <a:lnSpc>
                <a:spcPct val="90000"/>
              </a:lnSpc>
            </a:pPr>
            <a:r>
              <a:rPr lang="es-MX" sz="2500">
                <a:solidFill>
                  <a:srgbClr val="FF0000"/>
                </a:solidFill>
              </a:rPr>
              <a:t>Hidrolasas</a:t>
            </a:r>
            <a:r>
              <a:rPr lang="es-MX" sz="2500"/>
              <a:t>: Ruptura de enlaces con participación de agua (hidrólisis).</a:t>
            </a:r>
          </a:p>
          <a:p>
            <a:pPr>
              <a:lnSpc>
                <a:spcPct val="90000"/>
              </a:lnSpc>
            </a:pPr>
            <a:r>
              <a:rPr lang="es-MX" sz="2500">
                <a:solidFill>
                  <a:srgbClr val="FF0000"/>
                </a:solidFill>
              </a:rPr>
              <a:t>Liasas</a:t>
            </a:r>
            <a:r>
              <a:rPr lang="es-MX" sz="2500"/>
              <a:t>: Ruptura de enlaces mediante mecanismos distintos a la hidrólisis.</a:t>
            </a:r>
          </a:p>
          <a:p>
            <a:pPr>
              <a:lnSpc>
                <a:spcPct val="90000"/>
              </a:lnSpc>
            </a:pPr>
            <a:r>
              <a:rPr lang="es-MX" sz="2500">
                <a:solidFill>
                  <a:srgbClr val="FF0000"/>
                </a:solidFill>
              </a:rPr>
              <a:t>Isomerasas</a:t>
            </a:r>
            <a:r>
              <a:rPr lang="es-MX" sz="2500"/>
              <a:t>: Interconverción de un isómero en otro.</a:t>
            </a:r>
          </a:p>
          <a:p>
            <a:pPr>
              <a:lnSpc>
                <a:spcPct val="90000"/>
              </a:lnSpc>
            </a:pPr>
            <a:r>
              <a:rPr lang="es-MX" sz="2500">
                <a:solidFill>
                  <a:srgbClr val="FF0000"/>
                </a:solidFill>
              </a:rPr>
              <a:t>Ligasas</a:t>
            </a:r>
            <a:r>
              <a:rPr lang="es-MX" sz="2500"/>
              <a:t>: Formación de enlaces con aporte de energía por ATP.</a:t>
            </a:r>
          </a:p>
          <a:p>
            <a:pPr>
              <a:lnSpc>
                <a:spcPct val="90000"/>
              </a:lnSpc>
            </a:pPr>
            <a:endParaRPr lang="es-MX" sz="2500"/>
          </a:p>
          <a:p>
            <a:pPr>
              <a:lnSpc>
                <a:spcPct val="90000"/>
              </a:lnSpc>
            </a:pPr>
            <a:endParaRPr lang="es-ES" sz="2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7450912" cy="319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solidFill>
                  <a:srgbClr val="FF0000"/>
                </a:solidFill>
              </a:rPr>
              <a:t>Con respecto a las enzimas: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412875"/>
            <a:ext cx="7010400" cy="4606925"/>
          </a:xfrm>
        </p:spPr>
        <p:txBody>
          <a:bodyPr/>
          <a:lstStyle/>
          <a:p>
            <a:r>
              <a:rPr lang="es-MX"/>
              <a:t>La actividad enzimática depende de su estructura química.</a:t>
            </a:r>
          </a:p>
          <a:p>
            <a:r>
              <a:rPr lang="es-MX"/>
              <a:t>El </a:t>
            </a:r>
            <a:r>
              <a:rPr lang="es-MX">
                <a:solidFill>
                  <a:srgbClr val="FF0000"/>
                </a:solidFill>
              </a:rPr>
              <a:t>sitio activo</a:t>
            </a:r>
            <a:r>
              <a:rPr lang="es-MX"/>
              <a:t> es el punto de unión entre la enzima y el sustrato.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>
                <a:solidFill>
                  <a:srgbClr val="FF0000"/>
                </a:solidFill>
              </a:rPr>
              <a:t>ENZIMA Y SITIO ACTIVO</a:t>
            </a:r>
            <a:endParaRPr lang="es-ES">
              <a:solidFill>
                <a:srgbClr val="FF0000"/>
              </a:solidFill>
            </a:endParaRP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268413"/>
            <a:ext cx="48260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0" name="Line 6"/>
          <p:cNvSpPr>
            <a:spLocks noChangeShapeType="1"/>
          </p:cNvSpPr>
          <p:nvPr/>
        </p:nvSpPr>
        <p:spPr bwMode="auto">
          <a:xfrm flipH="1">
            <a:off x="5867400" y="2708275"/>
            <a:ext cx="1081088" cy="649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O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6877050" y="2420938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b="1">
                <a:solidFill>
                  <a:srgbClr val="FF0000"/>
                </a:solidFill>
              </a:rPr>
              <a:t>SITIO ACTIVO</a:t>
            </a:r>
            <a:endParaRPr lang="es-ES" b="1">
              <a:solidFill>
                <a:srgbClr val="FF0000"/>
              </a:solidFill>
            </a:endParaRPr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>
            <a:off x="1258888" y="2636838"/>
            <a:ext cx="936625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O"/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179388" y="2420938"/>
            <a:ext cx="1512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b="1">
                <a:solidFill>
                  <a:srgbClr val="FF0000"/>
                </a:solidFill>
              </a:rPr>
              <a:t>SUSTRATO</a:t>
            </a:r>
            <a:endParaRPr lang="es-ES" b="1">
              <a:solidFill>
                <a:srgbClr val="FF0000"/>
              </a:solidFill>
            </a:endParaRPr>
          </a:p>
        </p:txBody>
      </p:sp>
      <p:sp>
        <p:nvSpPr>
          <p:cNvPr id="134155" name="Line 11"/>
          <p:cNvSpPr>
            <a:spLocks noChangeShapeType="1"/>
          </p:cNvSpPr>
          <p:nvPr/>
        </p:nvSpPr>
        <p:spPr bwMode="auto">
          <a:xfrm flipH="1" flipV="1">
            <a:off x="5940425" y="4724400"/>
            <a:ext cx="1079500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CO"/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7019925" y="5157788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b="1">
                <a:solidFill>
                  <a:srgbClr val="FF0000"/>
                </a:solidFill>
              </a:rPr>
              <a:t>ENZIMA</a:t>
            </a:r>
            <a:endParaRPr lang="es-E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es-CO" dirty="0" smtClean="0"/>
              <a:t>Sustrato: Molécula sobre la que actúa la enzima</a:t>
            </a:r>
          </a:p>
          <a:p>
            <a:r>
              <a:rPr lang="es-CO" dirty="0" smtClean="0"/>
              <a:t>Producto: Resultado de la reacción</a:t>
            </a:r>
          </a:p>
        </p:txBody>
      </p:sp>
      <p:pic>
        <p:nvPicPr>
          <p:cNvPr id="94210" name="Picture 2" descr="https://upload.wikimedia.org/wikipedia/commons/thumb/2/2b/Complejo_enzima-sustrato_(llave-cerradura).jpg/450px-Complejo_enzima-sustrato_(llave-cerradura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314" y="3284984"/>
            <a:ext cx="8477686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s-CO" dirty="0" smtClean="0"/>
              <a:t>Formación de macromoléculas (Calentando mezclas de aminoácidos).          Polipeptidos</a:t>
            </a:r>
          </a:p>
          <a:p>
            <a:endParaRPr lang="es-CO" dirty="0" smtClean="0"/>
          </a:p>
          <a:p>
            <a:r>
              <a:rPr lang="es-CO" dirty="0" smtClean="0"/>
              <a:t>Característica de la molécula originaria de la vida: DEBE AUTOREPLICARSE.</a:t>
            </a:r>
          </a:p>
          <a:p>
            <a:endParaRPr lang="es-CO" dirty="0" smtClean="0"/>
          </a:p>
          <a:p>
            <a:r>
              <a:rPr lang="es-CO" dirty="0"/>
              <a:t>Geoffrey M. Cooper (1997): "</a:t>
            </a:r>
            <a:r>
              <a:rPr lang="es-CO" i="1" dirty="0"/>
              <a:t>Solamente una macromolécula capaz de dirigir la síntesis de nuevas copias de sí mismo podría ser capaz de reproducirse y posteriormente evolucionar</a:t>
            </a:r>
            <a:r>
              <a:rPr lang="es-CO" dirty="0"/>
              <a:t>".</a:t>
            </a:r>
            <a:endParaRPr lang="es-CO" dirty="0" smtClean="0"/>
          </a:p>
          <a:p>
            <a:endParaRPr lang="es-CO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4860032" y="2348880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232248" cy="16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7122"/>
            <a:ext cx="1868041" cy="20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Ácidos nucleídos           </a:t>
            </a:r>
            <a:r>
              <a:rPr lang="es-CO" dirty="0" err="1" smtClean="0"/>
              <a:t>Autoreplican</a:t>
            </a:r>
            <a:endParaRPr lang="es-CO" dirty="0" smtClean="0"/>
          </a:p>
          <a:p>
            <a:r>
              <a:rPr lang="es-CO" dirty="0" smtClean="0"/>
              <a:t>1980: ARN catalizaba  </a:t>
            </a:r>
            <a:r>
              <a:rPr lang="es-CO" dirty="0" err="1" smtClean="0"/>
              <a:t>rxn</a:t>
            </a:r>
            <a:r>
              <a:rPr lang="es-CO" dirty="0" smtClean="0"/>
              <a:t>, incluyendo su polimerización</a:t>
            </a:r>
          </a:p>
          <a:p>
            <a:r>
              <a:rPr lang="es-CO" dirty="0"/>
              <a:t> W. Gilbert en </a:t>
            </a:r>
            <a:r>
              <a:rPr lang="es-CO" dirty="0" smtClean="0"/>
              <a:t>1986 Mundo del ARN</a:t>
            </a:r>
          </a:p>
          <a:p>
            <a:pPr>
              <a:buNone/>
            </a:pPr>
            <a:r>
              <a:rPr lang="es-CO" dirty="0" smtClean="0"/>
              <a:t> </a:t>
            </a:r>
            <a:endParaRPr lang="es-CO" dirty="0"/>
          </a:p>
        </p:txBody>
      </p:sp>
      <p:pic>
        <p:nvPicPr>
          <p:cNvPr id="24578" name="Picture 2" descr="http://www.qca.ibilce.unesp.br/BNR/altman-ce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149080"/>
            <a:ext cx="3357630" cy="2448272"/>
          </a:xfrm>
          <a:prstGeom prst="rect">
            <a:avLst/>
          </a:prstGeom>
          <a:noFill/>
        </p:spPr>
      </p:pic>
      <p:cxnSp>
        <p:nvCxnSpPr>
          <p:cNvPr id="8" name="7 Conector recto de flecha"/>
          <p:cNvCxnSpPr/>
          <p:nvPr/>
        </p:nvCxnSpPr>
        <p:spPr>
          <a:xfrm>
            <a:off x="3707904" y="1916832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580" name="Picture 4" descr="https://upload.wikimedia.org/wikipedia/commons/thumb/c/ce/WalterGilbert2.jpg/200px-WalterGilbert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77072"/>
            <a:ext cx="19050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1120</Words>
  <Application>Microsoft Office PowerPoint</Application>
  <PresentationFormat>Presentación en pantalla (4:3)</PresentationFormat>
  <Paragraphs>254</Paragraphs>
  <Slides>78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80" baseType="lpstr">
      <vt:lpstr>Tema de Office</vt:lpstr>
      <vt:lpstr>Paquete</vt:lpstr>
      <vt:lpstr>ORIGEN Y EVOLUCIÓN DE LAS CELULAS</vt:lpstr>
      <vt:lpstr>Para comenzar…</vt:lpstr>
      <vt:lpstr>Diapositiva 3</vt:lpstr>
      <vt:lpstr>Diapositiva 4</vt:lpstr>
      <vt:lpstr>LA PRIMERA CELULA</vt:lpstr>
      <vt:lpstr>Diapositiva 6</vt:lpstr>
      <vt:lpstr>Diapositiva 7</vt:lpstr>
      <vt:lpstr>Diapositiva 8</vt:lpstr>
      <vt:lpstr>Diapositiva 9</vt:lpstr>
      <vt:lpstr>Diapositiva 10</vt:lpstr>
      <vt:lpstr>METABOLISMO</vt:lpstr>
      <vt:lpstr>Diapositiva 12</vt:lpstr>
      <vt:lpstr>Diapositiva 13</vt:lpstr>
      <vt:lpstr>Diapositiva 14</vt:lpstr>
      <vt:lpstr>PROCARIOTAS ACTUALES</vt:lpstr>
      <vt:lpstr>CIANOBACTERIAS</vt:lpstr>
      <vt:lpstr>Diapositiva 17</vt:lpstr>
      <vt:lpstr>Diapositiva 18</vt:lpstr>
      <vt:lpstr>Diapositiva 19</vt:lpstr>
      <vt:lpstr>EUCARIOTAS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POSTULADOS DE LA TEORIA CELULAR</vt:lpstr>
      <vt:lpstr>COMPOSICIÓN MOLECULAR DE LA CELULA</vt:lpstr>
      <vt:lpstr>Diapositiva 32</vt:lpstr>
      <vt:lpstr>Diapositiva 33</vt:lpstr>
      <vt:lpstr>Diapositiva 34</vt:lpstr>
      <vt:lpstr>Diapositiva 35</vt:lpstr>
      <vt:lpstr>POLISACARIDOS</vt:lpstr>
      <vt:lpstr>LIPIDOS</vt:lpstr>
      <vt:lpstr>IMPORTANCIA BIOLOGICA</vt:lpstr>
      <vt:lpstr>ACIDOS GRASOS</vt:lpstr>
      <vt:lpstr>ACIDOS GRASOS INSATURADOS</vt:lpstr>
      <vt:lpstr>ACIDOS GRASOS SATURADOS</vt:lpstr>
      <vt:lpstr>ACIDOS GRASOS ESENCIALES</vt:lpstr>
      <vt:lpstr>Diapositiva 43</vt:lpstr>
      <vt:lpstr>Trigliceridos: 3 acidos grasos+glicerol. Insolubles al agua---- Acumulan en el citoplasma </vt:lpstr>
      <vt:lpstr>Diapositiva 45</vt:lpstr>
      <vt:lpstr>Fosfolipidos: Principales componentes de membrana cell. Deriv. Msn Cell </vt:lpstr>
      <vt:lpstr>ACIDOS NUCLEICOS</vt:lpstr>
      <vt:lpstr>Diapositiva 48</vt:lpstr>
      <vt:lpstr>RNA</vt:lpstr>
      <vt:lpstr>COMPOSICIÓN DE LOS ACIDOS NUCLEICOS</vt:lpstr>
      <vt:lpstr>FORMACIÓN DE ACIDOS NUCLEICOS</vt:lpstr>
      <vt:lpstr>POLINUCLEOTIDOS</vt:lpstr>
      <vt:lpstr>Diapositiva 53</vt:lpstr>
      <vt:lpstr>PROTEINAS</vt:lpstr>
      <vt:lpstr>Diapositiva 55</vt:lpstr>
      <vt:lpstr>PROTEINAS</vt:lpstr>
      <vt:lpstr>PROTEINAS</vt:lpstr>
      <vt:lpstr>Diapositiva 58</vt:lpstr>
      <vt:lpstr>Diapositiva 59</vt:lpstr>
      <vt:lpstr>Diapositiva 60</vt:lpstr>
      <vt:lpstr>PROTEINAS</vt:lpstr>
      <vt:lpstr>CLASES DE AMINOACIDOS</vt:lpstr>
      <vt:lpstr>CLASES DE AMINOACIDOS</vt:lpstr>
      <vt:lpstr>CLASES DE AMINOACIDOS</vt:lpstr>
      <vt:lpstr>CLASES DE AMINOACIDOS</vt:lpstr>
      <vt:lpstr>Diapositiva 66</vt:lpstr>
      <vt:lpstr>Diapositiva 67</vt:lpstr>
      <vt:lpstr>Diapositiva 68</vt:lpstr>
      <vt:lpstr>Diapositiva 69</vt:lpstr>
      <vt:lpstr>LAS ENZIMAS COMO CATALIZADORES BIOLOGICOS</vt:lpstr>
      <vt:lpstr>Diapositiva 71</vt:lpstr>
      <vt:lpstr>ENZIMAS</vt:lpstr>
      <vt:lpstr>Nomenclatura enzimática</vt:lpstr>
      <vt:lpstr>Principales tipos de enzimas</vt:lpstr>
      <vt:lpstr>Diapositiva 75</vt:lpstr>
      <vt:lpstr>Con respecto a las enzimas:</vt:lpstr>
      <vt:lpstr>ENZIMA Y SITIO ACTIVO</vt:lpstr>
      <vt:lpstr>Diapositiva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ORIGEN Y EVOLUCIÓN DE LAS CELULAS</dc:title>
  <dc:creator>melitceballos</dc:creator>
  <cp:lastModifiedBy>melitceballos</cp:lastModifiedBy>
  <cp:revision>62</cp:revision>
  <dcterms:created xsi:type="dcterms:W3CDTF">2016-02-02T12:39:42Z</dcterms:created>
  <dcterms:modified xsi:type="dcterms:W3CDTF">2017-02-13T13:37:02Z</dcterms:modified>
</cp:coreProperties>
</file>